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49"/>
  </p:notesMasterIdLst>
  <p:handoutMasterIdLst>
    <p:handoutMasterId r:id="rId50"/>
  </p:handoutMasterIdLst>
  <p:sldIdLst>
    <p:sldId id="256" r:id="rId2"/>
    <p:sldId id="352" r:id="rId3"/>
    <p:sldId id="353" r:id="rId4"/>
    <p:sldId id="354" r:id="rId5"/>
    <p:sldId id="361" r:id="rId6"/>
    <p:sldId id="356" r:id="rId7"/>
    <p:sldId id="357" r:id="rId8"/>
    <p:sldId id="263" r:id="rId9"/>
    <p:sldId id="362" r:id="rId10"/>
    <p:sldId id="275" r:id="rId11"/>
    <p:sldId id="280" r:id="rId12"/>
    <p:sldId id="274" r:id="rId13"/>
    <p:sldId id="339" r:id="rId14"/>
    <p:sldId id="278" r:id="rId15"/>
    <p:sldId id="277" r:id="rId16"/>
    <p:sldId id="276" r:id="rId17"/>
    <p:sldId id="279" r:id="rId18"/>
    <p:sldId id="300" r:id="rId19"/>
    <p:sldId id="301" r:id="rId20"/>
    <p:sldId id="302" r:id="rId21"/>
    <p:sldId id="305" r:id="rId22"/>
    <p:sldId id="304" r:id="rId23"/>
    <p:sldId id="358" r:id="rId24"/>
    <p:sldId id="303" r:id="rId25"/>
    <p:sldId id="310" r:id="rId26"/>
    <p:sldId id="311" r:id="rId27"/>
    <p:sldId id="314" r:id="rId28"/>
    <p:sldId id="315" r:id="rId29"/>
    <p:sldId id="317" r:id="rId30"/>
    <p:sldId id="288" r:id="rId31"/>
    <p:sldId id="318" r:id="rId32"/>
    <p:sldId id="341" r:id="rId33"/>
    <p:sldId id="321" r:id="rId34"/>
    <p:sldId id="320" r:id="rId35"/>
    <p:sldId id="319" r:id="rId36"/>
    <p:sldId id="359" r:id="rId37"/>
    <p:sldId id="342" r:id="rId38"/>
    <p:sldId id="343" r:id="rId39"/>
    <p:sldId id="344" r:id="rId40"/>
    <p:sldId id="345" r:id="rId41"/>
    <p:sldId id="346" r:id="rId42"/>
    <p:sldId id="347" r:id="rId43"/>
    <p:sldId id="348" r:id="rId44"/>
    <p:sldId id="349" r:id="rId45"/>
    <p:sldId id="350" r:id="rId46"/>
    <p:sldId id="351" r:id="rId47"/>
    <p:sldId id="283" r:id="rId4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Title" id="{74D8B23F-E73E-4780-91A6-7385109F4B82}">
          <p14:sldIdLst>
            <p14:sldId id="256"/>
          </p14:sldIdLst>
        </p14:section>
        <p14:section name="Valuation structures and k-extension" id="{98DB699A-31A9-473A-A5B2-1A5171623C96}">
          <p14:sldIdLst>
            <p14:sldId id="264"/>
            <p14:sldId id="263"/>
            <p14:sldId id="265"/>
            <p14:sldId id="275"/>
            <p14:sldId id="274"/>
            <p14:sldId id="278"/>
            <p14:sldId id="277"/>
            <p14:sldId id="276"/>
            <p14:sldId id="280"/>
          </p14:sldIdLst>
        </p14:section>
        <p14:section name="Multi-valued semantics" id="{3EE960CF-3CD4-4189-953B-D0839C5B33A3}">
          <p14:sldIdLst>
            <p14:sldId id="279"/>
            <p14:sldId id="300"/>
            <p14:sldId id="301"/>
            <p14:sldId id="302"/>
            <p14:sldId id="305"/>
            <p14:sldId id="304"/>
            <p14:sldId id="306"/>
            <p14:sldId id="303"/>
            <p14:sldId id="308"/>
            <p14:sldId id="310"/>
            <p14:sldId id="311"/>
            <p14:sldId id="307"/>
            <p14:sldId id="313"/>
            <p14:sldId id="312"/>
            <p14:sldId id="314"/>
            <p14:sldId id="315"/>
            <p14:sldId id="316"/>
            <p14:sldId id="317"/>
          </p14:sldIdLst>
        </p14:section>
        <p14:section name="Deduction apparatus to calculate Lc" id="{080BD289-7364-4BCC-B611-1DE1B16951BF}">
          <p14:sldIdLst>
            <p14:sldId id="288"/>
            <p14:sldId id="318"/>
            <p14:sldId id="321"/>
            <p14:sldId id="320"/>
            <p14:sldId id="319"/>
            <p14:sldId id="322"/>
          </p14:sldIdLst>
        </p14:section>
        <p14:section name="The question of the implication" id="{D8D9A772-FDD5-494D-BE1B-A1C22F867527}">
          <p14:sldIdLst>
            <p14:sldId id="289"/>
            <p14:sldId id="323"/>
            <p14:sldId id="325"/>
            <p14:sldId id="326"/>
            <p14:sldId id="324"/>
            <p14:sldId id="327"/>
            <p14:sldId id="328"/>
            <p14:sldId id="329"/>
            <p14:sldId id="330"/>
            <p14:sldId id="332"/>
            <p14:sldId id="331"/>
            <p14:sldId id="333"/>
          </p14:sldIdLst>
        </p14:section>
        <p14:section name="Multi-valued logic programming by extended bilattices" id="{911F375E-E93C-49C7-8A02-11C632EED261}">
          <p14:sldIdLst>
            <p14:sldId id="290"/>
            <p14:sldId id="271"/>
            <p14:sldId id="294"/>
            <p14:sldId id="296"/>
            <p14:sldId id="297"/>
            <p14:sldId id="295"/>
            <p14:sldId id="267"/>
            <p14:sldId id="293"/>
          </p14:sldIdLst>
        </p14:section>
        <p14:section name="The least Herbrand model of a B-program is the B-subset of proved facts" id="{157C11D9-5182-45D8-92E3-EF422BDAB029}">
          <p14:sldIdLst>
            <p14:sldId id="291"/>
            <p14:sldId id="338"/>
          </p14:sldIdLst>
        </p14:section>
        <p14:section name="Conclusions and References" id="{4ACBE230-5350-41A8-80DE-08DAB9C1158D}">
          <p14:sldIdLst>
            <p14:sldId id="285"/>
            <p14:sldId id="287"/>
            <p14:sldId id="273"/>
            <p14:sldId id="282"/>
            <p14:sldId id="283"/>
            <p14:sldId id="28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5" autoAdjust="0"/>
    <p:restoredTop sz="94664" autoAdjust="0"/>
  </p:normalViewPr>
  <p:slideViewPr>
    <p:cSldViewPr>
      <p:cViewPr varScale="1">
        <p:scale>
          <a:sx n="60" d="100"/>
          <a:sy n="60" d="100"/>
        </p:scale>
        <p:origin x="-8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020"/>
    </p:cViewPr>
  </p:sorterViewPr>
  <p:notesViewPr>
    <p:cSldViewPr>
      <p:cViewPr varScale="1">
        <p:scale>
          <a:sx n="58" d="100"/>
          <a:sy n="58" d="100"/>
        </p:scale>
        <p:origin x="-316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1D988-9E9E-48FD-8C0C-857A1D3B8190}" type="datetimeFigureOut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BC9E7-942A-491C-ABA3-B69173DE570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F550A-4262-4F7B-890D-939D969C2261}" type="datetimeFigureOut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A750C-B020-4CED-BDFA-412F34CF86A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578650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46438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A69E-499E-434A-A3EB-3D76FB3B019F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CBA3-5B8D-4DE7-A10F-A8EDAD9869FB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A69E-499E-434A-A3EB-3D76FB3B019F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CA51-EB84-475A-9190-52D7A5A3D59C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72D6-3975-4E66-93B5-C008BDC8C3B1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36599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7380312" y="6356350"/>
            <a:ext cx="1309536" cy="365760"/>
          </a:xfrm>
        </p:spPr>
        <p:txBody>
          <a:bodyPr/>
          <a:lstStyle/>
          <a:p>
            <a:fld id="{D493E0EB-6F1C-4746-8762-6D966558D369}" type="datetime1">
              <a:rPr lang="it-IT" smtClean="0"/>
              <a:pPr/>
              <a:t>05/06/2013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979712" y="3933056"/>
            <a:ext cx="5328592" cy="36576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243894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031F-037F-40F9-8754-2A4ACADC26CD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440939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7DA2-DD49-44C2-AAE5-71E677E17BD9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72717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B758-F695-4DA1-919D-945B84A46FC8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34212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186A-E7A0-4933-BB54-D34CD27113B3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726175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5513-8CF3-433C-99AC-8AE9AC170993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561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587E-BC8D-41A0-A54B-5DBC87E74859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BE4EB-C5D3-4B54-A8E7-FE3106AA3AB8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821950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FF4C-FA98-4D59-90E9-ACA0F5E296C0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634157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D578-2AC7-415A-ADDA-F15655067075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655640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C2DE-D23F-4725-B189-5141D7DB3F0D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209481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45AC-8DAF-4641-8DC3-7C59B1916C12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137509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6B41-AE35-4CD3-88CC-1C69F64D513B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648143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96B1-DC87-47DC-AA69-E44B83577B66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106125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9848-B91A-410D-A79C-0B472E9266D3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741343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E2BF-418D-4A5B-A26D-E5AD0897E855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944091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DB14-D328-43BE-8E41-F2C13C77183E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186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F8B7-3AF4-4951-A965-5372DEB4CF3A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8487-6C6F-465A-8868-DB2C8BF06A0C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583937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0869-795C-424F-B9B7-430409CFD4F5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894040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64F9-B3C0-4AF7-868D-F61BD737644A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686291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0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927C-DF26-4389-A344-C2C7514224B2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326337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333D1-A643-4EF7-A8F0-517CA8537B2C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90396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27A6-09F7-432D-836A-769092871E5F}" type="datetimeFigureOut">
              <a:rPr lang="it-IT" smtClean="0"/>
              <a:pPr/>
              <a:t>05/06/2013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14FE-D204-40C3-AA8C-9589F154F39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7194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9D83-5AC1-426B-9BDE-55C18FCC7A57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CAB5-D37C-4492-8D9A-F5CE5AC6189B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6E59-E171-4879-8DF4-5A83A75F01C3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F665-1D32-4E6C-8909-3B58FF5F9875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D704-235F-4B9D-B4FB-E8D6B732E4BE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DCCB-959A-4584-93FB-E4C20A282DCF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2A69E-499E-434A-A3EB-3D76FB3B019F}" type="datetime1">
              <a:rPr lang="it-IT" smtClean="0"/>
              <a:pPr/>
              <a:t>05/06/2013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735F6-C2E6-40B8-837E-BB108E8CF50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08" r:id="rId14"/>
    <p:sldLayoutId id="2147483710" r:id="rId15"/>
    <p:sldLayoutId id="2147483711" r:id="rId16"/>
    <p:sldLayoutId id="2147483712" r:id="rId17"/>
    <p:sldLayoutId id="2147483713" r:id="rId18"/>
    <p:sldLayoutId id="2147483714" r:id="rId19"/>
    <p:sldLayoutId id="2147483715" r:id="rId20"/>
    <p:sldLayoutId id="2147483716" r:id="rId21"/>
    <p:sldLayoutId id="2147483717" r:id="rId22"/>
    <p:sldLayoutId id="2147483718" r:id="rId23"/>
    <p:sldLayoutId id="2147483719" r:id="rId24"/>
    <p:sldLayoutId id="2147483720" r:id="rId25"/>
    <p:sldLayoutId id="2147483721" r:id="rId26"/>
    <p:sldLayoutId id="2147483722" r:id="rId27"/>
    <p:sldLayoutId id="2147483723" r:id="rId28"/>
    <p:sldLayoutId id="2147483724" r:id="rId29"/>
    <p:sldLayoutId id="2147483725" r:id="rId30"/>
    <p:sldLayoutId id="2147483726" r:id="rId31"/>
    <p:sldLayoutId id="2147483727" r:id="rId32"/>
    <p:sldLayoutId id="2147483728" r:id="rId33"/>
    <p:sldLayoutId id="2147483709" r:id="rId34"/>
    <p:sldLayoutId id="2147483773" r:id="rId3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971600" y="1989138"/>
            <a:ext cx="6858000" cy="1152525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it-IT" dirty="0" smtClean="0">
                <a:latin typeface="Arial" pitchFamily="34" charset="0"/>
                <a:cs typeface="Arial" pitchFamily="34" charset="0"/>
              </a:rPr>
              <a:t>G. Gerla, Università degli Studi di Salerno</a:t>
            </a:r>
          </a:p>
          <a:p>
            <a:pPr algn="l"/>
            <a:r>
              <a:rPr lang="it-IT" dirty="0" smtClean="0">
                <a:latin typeface="Arial" pitchFamily="34" charset="0"/>
                <a:cs typeface="Arial" pitchFamily="34" charset="0"/>
              </a:rPr>
              <a:t>ITALY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281372" y="404664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BILATTICES FOR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DEDUCTIONS</a:t>
            </a:r>
          </a:p>
          <a:p>
            <a:pPr algn="ctr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 MULTI-VALUED LOGIC</a:t>
            </a:r>
            <a:endParaRPr lang="it-IT" sz="32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534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37997" y="1772816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called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truth order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called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knowledge order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Indexes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used to distinguish the same notions defined with respect to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intended interpretation is that an element in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piece of information about an unknown element in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i.e. on a truth value of a formula.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Moreover, given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is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information 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.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104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1988840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Definition.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a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k-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extension of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Then: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correct piece of information 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an element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(in such a case we write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⊨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(Since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) is the complete information 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, a piece 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of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) is a piece of information 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say that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satisfiable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provided that there is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such that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⊨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Tx/>
              <a:buChar char="-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 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761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89640" cy="1152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EXAMPLE 1: SQUARE </a:t>
            </a:r>
            <a:r>
              <a:rPr lang="en-US" sz="27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7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-EXTENSION </a:t>
            </a: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   </a:t>
            </a:r>
            <a:r>
              <a:rPr lang="it-IT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endParaRPr lang="it-IT" sz="4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62270" y="1434074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Put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≤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≤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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False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⊥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⊤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where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’)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fr-FR" sz="24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’)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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’ ≤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’ ;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’)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fr-FR" sz="24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’)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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and 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’ ≤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’;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(0, 1),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(1, 0);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⊥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 (0, 0),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⊤ 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(1, 1);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’)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</a:t>
            </a:r>
            <a:r>
              <a:rPr lang="fr-FR" sz="24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’)  = (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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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’).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= (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x’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Define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setting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=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  can  think that the components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 a pair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summarize the evidence for and  the  evidence  against  an assertion.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835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2276872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Observe that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⊨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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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therefore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satisfiable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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x’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}.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89640" cy="1152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Kripke</a:t>
            </a:r>
            <a:r>
              <a:rPr lang="en-US" sz="27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semantics</a:t>
            </a: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   </a:t>
            </a:r>
            <a:r>
              <a:rPr lang="it-IT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endParaRPr lang="it-IT" sz="4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908720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a nonempty set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whose elements we call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worlds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then a valuation structure is obtained by considering the power set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Boolean algebra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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associated square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k-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extension, we have that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=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intended meaning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a pair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is assigned to a sentence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provided that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the set of worlds in which we know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true,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the set of worlds in which we known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false.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406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39552" y="692696"/>
            <a:ext cx="79928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have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;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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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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= 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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~(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= 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;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⊥ =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 ; ⊤ = 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 ; 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; </a:t>
            </a:r>
            <a:r>
              <a:rPr lang="fr-FR" sz="2400" i="1" dirty="0" err="1" smtClean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 pair (</a:t>
            </a:r>
            <a:r>
              <a:rPr lang="fr-FR" sz="2400" i="1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satisfiable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iff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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    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prove a completeness theorem for the related logic in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Genito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G.Gerla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Bilattices for deductions in Multi-valued Logic, to appear on </a:t>
            </a:r>
            <a:r>
              <a:rPr lang="en-US" sz="2400" i="1" dirty="0" smtClean="0"/>
              <a:t>Logic and Logical Philosophy.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484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8820472" cy="50405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EXAMPLE 2: INTERVALS </a:t>
            </a:r>
            <a:r>
              <a:rPr lang="en-US" sz="27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7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-EXTENSION </a:t>
            </a: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   </a:t>
            </a:r>
            <a:r>
              <a:rPr lang="it-IT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endParaRPr lang="it-IT" sz="4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5536" y="980728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Put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</a:t>
            </a:r>
            <a:r>
              <a:rPr lang="fr-FR" sz="24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,{0}, {1},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where: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is the set of closed intervals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the dual of the inclusion relation,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every [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], [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] in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)-{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}, [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] provided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{0}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{1}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not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comparable with any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interval,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- [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’]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</a:t>
            </a:r>
            <a:r>
              <a:rPr lang="fr-FR" sz="24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’]  = [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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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’] ;  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] = [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]  ;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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 ;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   - i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] =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}.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k-extension we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call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interval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k-extension of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element is satisfiable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iff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different from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.</a:t>
            </a:r>
            <a:endParaRPr lang="it-IT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285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89640" cy="108012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TRUTH-FUNCTIONAL SEMANTICS</a:t>
            </a:r>
            <a:endParaRPr lang="it-IT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484784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Given a nonempty set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bilattice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we denote by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power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index set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We look at an element 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as at a generalized characteristic function and, in accordance with fuzzy set theory, we adopt a nomenclature set-theoretical in nature.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consider a first order language ℒ with two logical connectives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, and 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two quantifier symbols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 and .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role of ℒ is the usual one and it corresponds to the semantic level.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Also, we consider an extension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ℒ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ℒ obtained by adding   connectives related with the information level. For example implications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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two quantifier symbols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 and 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232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36442" y="476672"/>
            <a:ext cx="820891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role of this extension is to represent the information dimension and therefore it is related with the inferential processes.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example it is possible to define a multi-valued logic programming in which the implication in a rule  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 G  expresses a way to obtain information on A from information on G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set of formulas in ℒ and in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ℒ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defined as usual and will be denoted by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respectively.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Definition.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semantics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 class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-subsets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an element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called an interpretation or model (see [23]). We say that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real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every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 semantics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canonical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if all its interpretations are real.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722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39552" y="836712"/>
            <a:ext cx="830045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Obviously, we are interested mainly in the real interpretations since they coincide with the usual interpretations in multi-valued logic.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Nevertheless, we hope that the consideration of a more general notion of model involving both the extended language and the whole bilattice will be useful to calculate the real interpretations.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is true for a bilattice-based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logic programming as proposed in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/>
              <a:t>G. </a:t>
            </a:r>
            <a:r>
              <a:rPr lang="en-US" sz="2400" dirty="0" err="1" smtClean="0"/>
              <a:t>Carotenuto</a:t>
            </a:r>
            <a:r>
              <a:rPr lang="en-US" sz="2400" dirty="0" smtClean="0"/>
              <a:t>, </a:t>
            </a:r>
            <a:r>
              <a:rPr lang="en-US" sz="2400" dirty="0" err="1" smtClean="0"/>
              <a:t>Gerla</a:t>
            </a:r>
            <a:r>
              <a:rPr lang="en-US" sz="2400" dirty="0" smtClean="0"/>
              <a:t> G., Bilattices for deductions in multi-valued logic, </a:t>
            </a:r>
            <a:r>
              <a:rPr lang="en-US" sz="2400" i="1" dirty="0" smtClean="0"/>
              <a:t>Journal of Approximate Reasoning</a:t>
            </a:r>
            <a:r>
              <a:rPr lang="en-US" sz="2400" dirty="0" smtClean="0"/>
              <a:t>, to appear.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611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Abstract logic is defined as follows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Definition.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abstract semantics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complete lattice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together with a subset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elements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called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models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worlds.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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then we say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model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in brief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x.</a:t>
            </a:r>
          </a:p>
          <a:p>
            <a:pPr marL="0" indent="0"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elements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interpreted as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pieces of information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world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identified with the total information 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 can have.</a:t>
            </a:r>
          </a:p>
          <a:p>
            <a:pPr marL="0" indent="0"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22708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755576" y="764704"/>
            <a:ext cx="7920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Indeed, while the calculus of the least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Herbrand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model becomes a very easy problem in accordance with 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monotony of all the logical connectives, it is possible that this model it is not real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My idea is that the connection between 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valuation structure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its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-extension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comparable with the connection between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real field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complex field. </a:t>
            </a:r>
          </a:p>
          <a:p>
            <a:pPr algn="just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Indeed, in analytic geometry the complex numbers give a very useful framework to make calculations and to obtain solutions of a problem. Nevertheless, sometimes these solutions are “imaginary” and therefore with no geometrical meaning.</a:t>
            </a:r>
          </a:p>
        </p:txBody>
      </p:sp>
    </p:spTree>
    <p:extLst>
      <p:ext uri="{BB962C8B-B14F-4D97-AF65-F5344CB8AC3E}">
        <p14:creationId xmlns="" xmlns:p14="http://schemas.microsoft.com/office/powerpoint/2010/main" val="247816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719200" y="1412776"/>
            <a:ext cx="7920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Definition 4.2.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say that 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-subset of formulas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pointwise satisfiable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the case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is satisfiable for every formula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square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-extension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we denote by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maps such that</a:t>
            </a:r>
          </a:p>
          <a:p>
            <a:pPr algn="ct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=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)),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every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case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interval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-extension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pointwise satisfiable we denote by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maps such that </a:t>
            </a:r>
          </a:p>
          <a:p>
            <a:pPr algn="ct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= [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)],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every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359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755576" y="620688"/>
            <a:ext cx="792088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Definition.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Given 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-subset of formulas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we say that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 model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in brief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╞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if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)╞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for every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i.e. if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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If there is a true model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we say that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satisfiable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example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╞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 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iff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[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)]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Definition.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logical consequence operator associated with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operator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defined by setting,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╞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every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-subset of tautologies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defined by setting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  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	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example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= interval generated by {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╞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15020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67544" y="1844824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represents the available information on the formulas.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is the information 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shared by all the possible models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In other words,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is the maximum amount of information we can obtain on the truth value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given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particular,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is the information 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shared by all the possible interpretations of the language.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39552" y="260648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Example.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Consider the valuation structure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([0,1],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,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1-x, 0, 1),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minimum operation and assume 1 as a designed value. Then there is no tautology since 0.5 is a fixed point for every formula.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the other hand, consider the interval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-extension of this structure and the truth-functional semantics in this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-extension. Then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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= [0.5,1] and this gives a nonempty information 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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39552" y="4163596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addition we have information also for formulas that usually are not considered tautologies. For example, 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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= [0, 0.5].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758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260648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Definition 4.5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A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-interpretation of a first order language ℒ is a pair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where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 nonempty set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 map associating: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any constant c with an element</a:t>
            </a:r>
          </a:p>
          <a:p>
            <a:pPr algn="ct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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function symbol h with an n-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function</a:t>
            </a:r>
          </a:p>
          <a:p>
            <a:pPr algn="ct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→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relation symbol r with an n-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B-relation </a:t>
            </a:r>
          </a:p>
          <a:p>
            <a:pPr algn="ct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the values of 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-relations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are in 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then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is called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 real-interpretation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988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39552" y="1484784"/>
            <a:ext cx="79571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Every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-interpretation defines a valuation of the set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formulas in a truth-functional way.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53209" y="3020759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Definition 4.7.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Given 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-interpretation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we denote by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related truth-functional valuation of the formulas. We call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truth-functional semantics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class 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          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is 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interpretation}. </a:t>
            </a:r>
          </a:p>
        </p:txBody>
      </p:sp>
    </p:spTree>
    <p:extLst>
      <p:ext uri="{BB962C8B-B14F-4D97-AF65-F5344CB8AC3E}">
        <p14:creationId xmlns="" xmlns:p14="http://schemas.microsoft.com/office/powerpoint/2010/main" val="146184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2060848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real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truth-functional semantics is the set</a:t>
            </a:r>
          </a:p>
          <a:p>
            <a:pPr algn="ctr"/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{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is a real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-interpretation}.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Recall that, since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is a complete embedding, if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is a real-interpretation then the values of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on the formulas of ℒ are 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So, the canonical truth-functional semantics coincide with the usual semantics in multi-valued logic, in a sense. </a:t>
            </a:r>
          </a:p>
        </p:txBody>
      </p:sp>
    </p:spTree>
    <p:extLst>
      <p:ext uri="{BB962C8B-B14F-4D97-AF65-F5344CB8AC3E}">
        <p14:creationId xmlns="" xmlns:p14="http://schemas.microsoft.com/office/powerpoint/2010/main" val="253722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67544" y="404664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Let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class of the finitely additive probabilities, i.e. the class of the functions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[0,1] such that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)      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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 ‘  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ii)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= 1                                      for every tautology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iii)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= 0                                      for every contradiction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iv)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)+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   for every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61797" y="3861048"/>
            <a:ext cx="82866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Proposition.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Consider a valuation structure on [0,1] and the associated interval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bilattice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-extension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Then, given 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-subset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[0,1] of formulas, 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-subset of logical consequence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obtained by a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lower envelope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an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upper envelope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Indeed,</a:t>
            </a:r>
          </a:p>
          <a:p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)=[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Sup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}].	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729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3568" y="332656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So, the proposed formalisms enables us to manage information like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probability of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is between 0.3 and 0.4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the probability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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is greater or equal to 0.8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the probability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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is greater or equal to 0.7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. 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a similar way it is possible to define a bilattice semantics related with the super-additive probabilities, the necessity and possibility measures and so on. 	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795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548680"/>
            <a:ext cx="81369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logical consequence operator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defined by 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|=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 =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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}.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set 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     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(0) =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is the information shared by all the models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information shared by the totality of models.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297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589640" cy="1080120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DEDUCTION APPARATUS</a:t>
            </a:r>
            <a:br>
              <a:rPr lang="it-IT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CALCULATE </a:t>
            </a:r>
            <a:r>
              <a:rPr lang="it-IT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Lc</a:t>
            </a:r>
            <a:endParaRPr lang="it-IT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700808"/>
            <a:ext cx="79928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Once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defined, the crucial question is to find some way to “calculate”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We can obtain this by searching for a deduction apparatus for which a completeness theorem holds true.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Definition.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B-deduction system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 pair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where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-subset of formulas,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B-subset of logical axioms,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a suitable set of inference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-rules.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turn, an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inference B-rule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 pair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syn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where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syn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 partial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map and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-continuous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map.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17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39552" y="980728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can represent an application of an inference rule as follows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intended meaning is that if the (truth values of the) premises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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satisfy conditions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then the (truth value of the) conclusion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syn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satisfies condition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4400" y="1556792"/>
            <a:ext cx="44557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319" y="4365104"/>
            <a:ext cx="810585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6049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39916" y="1196752"/>
            <a:ext cx="7992888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Define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setting 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3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300" i="1" smtClean="0">
                <a:latin typeface="Times New Roman" pitchFamily="18" charset="0"/>
                <a:cs typeface="Times New Roman" pitchFamily="18" charset="0"/>
              </a:rPr>
              <a:t> Ir</a:t>
            </a:r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300" i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Sup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r"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3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),...,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3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)) : (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r'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300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300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IR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r'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3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,...,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3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}.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immediate consequence operator </a:t>
            </a:r>
          </a:p>
          <a:p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Ic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continuous and  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lim</a:t>
            </a:r>
            <a:r>
              <a:rPr lang="it-IT" sz="24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it-IT" sz="24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Ic</a:t>
            </a:r>
            <a:r>
              <a:rPr lang="it-IT" sz="2400" i="1" baseline="30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92898" y="332656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proof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a formula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any sequence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,...,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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formulas such that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together with related “justifications”. This means that, for any formula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we must specify whether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(i)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assumed as a logical axiom; or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assumed as an hypothesis; or</a:t>
            </a:r>
          </a:p>
          <a:p>
            <a:pPr marL="514350" indent="-514350">
              <a:buAutoNum type="romanLcParenBoth" startAt="3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obtained by a rule (in this case we have to indicate the rule and the formulas 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,...,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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i–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used to obtain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514350" indent="-514350">
              <a:buAutoNum type="romanLcParenBoth" startAt="3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necessity of the justifications will be apparent in the next definition.</a:t>
            </a:r>
          </a:p>
        </p:txBody>
      </p:sp>
    </p:spTree>
    <p:extLst>
      <p:ext uri="{BB962C8B-B14F-4D97-AF65-F5344CB8AC3E}">
        <p14:creationId xmlns="" xmlns:p14="http://schemas.microsoft.com/office/powerpoint/2010/main" val="173194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476672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Definition 5.3.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Given a proof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,...,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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-theory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the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information 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furnished by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given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element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defined by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 if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assumed as a logical axiom,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  if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assumed as an hypothesis,</a:t>
            </a:r>
          </a:p>
          <a:p>
            <a:pPr>
              <a:buFontTx/>
              <a:buChar char="-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),…,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(n)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v)) if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obtained by 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syn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from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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(1)&lt;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,…,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)&lt;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Different proofs of the same formula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can give different pieces of information on the truth value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Then we have to “fuse” them in accordance with the following definition.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676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188641"/>
            <a:ext cx="853244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Proposition.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every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Sup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is a proof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case of interval k-extension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      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is a proof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easy to prove that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 continuous closure operator.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a matter of fact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 computable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sense given in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Biacino</a:t>
            </a:r>
            <a:r>
              <a:rPr lang="en-US" sz="2400" dirty="0" smtClean="0"/>
              <a:t>, L., </a:t>
            </a:r>
            <a:r>
              <a:rPr lang="en-US" sz="2400" dirty="0" err="1" smtClean="0"/>
              <a:t>Gerla</a:t>
            </a:r>
            <a:r>
              <a:rPr lang="en-US" sz="2400" dirty="0" smtClean="0"/>
              <a:t>, G. Decidability, recursive enumerability and </a:t>
            </a:r>
            <a:r>
              <a:rPr lang="en-US" sz="2400" dirty="0" err="1" smtClean="0"/>
              <a:t>Kleene</a:t>
            </a:r>
            <a:r>
              <a:rPr lang="en-US" sz="2400" dirty="0" smtClean="0"/>
              <a:t> hierarchy for L-subsets, 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Zeitschr</a:t>
            </a:r>
            <a:r>
              <a:rPr lang="en-US" sz="2400" i="1" dirty="0" smtClean="0"/>
              <a:t>. f. math. </a:t>
            </a:r>
            <a:r>
              <a:rPr lang="en-GB" sz="2400" i="1" dirty="0" err="1" smtClean="0"/>
              <a:t>Logik</a:t>
            </a:r>
            <a:r>
              <a:rPr lang="en-GB" sz="2400" i="1" dirty="0" smtClean="0"/>
              <a:t> und </a:t>
            </a:r>
            <a:r>
              <a:rPr lang="en-GB" sz="2400" i="1" dirty="0" err="1" smtClean="0"/>
              <a:t>Grundlagen</a:t>
            </a:r>
            <a:r>
              <a:rPr lang="en-GB" sz="2400" i="1" dirty="0" smtClean="0"/>
              <a:t> d. Math.</a:t>
            </a:r>
            <a:r>
              <a:rPr lang="en-GB" sz="2400" dirty="0" smtClean="0"/>
              <a:t>, Bd.35 (1989) 49-62.</a:t>
            </a:r>
          </a:p>
          <a:p>
            <a:pPr>
              <a:buFontTx/>
              <a:buChar char="-"/>
            </a:pPr>
            <a:endParaRPr lang="it-IT" sz="2400" dirty="0" smtClean="0"/>
          </a:p>
          <a:p>
            <a:r>
              <a:rPr lang="en-US" sz="2400" dirty="0" err="1" smtClean="0"/>
              <a:t>Gerla</a:t>
            </a:r>
            <a:r>
              <a:rPr lang="en-US" sz="2400" dirty="0" smtClean="0"/>
              <a:t> G., Effectiveness and </a:t>
            </a:r>
            <a:r>
              <a:rPr lang="en-US" sz="2400" dirty="0" err="1" smtClean="0"/>
              <a:t>multivalued</a:t>
            </a:r>
            <a:r>
              <a:rPr lang="en-US" sz="2400" dirty="0" smtClean="0"/>
              <a:t> Logics, </a:t>
            </a:r>
            <a:r>
              <a:rPr lang="en-US" sz="2400" i="1" dirty="0" smtClean="0"/>
              <a:t>Journal of Symbolic Logic</a:t>
            </a:r>
            <a:r>
              <a:rPr lang="en-US" sz="2400" dirty="0" smtClean="0"/>
              <a:t>, 71 (2006) 137-162.</a:t>
            </a:r>
            <a:endParaRPr lang="it-IT" sz="2400" dirty="0" smtClean="0"/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941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332656"/>
            <a:ext cx="85689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a consequence (by admitting suitable definitions):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decidable =&gt;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effectively enumerable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decidable and complete =&gt;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decidable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So, in the case a completeness theorem holds true, i.e.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the deduction apparatus gives a way to calculate the logical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consequence operator 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/>
              <a:t>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98941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781056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08920"/>
            <a:ext cx="7958442" cy="24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9803" y="5661248"/>
            <a:ext cx="7838621" cy="851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088" y="1844824"/>
            <a:ext cx="846299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/>
          <p:nvPr/>
        </p:nvSpPr>
        <p:spPr>
          <a:xfrm>
            <a:off x="611560" y="620688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example, let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 the square extension of a valuation structure in [0,1], then we consider two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8341584" cy="2525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59" y="3627603"/>
            <a:ext cx="8005411" cy="296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476672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Definition.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step-by-step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abstract deduction system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a tern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such that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- 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complete lattice (lattice of possible pieces of information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sz="2400" i="1" dirty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it-IT" sz="2400" i="1" dirty="0">
                <a:latin typeface="Times New Roman" pitchFamily="18" charset="0"/>
                <a:cs typeface="Times New Roman" pitchFamily="18" charset="0"/>
              </a:rPr>
              <a:t>L  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(a-</a:t>
            </a:r>
            <a:r>
              <a:rPr lang="it-IT" sz="2400" dirty="0" err="1">
                <a:latin typeface="Times New Roman" pitchFamily="18" charset="0"/>
                <a:cs typeface="Times New Roman" pitchFamily="18" charset="0"/>
              </a:rPr>
              <a:t>prior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-information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),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L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continuous operator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inference-rules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operator).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Set 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Ic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associate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deduction operator 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defined by setting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it-IT" sz="2400" i="1" dirty="0" err="1">
                <a:latin typeface="Times New Roman" pitchFamily="18" charset="0"/>
                <a:cs typeface="Times New Roman" pitchFamily="18" charset="0"/>
              </a:rPr>
              <a:t>lim</a:t>
            </a:r>
            <a:r>
              <a:rPr lang="it-IT" sz="2400" i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it-IT" sz="24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i="1" dirty="0" err="1">
                <a:latin typeface="Times New Roman" pitchFamily="18" charset="0"/>
                <a:cs typeface="Times New Roman" pitchFamily="18" charset="0"/>
              </a:rPr>
              <a:t>Ic</a:t>
            </a:r>
            <a:r>
              <a:rPr lang="it-IT" sz="2400" i="1" baseline="30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),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611560" y="4725144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Definition.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abstract logic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defined by an abstract semantics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and an abstract step-by-step deduction system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such that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5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483" y="404664"/>
            <a:ext cx="7554901" cy="170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436" y="5229200"/>
            <a:ext cx="780699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916832"/>
            <a:ext cx="7056784" cy="333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413" y="476672"/>
            <a:ext cx="7441963" cy="201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275" y="2420888"/>
            <a:ext cx="8310189" cy="13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3877" y="4149080"/>
            <a:ext cx="8410611" cy="88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5373216"/>
            <a:ext cx="8258663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627" y="476672"/>
            <a:ext cx="796237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013176"/>
            <a:ext cx="807202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048" y="332656"/>
            <a:ext cx="83293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943" y="4797152"/>
            <a:ext cx="837880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323056" cy="2811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620" y="1196752"/>
            <a:ext cx="830441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852936"/>
            <a:ext cx="780550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20688"/>
            <a:ext cx="740941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95536" y="332656"/>
            <a:ext cx="835292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REFERENCES</a:t>
            </a:r>
          </a:p>
          <a:p>
            <a:endParaRPr lang="en-US" sz="2000" b="1" dirty="0" smtClean="0"/>
          </a:p>
          <a:p>
            <a:r>
              <a:rPr lang="en-US" sz="2000" dirty="0" smtClean="0"/>
              <a:t>- G. </a:t>
            </a:r>
            <a:r>
              <a:rPr lang="en-US" sz="2000" dirty="0" err="1" smtClean="0"/>
              <a:t>Deschrijver</a:t>
            </a:r>
            <a:r>
              <a:rPr lang="en-US" sz="2000" dirty="0" smtClean="0"/>
              <a:t>, O. </a:t>
            </a:r>
            <a:r>
              <a:rPr lang="en-US" sz="2000" dirty="0" err="1" smtClean="0"/>
              <a:t>Arieli</a:t>
            </a:r>
            <a:r>
              <a:rPr lang="en-US" sz="2000" dirty="0" smtClean="0"/>
              <a:t>, C. </a:t>
            </a:r>
            <a:r>
              <a:rPr lang="en-US" sz="2000" dirty="0" err="1" smtClean="0"/>
              <a:t>Cornelis</a:t>
            </a:r>
            <a:r>
              <a:rPr lang="en-US" sz="2000" dirty="0" smtClean="0"/>
              <a:t>, E. </a:t>
            </a:r>
            <a:r>
              <a:rPr lang="en-US" sz="2000" dirty="0" err="1" smtClean="0"/>
              <a:t>Kerre</a:t>
            </a:r>
            <a:r>
              <a:rPr lang="en-US" sz="2000" dirty="0" smtClean="0"/>
              <a:t>, A bilattice-based framework for handling graded truth and imprecision, International Journal of Uncertainty, Fuzziness and Knowledge-Based Systems 15 (2007) 13–41.</a:t>
            </a:r>
            <a:endParaRPr lang="it-IT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D. Dubois, On ignorance and contradiction considered as truth-values, Logic Journal of IGPL 16 (2008) 195–216.</a:t>
            </a:r>
          </a:p>
          <a:p>
            <a:pPr>
              <a:buFontTx/>
              <a:buChar char="-"/>
            </a:pPr>
            <a:r>
              <a:rPr lang="en-US" sz="2000" dirty="0" smtClean="0"/>
              <a:t>M. Fitting, </a:t>
            </a:r>
            <a:r>
              <a:rPr lang="en-US" sz="2000" dirty="0" err="1" smtClean="0"/>
              <a:t>Fixedpoint</a:t>
            </a:r>
            <a:r>
              <a:rPr lang="en-US" sz="2000" dirty="0" smtClean="0"/>
              <a:t> semantics for logic programming: a survey, Theoretical Computer Science, 278 (2002) 25-51.</a:t>
            </a:r>
            <a:endParaRPr lang="it-IT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 G. </a:t>
            </a:r>
            <a:r>
              <a:rPr lang="en-US" sz="2000" dirty="0" err="1" smtClean="0"/>
              <a:t>Gerla</a:t>
            </a:r>
            <a:r>
              <a:rPr lang="en-US" sz="2000" dirty="0" smtClean="0"/>
              <a:t>, Inferences in probability logic, Artificial Intelligence, 70 (1994) 33-52.</a:t>
            </a:r>
            <a:endParaRPr lang="it-IT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 G. </a:t>
            </a:r>
            <a:r>
              <a:rPr lang="en-US" sz="2000" dirty="0" err="1" smtClean="0"/>
              <a:t>Gerla</a:t>
            </a:r>
            <a:r>
              <a:rPr lang="en-US" sz="2000" dirty="0" smtClean="0"/>
              <a:t>, Effectiveness and </a:t>
            </a:r>
            <a:r>
              <a:rPr lang="en-US" sz="2000" dirty="0" err="1" smtClean="0"/>
              <a:t>Multivalued</a:t>
            </a:r>
            <a:r>
              <a:rPr lang="en-US" sz="2000" dirty="0" smtClean="0"/>
              <a:t> Logics, Journal of Symbolic Logic, 71 (2006) 137-162.</a:t>
            </a:r>
            <a:endParaRPr lang="it-IT" sz="2000" dirty="0" smtClean="0"/>
          </a:p>
          <a:p>
            <a:pPr hangingPunct="0"/>
            <a:r>
              <a:rPr lang="en-US" sz="2000" dirty="0" smtClean="0"/>
              <a:t>- J. A. </a:t>
            </a:r>
            <a:r>
              <a:rPr lang="en-US" sz="2000" dirty="0" err="1" smtClean="0"/>
              <a:t>Goguen</a:t>
            </a:r>
            <a:r>
              <a:rPr lang="en-US" sz="2000" dirty="0" smtClean="0"/>
              <a:t>, The logic of inexact concepts, </a:t>
            </a:r>
            <a:r>
              <a:rPr lang="en-US" sz="2000" dirty="0" err="1" smtClean="0"/>
              <a:t>Synthese</a:t>
            </a:r>
            <a:r>
              <a:rPr lang="en-US" sz="2000" dirty="0" smtClean="0"/>
              <a:t>, 19 (1968/69) 325-373.</a:t>
            </a:r>
            <a:endParaRPr lang="it-IT" sz="2000" dirty="0" smtClean="0"/>
          </a:p>
          <a:p>
            <a:r>
              <a:rPr lang="en-US" sz="2000" dirty="0" smtClean="0"/>
              <a:t>- S. </a:t>
            </a:r>
            <a:r>
              <a:rPr lang="en-US" sz="2000" dirty="0" err="1" smtClean="0"/>
              <a:t>Gottwald</a:t>
            </a:r>
            <a:r>
              <a:rPr lang="en-US" sz="2000" dirty="0" smtClean="0"/>
              <a:t>, Fuzzy Sets and Fuzzy Logic, </a:t>
            </a:r>
            <a:r>
              <a:rPr lang="en-US" sz="2000" dirty="0" err="1" smtClean="0"/>
              <a:t>Vieweg</a:t>
            </a:r>
            <a:r>
              <a:rPr lang="en-US" sz="2000" dirty="0" smtClean="0"/>
              <a:t>, Wiesbaden 1993.</a:t>
            </a:r>
            <a:endParaRPr lang="it-IT" sz="2000" dirty="0" smtClean="0"/>
          </a:p>
          <a:p>
            <a:r>
              <a:rPr lang="en-US" sz="2000" dirty="0" smtClean="0"/>
              <a:t>- S. </a:t>
            </a:r>
            <a:r>
              <a:rPr lang="en-US" sz="2000" dirty="0" err="1" smtClean="0"/>
              <a:t>Gottwald</a:t>
            </a:r>
            <a:r>
              <a:rPr lang="en-US" sz="2000" dirty="0" smtClean="0"/>
              <a:t>, A treatise on many-valued logic, </a:t>
            </a:r>
            <a:r>
              <a:rPr lang="en-US" sz="2000" dirty="0" err="1" smtClean="0"/>
              <a:t>Baldock</a:t>
            </a:r>
            <a:r>
              <a:rPr lang="en-US" sz="2000" dirty="0" smtClean="0"/>
              <a:t>: Research Studies Press 2001. </a:t>
            </a:r>
            <a:endParaRPr lang="it-IT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P. </a:t>
            </a:r>
            <a:r>
              <a:rPr lang="en-US" sz="2000" dirty="0" err="1" smtClean="0"/>
              <a:t>Hájek</a:t>
            </a:r>
            <a:r>
              <a:rPr lang="en-US" sz="2000" dirty="0" smtClean="0"/>
              <a:t>, </a:t>
            </a:r>
            <a:r>
              <a:rPr lang="en-US" sz="2000" dirty="0" err="1" smtClean="0"/>
              <a:t>Metamathematics</a:t>
            </a:r>
            <a:r>
              <a:rPr lang="en-US" sz="2000" dirty="0" smtClean="0"/>
              <a:t> of Fuzzy Logic, </a:t>
            </a:r>
            <a:r>
              <a:rPr lang="en-US" sz="2000" dirty="0" err="1" smtClean="0"/>
              <a:t>Kluwer</a:t>
            </a:r>
            <a:r>
              <a:rPr lang="en-US" sz="2000" dirty="0" smtClean="0"/>
              <a:t> Academic Publishers, Dordrecht 1998.</a:t>
            </a:r>
          </a:p>
          <a:p>
            <a:pPr>
              <a:buFontTx/>
              <a:buChar char="-"/>
            </a:pPr>
            <a:r>
              <a:rPr lang="en-US" sz="2000" dirty="0" smtClean="0"/>
              <a:t> J. </a:t>
            </a:r>
            <a:r>
              <a:rPr lang="en-US" sz="2000" dirty="0" err="1" smtClean="0"/>
              <a:t>Pavelka</a:t>
            </a:r>
            <a:r>
              <a:rPr lang="en-US" sz="2000" dirty="0" smtClean="0"/>
              <a:t>, On fuzzy logic I: Many-valued rules of inference, </a:t>
            </a:r>
            <a:r>
              <a:rPr lang="en-US" sz="2000" dirty="0" err="1" smtClean="0"/>
              <a:t>Zeitschrift</a:t>
            </a:r>
            <a:r>
              <a:rPr lang="en-US" sz="2000" dirty="0" smtClean="0"/>
              <a:t> </a:t>
            </a:r>
            <a:r>
              <a:rPr lang="en-US" sz="2000" dirty="0" err="1" smtClean="0"/>
              <a:t>für</a:t>
            </a:r>
            <a:r>
              <a:rPr lang="en-US" sz="2000" dirty="0" smtClean="0"/>
              <a:t> </a:t>
            </a:r>
            <a:r>
              <a:rPr lang="en-US" sz="2000" dirty="0" err="1" smtClean="0"/>
              <a:t>Mathematische</a:t>
            </a:r>
            <a:r>
              <a:rPr lang="en-US" sz="2000" dirty="0" smtClean="0"/>
              <a:t> </a:t>
            </a:r>
            <a:r>
              <a:rPr lang="en-US" sz="2000" dirty="0" err="1" smtClean="0"/>
              <a:t>Logik</a:t>
            </a:r>
            <a:r>
              <a:rPr lang="en-US" sz="2000" dirty="0" smtClean="0"/>
              <a:t> und </a:t>
            </a:r>
            <a:r>
              <a:rPr lang="en-US" sz="2000" dirty="0" err="1" smtClean="0"/>
              <a:t>Grundlagen</a:t>
            </a:r>
            <a:r>
              <a:rPr lang="en-US" sz="2000" dirty="0" smtClean="0"/>
              <a:t> </a:t>
            </a:r>
            <a:r>
              <a:rPr lang="en-US" sz="2000" dirty="0" err="1" smtClean="0"/>
              <a:t>der</a:t>
            </a:r>
            <a:r>
              <a:rPr lang="en-US" sz="2000" dirty="0" smtClean="0"/>
              <a:t> </a:t>
            </a:r>
            <a:r>
              <a:rPr lang="en-US" sz="2000" dirty="0" err="1" smtClean="0"/>
              <a:t>Mathematik</a:t>
            </a:r>
            <a:r>
              <a:rPr lang="en-US" sz="2000" dirty="0" smtClean="0"/>
              <a:t>, 25 (1979) 45-52.  </a:t>
            </a:r>
            <a:endParaRPr lang="it-IT" sz="2000" dirty="0" smtClean="0"/>
          </a:p>
          <a:p>
            <a:pPr>
              <a:buFontTx/>
              <a:buChar char="-"/>
            </a:pPr>
            <a:endParaRPr lang="it-IT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361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26064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recall the notion of continuity</a:t>
            </a:r>
          </a:p>
          <a:p>
            <a:pPr marL="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Given a complete lattice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we say that a subset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upward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directed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provided that 	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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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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).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We call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limit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a directed subset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element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limC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Sup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Every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totally ordered set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directed.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Definition.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 say that an order-preserving operator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provided that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)) 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)).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02186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ABSTRACT FUZZYLOGIC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Definition.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abstract fuzzy logic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an abstract logic in which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0,1]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(more in general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 = V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 is a valuation structure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semantics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defined by a class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fuzzy sets of formulas , i.e. we identify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fuzzy  subset of formulas which are true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model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deduction apparatus,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defined by a continuous operator  </a:t>
            </a:r>
          </a:p>
          <a:p>
            <a:pPr marL="0" indent="0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[0,1]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[0,1]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F 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by a set of inference rules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a fuzzy subset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logical axioms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25570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ABSTRACT FUZZY LOGIC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BY BILATTICES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1578272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will extend this approach by using the notion of bilattice.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a deduction apparatus has to be a tool to manage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information on truth values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not directly truth values of the formulas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truth and false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can have the same role in the deduction processes (not only from the truth of the axioms to the truth of the theorems)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404664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start from a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valutation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structure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example a structure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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0, 1)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such that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0, 1) is a complete lattice with an involution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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1) is a commutative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monoid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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infinitely distributive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i.e., for every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a nonempty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Symbol"/>
              </a:rPr>
              <a:t>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Sup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Sup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Symbol"/>
              </a:rPr>
              <a:t>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Symbol"/>
              </a:rPr>
              <a:t>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Symbol"/>
              </a:rPr>
              <a:t>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denote by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operation defined by setting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Symbol"/>
              </a:rPr>
              <a:t>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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336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8"/>
          <p:cNvSpPr txBox="1">
            <a:spLocks/>
          </p:cNvSpPr>
          <p:nvPr/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MAIN DEFINITION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37997" y="1124744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valuation structure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k-extension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pair (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where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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True,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⊥, ⊤) is a structure such that 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≤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and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≤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⊥, ⊤) are complete lattices, 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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x   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;  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≤</a:t>
            </a:r>
            <a:r>
              <a:rPr lang="fr-FR" sz="24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≤</a:t>
            </a:r>
            <a:r>
              <a:rPr lang="fr-FR" sz="24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x   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;   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≤</a:t>
            </a:r>
            <a:r>
              <a:rPr lang="fr-FR" sz="24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≤</a:t>
            </a:r>
            <a:r>
              <a:rPr lang="fr-FR" sz="24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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is a commutative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monoid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with zero element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which is infinitely distributive with respect to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bilattice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operations.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an embedding of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into the reduct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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True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True,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⊥, ⊤) is named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bilattice with negation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literature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Fitting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proposed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framework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logic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programming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accept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negation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in the body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rule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it-I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395536" y="552636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0"/>
              </a:spcBef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1623</TotalTime>
  <Words>3752</Words>
  <Application>Microsoft Office PowerPoint</Application>
  <PresentationFormat>Presentazione su schermo (4:3)</PresentationFormat>
  <Paragraphs>318</Paragraphs>
  <Slides>47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47</vt:i4>
      </vt:variant>
    </vt:vector>
  </HeadingPairs>
  <TitlesOfParts>
    <vt:vector size="48" baseType="lpstr">
      <vt:lpstr>Tema di Office</vt:lpstr>
      <vt:lpstr>Diapositiva 1</vt:lpstr>
      <vt:lpstr>Abstract logic is defined as follows</vt:lpstr>
      <vt:lpstr>Diapositiva 3</vt:lpstr>
      <vt:lpstr>Diapositiva 4</vt:lpstr>
      <vt:lpstr>Diapositiva 5</vt:lpstr>
      <vt:lpstr>ABSTRACT FUZZYLOGIC</vt:lpstr>
      <vt:lpstr>Diapositiva 7</vt:lpstr>
      <vt:lpstr>Diapositiva 8</vt:lpstr>
      <vt:lpstr>Diapositiva 9</vt:lpstr>
      <vt:lpstr>Diapositiva 10</vt:lpstr>
      <vt:lpstr>Diapositiva 11</vt:lpstr>
      <vt:lpstr>          EXAMPLE 1: SQUARE k-EXTENSION             </vt:lpstr>
      <vt:lpstr>Diapositiva 13</vt:lpstr>
      <vt:lpstr>         Kripke semantics             </vt:lpstr>
      <vt:lpstr>Diapositiva 15</vt:lpstr>
      <vt:lpstr>          EXAMPLE 2: INTERVALS k-EXTENSION             </vt:lpstr>
      <vt:lpstr>TRUTH-FUNCTIONAL SEMANTICS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DEDUCTION APPARATUS TO CALCULATE Lc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Enzo</dc:creator>
  <cp:lastModifiedBy>Valued Acer Customer</cp:lastModifiedBy>
  <cp:revision>132</cp:revision>
  <dcterms:created xsi:type="dcterms:W3CDTF">2013-05-31T09:24:15Z</dcterms:created>
  <dcterms:modified xsi:type="dcterms:W3CDTF">2013-06-05T08:50:37Z</dcterms:modified>
</cp:coreProperties>
</file>