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  <p:sldMasterId id="2147483663" r:id="rId2"/>
  </p:sldMasterIdLst>
  <p:notesMasterIdLst>
    <p:notesMasterId r:id="rId36"/>
  </p:notesMasterIdLst>
  <p:handoutMasterIdLst>
    <p:handoutMasterId r:id="rId37"/>
  </p:handoutMasterIdLst>
  <p:sldIdLst>
    <p:sldId id="485" r:id="rId3"/>
    <p:sldId id="697" r:id="rId4"/>
    <p:sldId id="657" r:id="rId5"/>
    <p:sldId id="658" r:id="rId6"/>
    <p:sldId id="662" r:id="rId7"/>
    <p:sldId id="659" r:id="rId8"/>
    <p:sldId id="660" r:id="rId9"/>
    <p:sldId id="698" r:id="rId10"/>
    <p:sldId id="699" r:id="rId11"/>
    <p:sldId id="664" r:id="rId12"/>
    <p:sldId id="665" r:id="rId13"/>
    <p:sldId id="706" r:id="rId14"/>
    <p:sldId id="663" r:id="rId15"/>
    <p:sldId id="670" r:id="rId16"/>
    <p:sldId id="671" r:id="rId17"/>
    <p:sldId id="700" r:id="rId18"/>
    <p:sldId id="707" r:id="rId19"/>
    <p:sldId id="701" r:id="rId20"/>
    <p:sldId id="702" r:id="rId21"/>
    <p:sldId id="703" r:id="rId22"/>
    <p:sldId id="704" r:id="rId23"/>
    <p:sldId id="694" r:id="rId24"/>
    <p:sldId id="676" r:id="rId25"/>
    <p:sldId id="677" r:id="rId26"/>
    <p:sldId id="705" r:id="rId27"/>
    <p:sldId id="679" r:id="rId28"/>
    <p:sldId id="680" r:id="rId29"/>
    <p:sldId id="678" r:id="rId30"/>
    <p:sldId id="687" r:id="rId31"/>
    <p:sldId id="688" r:id="rId32"/>
    <p:sldId id="696" r:id="rId33"/>
    <p:sldId id="602" r:id="rId34"/>
    <p:sldId id="603" r:id="rId35"/>
  </p:sldIdLst>
  <p:sldSz cx="9144000" cy="6858000" type="screen4x3"/>
  <p:notesSz cx="6699250" cy="9836150"/>
  <p:embeddedFontLst>
    <p:embeddedFont>
      <p:font typeface="Segoe UI" pitchFamily="34" charset="0"/>
      <p:regular r:id="rId38"/>
      <p:bold r:id="rId39"/>
      <p:italic r:id="rId40"/>
      <p:boldItalic r:id="rId41"/>
    </p:embeddedFont>
    <p:embeddedFont>
      <p:font typeface="Cambria" pitchFamily="18" charset="0"/>
      <p:regular r:id="rId42"/>
      <p:bold r:id="rId43"/>
      <p:italic r:id="rId44"/>
      <p:boldItalic r:id="rId45"/>
    </p:embeddedFont>
    <p:embeddedFont>
      <p:font typeface="Century Gothic" pitchFamily="34" charset="0"/>
      <p:regular r:id="rId46"/>
      <p:bold r:id="rId47"/>
      <p:italic r:id="rId48"/>
      <p:boldItalic r:id="rId49"/>
    </p:embeddedFont>
    <p:embeddedFont>
      <p:font typeface="Bookman Old Style" pitchFamily="18" charset="0"/>
      <p:regular r:id="rId50"/>
      <p:bold r:id="rId51"/>
      <p:italic r:id="rId52"/>
      <p:boldItalic r:id="rId53"/>
    </p:embeddedFont>
    <p:embeddedFont>
      <p:font typeface="Wingdings 2" pitchFamily="18" charset="2"/>
      <p:regular r:id="rId54"/>
    </p:embeddedFont>
    <p:embeddedFont>
      <p:font typeface="Calibri" pitchFamily="34" charset="0"/>
      <p:regular r:id="rId55"/>
      <p:bold r:id="rId56"/>
      <p:italic r:id="rId57"/>
      <p:boldItalic r:id="rId58"/>
    </p:embeddedFont>
    <p:embeddedFont>
      <p:font typeface="Georgia" pitchFamily="18" charset="0"/>
      <p:regular r:id="rId59"/>
      <p:bold r:id="rId60"/>
      <p:italic r:id="rId61"/>
      <p:boldItalic r:id="rId62"/>
    </p:embeddedFont>
    <p:embeddedFont>
      <p:font typeface="Trebuchet MS" pitchFamily="34" charset="0"/>
      <p:regular r:id="rId63"/>
      <p:bold r:id="rId64"/>
      <p:italic r:id="rId65"/>
      <p:boldItalic r:id="rId66"/>
    </p:embeddedFont>
    <p:embeddedFont>
      <p:font typeface="Cambria Math" pitchFamily="18" charset="0"/>
      <p:regular r:id="rId67"/>
    </p:embeddedFont>
  </p:embeddedFontLst>
  <p:custDataLst>
    <p:tags r:id="rId68"/>
  </p:custDataLst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00FF"/>
    <a:srgbClr val="99CCFF"/>
    <a:srgbClr val="FCE16C"/>
    <a:srgbClr val="00FFFF"/>
    <a:srgbClr val="FF9933"/>
    <a:srgbClr val="E3D6B5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9" autoAdjust="0"/>
    <p:restoredTop sz="94600" autoAdjust="0"/>
  </p:normalViewPr>
  <p:slideViewPr>
    <p:cSldViewPr snapToGrid="0">
      <p:cViewPr>
        <p:scale>
          <a:sx n="75" d="100"/>
          <a:sy n="75" d="100"/>
        </p:scale>
        <p:origin x="-1134" y="156"/>
      </p:cViewPr>
      <p:guideLst>
        <p:guide orient="horz" pos="4319"/>
        <p:guide pos="213"/>
        <p:guide pos="55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tags" Target="tags/tag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8138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101" tIns="44550" rIns="89101" bIns="44550" numCol="1" anchor="t" anchorCtr="0" compatLnSpc="1">
            <a:prstTxWarp prst="textNoShape">
              <a:avLst/>
            </a:prstTxWarp>
          </a:bodyPr>
          <a:lstStyle>
            <a:lvl1pPr algn="l" defTabSz="889000">
              <a:defRPr sz="1200"/>
            </a:lvl1pPr>
          </a:lstStyle>
          <a:p>
            <a:endParaRPr lang="en-GB"/>
          </a:p>
        </p:txBody>
      </p:sp>
      <p:sp>
        <p:nvSpPr>
          <p:cNvPr id="559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2375" y="0"/>
            <a:ext cx="295275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101" tIns="44550" rIns="89101" bIns="44550" numCol="1" anchor="t" anchorCtr="0" compatLnSpc="1">
            <a:prstTxWarp prst="textNoShape">
              <a:avLst/>
            </a:prstTxWarp>
          </a:bodyPr>
          <a:lstStyle>
            <a:lvl1pPr algn="r" defTabSz="889000">
              <a:defRPr sz="1200"/>
            </a:lvl1pPr>
          </a:lstStyle>
          <a:p>
            <a:endParaRPr lang="en-GB"/>
          </a:p>
        </p:txBody>
      </p:sp>
      <p:sp>
        <p:nvSpPr>
          <p:cNvPr id="559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23388"/>
            <a:ext cx="2878138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101" tIns="44550" rIns="89101" bIns="44550" numCol="1" anchor="b" anchorCtr="0" compatLnSpc="1">
            <a:prstTxWarp prst="textNoShape">
              <a:avLst/>
            </a:prstTxWarp>
          </a:bodyPr>
          <a:lstStyle>
            <a:lvl1pPr algn="l" defTabSz="889000">
              <a:defRPr sz="1200"/>
            </a:lvl1pPr>
          </a:lstStyle>
          <a:p>
            <a:endParaRPr lang="en-GB"/>
          </a:p>
        </p:txBody>
      </p:sp>
      <p:sp>
        <p:nvSpPr>
          <p:cNvPr id="559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2375" y="9323388"/>
            <a:ext cx="295275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101" tIns="44550" rIns="89101" bIns="44550" numCol="1" anchor="b" anchorCtr="0" compatLnSpc="1">
            <a:prstTxWarp prst="textNoShape">
              <a:avLst/>
            </a:prstTxWarp>
          </a:bodyPr>
          <a:lstStyle>
            <a:lvl1pPr algn="r" defTabSz="889000">
              <a:defRPr sz="1200"/>
            </a:lvl1pPr>
          </a:lstStyle>
          <a:p>
            <a:fld id="{CA9486E1-B743-4638-8D89-2E0D7F1CDA0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23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0195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475" tIns="47239" rIns="94475" bIns="47239" numCol="1" anchor="t" anchorCtr="0" compatLnSpc="1">
            <a:prstTxWarp prst="textNoShape">
              <a:avLst/>
            </a:prstTxWarp>
          </a:bodyPr>
          <a:lstStyle>
            <a:lvl1pPr algn="l" defTabSz="942975">
              <a:defRPr sz="1300"/>
            </a:lvl1pPr>
          </a:lstStyle>
          <a:p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97300" y="0"/>
            <a:ext cx="290195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475" tIns="47239" rIns="94475" bIns="47239" numCol="1" anchor="t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endParaRPr lang="en-GB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0588" y="738188"/>
            <a:ext cx="4919662" cy="3689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3763" y="4672013"/>
            <a:ext cx="4911725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475" tIns="47239" rIns="94475" bIns="472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Vorlagentextes zu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45613"/>
            <a:ext cx="29019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475" tIns="47239" rIns="94475" bIns="47239" numCol="1" anchor="b" anchorCtr="0" compatLnSpc="1">
            <a:prstTxWarp prst="textNoShape">
              <a:avLst/>
            </a:prstTxWarp>
          </a:bodyPr>
          <a:lstStyle>
            <a:lvl1pPr algn="l" defTabSz="942975">
              <a:defRPr sz="1300"/>
            </a:lvl1pPr>
          </a:lstStyle>
          <a:p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97300" y="9345613"/>
            <a:ext cx="29019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475" tIns="47239" rIns="94475" bIns="47239" numCol="1" anchor="b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fld id="{11110138-1F8A-49DA-A3E8-2E255EF1E8F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352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73998D-175E-4615-8D06-2CC59A0D0A1F}" type="slidenum">
              <a:rPr lang="en-GB"/>
              <a:pPr/>
              <a:t>1</a:t>
            </a:fld>
            <a:endParaRPr lang="en-GB"/>
          </a:p>
        </p:txBody>
      </p:sp>
      <p:sp>
        <p:nvSpPr>
          <p:cNvPr id="734210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242888" y="5253038"/>
            <a:ext cx="6283325" cy="4051300"/>
          </a:xfrm>
        </p:spPr>
        <p:txBody>
          <a:bodyPr lIns="89384" tIns="44694" rIns="89384" bIns="44694"/>
          <a:lstStyle/>
          <a:p>
            <a:endParaRPr lang="en-GB"/>
          </a:p>
        </p:txBody>
      </p:sp>
      <p:sp>
        <p:nvSpPr>
          <p:cNvPr id="734211" name="Rectangle 102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6696075" cy="5022850"/>
          </a:xfrm>
          <a:ln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ECD2F-5256-42FF-BFF3-FD101B2B7D1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025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581275" y="1639888"/>
            <a:ext cx="6081713" cy="90963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de-DE" noProof="0" smtClean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81275" y="2547938"/>
            <a:ext cx="6088063" cy="904875"/>
          </a:xfrm>
        </p:spPr>
        <p:txBody>
          <a:bodyPr lIns="91440" rIns="91440" anchor="ctr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81300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1950" y="622300"/>
            <a:ext cx="2132013" cy="5286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4325" y="622300"/>
            <a:ext cx="6245225" cy="5286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479381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634" name="Rectangle 2"/>
          <p:cNvSpPr>
            <a:spLocks noChangeArrowheads="1"/>
          </p:cNvSpPr>
          <p:nvPr/>
        </p:nvSpPr>
        <p:spPr bwMode="auto">
          <a:xfrm>
            <a:off x="0" y="0"/>
            <a:ext cx="1752600" cy="4876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400">
              <a:latin typeface="Times New Roman" pitchFamily="18" charset="0"/>
            </a:endParaRPr>
          </a:p>
        </p:txBody>
      </p:sp>
      <p:grpSp>
        <p:nvGrpSpPr>
          <p:cNvPr id="1093635" name="Group 3"/>
          <p:cNvGrpSpPr>
            <a:grpSpLocks/>
          </p:cNvGrpSpPr>
          <p:nvPr userDrawn="1"/>
        </p:nvGrpSpPr>
        <p:grpSpPr bwMode="auto">
          <a:xfrm>
            <a:off x="971550" y="2762250"/>
            <a:ext cx="7772400" cy="2943225"/>
            <a:chOff x="612" y="1594"/>
            <a:chExt cx="4896" cy="2147"/>
          </a:xfrm>
        </p:grpSpPr>
        <p:sp>
          <p:nvSpPr>
            <p:cNvPr id="1093636" name="Rectangle 4"/>
            <p:cNvSpPr>
              <a:spLocks noChangeArrowheads="1"/>
            </p:cNvSpPr>
            <p:nvPr/>
          </p:nvSpPr>
          <p:spPr bwMode="ltGray">
            <a:xfrm>
              <a:off x="612" y="1594"/>
              <a:ext cx="4896" cy="21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400">
                <a:latin typeface="Times New Roman" pitchFamily="18" charset="0"/>
              </a:endParaRPr>
            </a:p>
          </p:txBody>
        </p:sp>
        <p:sp>
          <p:nvSpPr>
            <p:cNvPr id="1093637" name="Rectangle 5"/>
            <p:cNvSpPr>
              <a:spLocks noChangeArrowheads="1"/>
            </p:cNvSpPr>
            <p:nvPr/>
          </p:nvSpPr>
          <p:spPr bwMode="white">
            <a:xfrm>
              <a:off x="654" y="1759"/>
              <a:ext cx="4818" cy="1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400">
                <a:latin typeface="Times New Roman" pitchFamily="18" charset="0"/>
              </a:endParaRPr>
            </a:p>
          </p:txBody>
        </p:sp>
      </p:grpSp>
      <p:sp>
        <p:nvSpPr>
          <p:cNvPr id="1093638" name="Line 6"/>
          <p:cNvSpPr>
            <a:spLocks noChangeShapeType="1"/>
          </p:cNvSpPr>
          <p:nvPr/>
        </p:nvSpPr>
        <p:spPr bwMode="auto">
          <a:xfrm>
            <a:off x="0" y="4876800"/>
            <a:ext cx="9906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093639" name="Group 7"/>
          <p:cNvGrpSpPr>
            <a:grpSpLocks/>
          </p:cNvGrpSpPr>
          <p:nvPr/>
        </p:nvGrpSpPr>
        <p:grpSpPr bwMode="auto">
          <a:xfrm>
            <a:off x="635000" y="533400"/>
            <a:ext cx="8077200" cy="304800"/>
            <a:chOff x="400" y="336"/>
            <a:chExt cx="5088" cy="192"/>
          </a:xfrm>
        </p:grpSpPr>
        <p:sp>
          <p:nvSpPr>
            <p:cNvPr id="1093640" name="Rectangle 8"/>
            <p:cNvSpPr>
              <a:spLocks noChangeArrowheads="1"/>
            </p:cNvSpPr>
            <p:nvPr/>
          </p:nvSpPr>
          <p:spPr bwMode="auto">
            <a:xfrm>
              <a:off x="3952" y="336"/>
              <a:ext cx="1536" cy="192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400">
                <a:latin typeface="Times New Roman" pitchFamily="18" charset="0"/>
              </a:endParaRPr>
            </a:p>
          </p:txBody>
        </p:sp>
        <p:sp>
          <p:nvSpPr>
            <p:cNvPr id="1093641" name="Line 9"/>
            <p:cNvSpPr>
              <a:spLocks noChangeShapeType="1"/>
            </p:cNvSpPr>
            <p:nvPr/>
          </p:nvSpPr>
          <p:spPr bwMode="auto">
            <a:xfrm>
              <a:off x="400" y="432"/>
              <a:ext cx="5088" cy="0"/>
            </a:xfrm>
            <a:prstGeom prst="line">
              <a:avLst/>
            </a:prstGeom>
            <a:noFill/>
            <a:ln w="444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9364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09364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1093644" name="Rectangle 12"/>
          <p:cNvSpPr>
            <a:spLocks noGrp="1" noChangeArrowheads="1"/>
          </p:cNvSpPr>
          <p:nvPr>
            <p:ph type="dt" sz="half" idx="2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1093645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-IT" smtClean="0"/>
              <a:t>G. Adesso  -  Palacky University  -  14.12.11</a:t>
            </a:r>
            <a:endParaRPr lang="it-IT"/>
          </a:p>
        </p:txBody>
      </p:sp>
      <p:sp>
        <p:nvSpPr>
          <p:cNvPr id="109364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endParaRPr lang="it-IT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 Adesso  -  Palacky University  -  14.12.11</a:t>
            </a:r>
            <a:endParaRPr lang="it-IT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4747288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 Adesso  -  Palacky University  -  14.12.11</a:t>
            </a:r>
            <a:endParaRPr lang="it-IT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3715600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84313"/>
            <a:ext cx="38100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484313"/>
            <a:ext cx="38100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 Adesso  -  Palacky University  -  14.12.11</a:t>
            </a:r>
            <a:endParaRPr lang="it-IT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5400055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 Adesso  -  Palacky University  -  14.12.11</a:t>
            </a:r>
            <a:endParaRPr lang="it-IT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9150120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 Adesso  -  Palacky University  -  14.12.11</a:t>
            </a:r>
            <a:endParaRPr lang="it-IT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6915313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 Adesso  -  Palacky University  -  14.12.11</a:t>
            </a:r>
            <a:endParaRPr lang="it-IT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2647288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 Adesso  -  Palacky University  -  14.12.11</a:t>
            </a:r>
            <a:endParaRPr lang="it-IT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3537947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361388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 Adesso  -  Palacky University  -  14.12.11</a:t>
            </a:r>
            <a:endParaRPr lang="it-IT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5433367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 Adesso  -  Palacky University  -  14.12.11</a:t>
            </a:r>
            <a:endParaRPr lang="it-IT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2876477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13" y="115888"/>
            <a:ext cx="1982787" cy="59769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115888"/>
            <a:ext cx="5795963" cy="59769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 Adesso  -  Palacky University  -  14.12.11</a:t>
            </a:r>
            <a:endParaRPr lang="it-IT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1553609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412167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9088" y="1879600"/>
            <a:ext cx="4186237" cy="4029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5" y="1879600"/>
            <a:ext cx="4186238" cy="4029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09420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676678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990293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140680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192472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634734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9" name="Rectangle 19"/>
          <p:cNvSpPr>
            <a:spLocks noChangeArrowheads="1"/>
          </p:cNvSpPr>
          <p:nvPr/>
        </p:nvSpPr>
        <p:spPr bwMode="auto">
          <a:xfrm>
            <a:off x="0" y="704850"/>
            <a:ext cx="9144000" cy="5715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000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044500" name="Rectangle 20"/>
          <p:cNvSpPr>
            <a:spLocks noChangeArrowheads="1"/>
          </p:cNvSpPr>
          <p:nvPr userDrawn="1"/>
        </p:nvSpPr>
        <p:spPr bwMode="auto">
          <a:xfrm>
            <a:off x="-190500" y="6327775"/>
            <a:ext cx="9525000" cy="690563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57150" cmpd="thinThick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44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4325" y="622300"/>
            <a:ext cx="85153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e-DE" smtClean="0"/>
          </a:p>
        </p:txBody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9088" y="1879600"/>
            <a:ext cx="85248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smtClean="0"/>
          </a:p>
        </p:txBody>
      </p:sp>
      <p:sp>
        <p:nvSpPr>
          <p:cNvPr id="1044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30875" y="6456363"/>
            <a:ext cx="3413125" cy="17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300" i="1">
                <a:solidFill>
                  <a:srgbClr val="C0C0C0"/>
                </a:solidFill>
                <a:latin typeface="Calibri" pitchFamily="34" charset="0"/>
              </a:defRPr>
            </a:lvl1pPr>
          </a:lstStyle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  <p:pic>
        <p:nvPicPr>
          <p:cNvPr id="1044501" name="Picture 21" descr="The University of Nottingham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4C6FA0"/>
              </a:clrFrom>
              <a:clrTo>
                <a:srgbClr val="4C6FA0">
                  <a:alpha val="0"/>
                </a:srgbClr>
              </a:clrTo>
            </a:clrChange>
            <a:lum bright="-6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0"/>
            <a:ext cx="1263650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>
    <p:wipe dir="r"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Segoe UI" pitchFamily="34" charset="0"/>
        </a:defRPr>
      </a:lvl2pPr>
      <a:lvl3pPr algn="l" rtl="0" fontAlgn="base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Segoe UI" pitchFamily="34" charset="0"/>
        </a:defRPr>
      </a:lvl3pPr>
      <a:lvl4pPr algn="l" rtl="0" fontAlgn="base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Segoe UI" pitchFamily="34" charset="0"/>
        </a:defRPr>
      </a:lvl4pPr>
      <a:lvl5pPr algn="l" rtl="0" fontAlgn="base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Segoe UI" pitchFamily="34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Segoe UI" pitchFamily="34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Segoe UI" pitchFamily="34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Segoe UI" pitchFamily="34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Segoe UI" pitchFamily="34" charset="0"/>
        </a:defRPr>
      </a:lvl9pPr>
    </p:titleStyle>
    <p:bodyStyle>
      <a:lvl1pPr marL="190500" indent="-1905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fontAlgn="base">
        <a:spcBef>
          <a:spcPct val="40000"/>
        </a:spcBef>
        <a:spcAft>
          <a:spcPct val="0"/>
        </a:spcAft>
        <a:buClr>
          <a:schemeClr val="accent1"/>
        </a:buClr>
        <a:buChar char="-"/>
        <a:defRPr>
          <a:solidFill>
            <a:schemeClr val="tx1"/>
          </a:solidFill>
          <a:latin typeface="+mn-lt"/>
        </a:defRPr>
      </a:lvl2pPr>
      <a:lvl3pPr marL="561975" indent="-179388" algn="l" rtl="0" fontAlgn="base">
        <a:spcBef>
          <a:spcPct val="40000"/>
        </a:spcBef>
        <a:spcAft>
          <a:spcPct val="0"/>
        </a:spcAft>
        <a:buClr>
          <a:schemeClr val="accent1"/>
        </a:buClr>
        <a:buChar char="-"/>
        <a:defRPr>
          <a:solidFill>
            <a:schemeClr val="tx1"/>
          </a:solidFill>
          <a:latin typeface="+mn-lt"/>
        </a:defRPr>
      </a:lvl3pPr>
      <a:lvl4pPr marL="752475" indent="-188913" algn="l" rtl="0" fontAlgn="base">
        <a:spcBef>
          <a:spcPct val="40000"/>
        </a:spcBef>
        <a:spcAft>
          <a:spcPct val="0"/>
        </a:spcAft>
        <a:buClr>
          <a:schemeClr val="accent1"/>
        </a:buClr>
        <a:buChar char="-"/>
        <a:defRPr>
          <a:solidFill>
            <a:schemeClr val="tx1"/>
          </a:solidFill>
          <a:latin typeface="+mn-lt"/>
        </a:defRPr>
      </a:lvl4pPr>
      <a:lvl5pPr marL="962025" indent="-207963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1419225" indent="-207963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1876425" indent="-207963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2333625" indent="-207963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2790825" indent="-207963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2"/>
          <p:cNvSpPr>
            <a:spLocks noChangeArrowheads="1"/>
          </p:cNvSpPr>
          <p:nvPr/>
        </p:nvSpPr>
        <p:spPr bwMode="auto">
          <a:xfrm>
            <a:off x="0" y="0"/>
            <a:ext cx="609600" cy="4876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400">
              <a:latin typeface="Times New Roman" pitchFamily="18" charset="0"/>
            </a:endParaRPr>
          </a:p>
        </p:txBody>
      </p:sp>
      <p:grpSp>
        <p:nvGrpSpPr>
          <p:cNvPr id="1092611" name="Group 3"/>
          <p:cNvGrpSpPr>
            <a:grpSpLocks/>
          </p:cNvGrpSpPr>
          <p:nvPr/>
        </p:nvGrpSpPr>
        <p:grpSpPr bwMode="auto">
          <a:xfrm>
            <a:off x="381000" y="1125538"/>
            <a:ext cx="8305800" cy="182562"/>
            <a:chOff x="240" y="893"/>
            <a:chExt cx="5232" cy="115"/>
          </a:xfrm>
        </p:grpSpPr>
        <p:sp>
          <p:nvSpPr>
            <p:cNvPr id="1092612" name="Rectangle 4"/>
            <p:cNvSpPr>
              <a:spLocks noChangeArrowheads="1"/>
            </p:cNvSpPr>
            <p:nvPr/>
          </p:nvSpPr>
          <p:spPr bwMode="auto">
            <a:xfrm>
              <a:off x="4320" y="893"/>
              <a:ext cx="1152" cy="11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400">
                <a:latin typeface="Times New Roman" pitchFamily="18" charset="0"/>
              </a:endParaRPr>
            </a:p>
          </p:txBody>
        </p:sp>
        <p:sp>
          <p:nvSpPr>
            <p:cNvPr id="1092613" name="Line 5"/>
            <p:cNvSpPr>
              <a:spLocks noChangeShapeType="1"/>
            </p:cNvSpPr>
            <p:nvPr/>
          </p:nvSpPr>
          <p:spPr bwMode="auto">
            <a:xfrm>
              <a:off x="240" y="941"/>
              <a:ext cx="5232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9261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9200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9261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484313"/>
            <a:ext cx="77724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926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516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/>
            </a:lvl1pPr>
          </a:lstStyle>
          <a:p>
            <a:endParaRPr lang="it-IT"/>
          </a:p>
        </p:txBody>
      </p:sp>
      <p:sp>
        <p:nvSpPr>
          <p:cNvPr id="10926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96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5F5F5F"/>
                </a:solidFill>
                <a:latin typeface="+mj-lt"/>
              </a:defRPr>
            </a:lvl1pPr>
          </a:lstStyle>
          <a:p>
            <a:r>
              <a:rPr lang="it-IT" smtClean="0"/>
              <a:t>G. Adesso  -  Palacky University  -  14.12.11</a:t>
            </a:r>
            <a:endParaRPr lang="it-IT">
              <a:latin typeface="+mn-lt"/>
            </a:endParaRPr>
          </a:p>
        </p:txBody>
      </p:sp>
      <p:sp>
        <p:nvSpPr>
          <p:cNvPr id="1092618" name="Line 10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wipe dir="r"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Bookman Old Style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Bookman Old Style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Bookman Old Style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Bookman Old Style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3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7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wmf"/><Relationship Id="rId20" Type="http://schemas.openxmlformats.org/officeDocument/2006/relationships/image" Target="../media/image3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26.wmf"/><Relationship Id="rId19" Type="http://schemas.openxmlformats.org/officeDocument/2006/relationships/image" Target="../media/image31.png"/><Relationship Id="rId4" Type="http://schemas.openxmlformats.org/officeDocument/2006/relationships/image" Target="../media/image23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8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30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7.wmf"/><Relationship Id="rId1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26.wmf"/><Relationship Id="rId19" Type="http://schemas.openxmlformats.org/officeDocument/2006/relationships/image" Target="../media/image33.png"/><Relationship Id="rId4" Type="http://schemas.openxmlformats.org/officeDocument/2006/relationships/image" Target="../media/image23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28.w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30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7.wmf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wmf"/><Relationship Id="rId20" Type="http://schemas.openxmlformats.org/officeDocument/2006/relationships/image" Target="../media/image35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26.wmf"/><Relationship Id="rId19" Type="http://schemas.openxmlformats.org/officeDocument/2006/relationships/image" Target="../media/image34.png"/><Relationship Id="rId4" Type="http://schemas.openxmlformats.org/officeDocument/2006/relationships/image" Target="../media/image23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28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30.bin"/><Relationship Id="rId18" Type="http://schemas.openxmlformats.org/officeDocument/2006/relationships/image" Target="../media/image30.w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27.wmf"/><Relationship Id="rId1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wmf"/><Relationship Id="rId20" Type="http://schemas.openxmlformats.org/officeDocument/2006/relationships/image" Target="../media/image36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6.bin"/><Relationship Id="rId15" Type="http://schemas.openxmlformats.org/officeDocument/2006/relationships/oleObject" Target="../embeddings/oleObject31.bin"/><Relationship Id="rId10" Type="http://schemas.openxmlformats.org/officeDocument/2006/relationships/image" Target="../media/image26.wmf"/><Relationship Id="rId19" Type="http://schemas.openxmlformats.org/officeDocument/2006/relationships/image" Target="../media/image34.png"/><Relationship Id="rId4" Type="http://schemas.openxmlformats.org/officeDocument/2006/relationships/image" Target="../media/image23.wmf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28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34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3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212" name="Picture 28" descr="The University of Nottingha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FA0"/>
              </a:clrFrom>
              <a:clrTo>
                <a:srgbClr val="4C6FA0">
                  <a:alpha val="0"/>
                </a:srgbClr>
              </a:clrTo>
            </a:clrChange>
            <a:lum bright="-12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84888"/>
            <a:ext cx="1911350" cy="7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3198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384300" y="1382713"/>
            <a:ext cx="7048499" cy="1182687"/>
          </a:xfrm>
        </p:spPr>
        <p:txBody>
          <a:bodyPr/>
          <a:lstStyle/>
          <a:p>
            <a:pPr>
              <a:lnSpc>
                <a:spcPct val="105000"/>
              </a:lnSpc>
            </a:pPr>
            <a:r>
              <a:rPr lang="de-DE" sz="30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Quantumness versus entanglement      in quantum measurements</a:t>
            </a:r>
            <a:endParaRPr lang="de-DE" sz="30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33199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1384300" y="2547938"/>
            <a:ext cx="6088063" cy="904875"/>
          </a:xfrm>
        </p:spPr>
        <p:txBody>
          <a:bodyPr/>
          <a:lstStyle/>
          <a:p>
            <a:r>
              <a:rPr lang="de-DE" b="0" i="1" dirty="0">
                <a:latin typeface="Calibri" pitchFamily="34" charset="0"/>
              </a:rPr>
              <a:t>Gerardo Adesso</a:t>
            </a:r>
          </a:p>
        </p:txBody>
      </p:sp>
      <p:pic>
        <p:nvPicPr>
          <p:cNvPr id="6" name="Picture 2" descr="http://0.tqn.com/w/experts/Fine-Art-3122/2007/10/Goddess-Disco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28" y="3804567"/>
            <a:ext cx="2895645" cy="22803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1898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343009"/>
            <a:ext cx="5316537" cy="112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Non-classical correlations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7800"/>
            <a:ext cx="8229600" cy="472971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sz="2000" dirty="0" smtClean="0">
                <a:solidFill>
                  <a:schemeClr val="accent1"/>
                </a:solidFill>
              </a:rPr>
              <a:t>Almost all bipartite states have non-classical correlations (strictly classically correlated states are of zero measure) </a:t>
            </a:r>
            <a:r>
              <a:rPr lang="en-GB" sz="1400" i="1" dirty="0" smtClean="0"/>
              <a:t>A. Ferraro et al. PRA  2010</a:t>
            </a:r>
            <a:endParaRPr lang="en-GB" sz="2000" i="1" dirty="0" smtClean="0"/>
          </a:p>
        </p:txBody>
      </p:sp>
      <p:pic>
        <p:nvPicPr>
          <p:cNvPr id="1187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1" y="2416869"/>
            <a:ext cx="4673600" cy="3345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2730500" y="1879600"/>
            <a:ext cx="850900" cy="1955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11665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Quantum discord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8600"/>
            <a:ext cx="8229600" cy="472971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sz="2000" dirty="0" smtClean="0">
                <a:solidFill>
                  <a:schemeClr val="accent4"/>
                </a:solidFill>
              </a:rPr>
              <a:t>A measure that strives at capturing </a:t>
            </a:r>
            <a:r>
              <a:rPr lang="en-GB" sz="2000" i="1" dirty="0" smtClean="0">
                <a:solidFill>
                  <a:schemeClr val="accent4"/>
                </a:solidFill>
              </a:rPr>
              <a:t>all</a:t>
            </a:r>
            <a:r>
              <a:rPr lang="en-GB" sz="2000" dirty="0" smtClean="0">
                <a:solidFill>
                  <a:schemeClr val="accent4"/>
                </a:solidFill>
              </a:rPr>
              <a:t> non-classical correlations, beyond entanglement, which can be nonzero also in separable states</a:t>
            </a:r>
          </a:p>
          <a:p>
            <a:pPr>
              <a:spcAft>
                <a:spcPts val="1200"/>
              </a:spcAft>
            </a:pPr>
            <a:r>
              <a:rPr lang="en-GB" sz="2000" dirty="0" smtClean="0">
                <a:solidFill>
                  <a:schemeClr val="accent2"/>
                </a:solidFill>
              </a:rPr>
              <a:t>Introduced a decade ago in two independent works (</a:t>
            </a:r>
            <a:r>
              <a:rPr lang="en-GB" sz="2000" dirty="0" err="1" smtClean="0">
                <a:solidFill>
                  <a:schemeClr val="accent2"/>
                </a:solidFill>
              </a:rPr>
              <a:t>Ollivier</a:t>
            </a:r>
            <a:r>
              <a:rPr lang="en-GB" sz="2000" dirty="0" smtClean="0">
                <a:solidFill>
                  <a:schemeClr val="accent2"/>
                </a:solidFill>
              </a:rPr>
              <a:t>/</a:t>
            </a:r>
            <a:r>
              <a:rPr lang="en-GB" sz="2000" dirty="0" err="1" smtClean="0">
                <a:solidFill>
                  <a:schemeClr val="accent2"/>
                </a:solidFill>
              </a:rPr>
              <a:t>Zurek</a:t>
            </a:r>
            <a:r>
              <a:rPr lang="en-GB" sz="2000" dirty="0" smtClean="0">
                <a:solidFill>
                  <a:schemeClr val="accent2"/>
                </a:solidFill>
              </a:rPr>
              <a:t> and Henderson/</a:t>
            </a:r>
            <a:r>
              <a:rPr lang="en-GB" sz="2000" dirty="0" err="1" smtClean="0">
                <a:solidFill>
                  <a:schemeClr val="accent2"/>
                </a:solidFill>
              </a:rPr>
              <a:t>Vedral</a:t>
            </a:r>
            <a:r>
              <a:rPr lang="en-GB" sz="2000" dirty="0" smtClean="0">
                <a:solidFill>
                  <a:schemeClr val="accent2"/>
                </a:solidFill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GB" sz="2000" dirty="0" smtClean="0">
                <a:solidFill>
                  <a:schemeClr val="accent4"/>
                </a:solidFill>
              </a:rPr>
              <a:t>Recently became very popular: stats from </a:t>
            </a:r>
            <a:r>
              <a:rPr lang="en-GB" sz="2000" dirty="0" err="1" smtClean="0">
                <a:solidFill>
                  <a:schemeClr val="accent4"/>
                </a:solidFill>
              </a:rPr>
              <a:t>arXiv:quant-ph</a:t>
            </a:r>
            <a:r>
              <a:rPr lang="en-GB" sz="2000" dirty="0" smtClean="0">
                <a:solidFill>
                  <a:schemeClr val="accent4"/>
                </a:solidFill>
              </a:rPr>
              <a:t>…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75088"/>
            <a:ext cx="5040560" cy="2671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922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Quantum computation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  <p:pic>
        <p:nvPicPr>
          <p:cNvPr id="1184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77441"/>
            <a:ext cx="2913342" cy="2070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81557" y="1187371"/>
            <a:ext cx="44163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 smtClean="0">
                <a:solidFill>
                  <a:schemeClr val="accent4"/>
                </a:solidFill>
              </a:rPr>
              <a:t>Non-classical correlations without entanglement allow for a computational speed-up in the DQC1 model of noisy quantum computation   </a:t>
            </a:r>
          </a:p>
          <a:p>
            <a:pPr lvl="0"/>
            <a:r>
              <a:rPr lang="en-GB" dirty="0" smtClean="0">
                <a:solidFill>
                  <a:schemeClr val="accent4"/>
                </a:solidFill>
              </a:rPr>
              <a:t> </a:t>
            </a:r>
            <a:r>
              <a:rPr lang="en-GB" sz="1200" i="1" dirty="0" smtClean="0">
                <a:solidFill>
                  <a:prstClr val="black"/>
                </a:solidFill>
              </a:rPr>
              <a:t>A. </a:t>
            </a:r>
            <a:r>
              <a:rPr lang="en-GB" sz="1200" i="1" dirty="0" err="1" smtClean="0">
                <a:solidFill>
                  <a:prstClr val="black"/>
                </a:solidFill>
              </a:rPr>
              <a:t>Datta</a:t>
            </a:r>
            <a:r>
              <a:rPr lang="en-GB" sz="1200" i="1" dirty="0" smtClean="0">
                <a:solidFill>
                  <a:prstClr val="black"/>
                </a:solidFill>
              </a:rPr>
              <a:t> et al. 2008-2011;   </a:t>
            </a:r>
          </a:p>
          <a:p>
            <a:pPr lvl="0"/>
            <a:r>
              <a:rPr lang="en-GB" sz="1200" i="1" dirty="0" smtClean="0">
                <a:solidFill>
                  <a:prstClr val="black"/>
                </a:solidFill>
              </a:rPr>
              <a:t>experiments: M. </a:t>
            </a:r>
            <a:r>
              <a:rPr lang="en-GB" sz="1200" i="1" dirty="0" err="1" smtClean="0">
                <a:solidFill>
                  <a:prstClr val="black"/>
                </a:solidFill>
              </a:rPr>
              <a:t>Barbieri</a:t>
            </a:r>
            <a:r>
              <a:rPr lang="en-GB" sz="1200" i="1" dirty="0" smtClean="0">
                <a:solidFill>
                  <a:prstClr val="black"/>
                </a:solidFill>
              </a:rPr>
              <a:t> et al.  PRL 2008 (photons); </a:t>
            </a:r>
          </a:p>
          <a:p>
            <a:pPr lvl="0"/>
            <a:r>
              <a:rPr lang="en-GB" sz="1200" i="1" dirty="0" err="1" smtClean="0">
                <a:solidFill>
                  <a:prstClr val="black"/>
                </a:solidFill>
              </a:rPr>
              <a:t>Laflamme</a:t>
            </a:r>
            <a:r>
              <a:rPr lang="en-GB" sz="1200" i="1" dirty="0" smtClean="0">
                <a:solidFill>
                  <a:prstClr val="black"/>
                </a:solidFill>
              </a:rPr>
              <a:t> group, Serra group, 2011 (NMR)</a:t>
            </a:r>
            <a:endParaRPr lang="en-GB" i="1" dirty="0" smtClean="0">
              <a:solidFill>
                <a:prstClr val="black"/>
              </a:solidFill>
            </a:endParaRPr>
          </a:p>
          <a:p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611560" y="3505572"/>
            <a:ext cx="7078884" cy="2457450"/>
            <a:chOff x="611560" y="4293096"/>
            <a:chExt cx="7078884" cy="245745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4293096"/>
              <a:ext cx="5295900" cy="24574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Curved Connector 11"/>
            <p:cNvCxnSpPr/>
            <p:nvPr/>
          </p:nvCxnSpPr>
          <p:spPr>
            <a:xfrm flipV="1">
              <a:off x="5076056" y="4725144"/>
              <a:ext cx="1008112" cy="288032"/>
            </a:xfrm>
            <a:prstGeom prst="curved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084168" y="4540478"/>
              <a:ext cx="846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+mj-lt"/>
                </a:rPr>
                <a:t>discord</a:t>
              </a:r>
              <a:endParaRPr lang="en-GB" sz="1600" dirty="0">
                <a:latin typeface="+mj-lt"/>
              </a:endParaRPr>
            </a:p>
          </p:txBody>
        </p:sp>
        <p:cxnSp>
          <p:nvCxnSpPr>
            <p:cNvPr id="14" name="Curved Connector 13"/>
            <p:cNvCxnSpPr/>
            <p:nvPr/>
          </p:nvCxnSpPr>
          <p:spPr>
            <a:xfrm flipV="1">
              <a:off x="4860032" y="5661248"/>
              <a:ext cx="1368152" cy="648072"/>
            </a:xfrm>
            <a:prstGeom prst="curvedConnector3">
              <a:avLst>
                <a:gd name="adj1" fmla="val -42151"/>
              </a:avLst>
            </a:prstGeom>
            <a:ln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228184" y="5476582"/>
              <a:ext cx="1462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FF00FF"/>
                  </a:solidFill>
                  <a:latin typeface="+mj-lt"/>
                </a:rPr>
                <a:t>entanglement</a:t>
              </a:r>
              <a:endParaRPr lang="en-GB" sz="1600" dirty="0">
                <a:solidFill>
                  <a:srgbClr val="FF00FF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545198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6016"/>
            <a:ext cx="8229600" cy="1066800"/>
          </a:xfrm>
        </p:spPr>
        <p:txBody>
          <a:bodyPr>
            <a:normAutofit/>
          </a:bodyPr>
          <a:lstStyle/>
          <a:p>
            <a:r>
              <a:rPr lang="en-GB" dirty="0" err="1" smtClean="0"/>
              <a:t>Quantumness</a:t>
            </a:r>
            <a:r>
              <a:rPr lang="en-GB" dirty="0" smtClean="0"/>
              <a:t> in separable states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457200" y="1530297"/>
            <a:ext cx="8229599" cy="4493225"/>
            <a:chOff x="457200" y="1844824"/>
            <a:chExt cx="8229599" cy="4729711"/>
          </a:xfrm>
        </p:grpSpPr>
        <p:sp>
          <p:nvSpPr>
            <p:cNvPr id="9" name="Pie 8"/>
            <p:cNvSpPr/>
            <p:nvPr/>
          </p:nvSpPr>
          <p:spPr>
            <a:xfrm>
              <a:off x="457200" y="1844824"/>
              <a:ext cx="4729711" cy="4729711"/>
            </a:xfrm>
            <a:prstGeom prst="pie">
              <a:avLst>
                <a:gd name="adj1" fmla="val 5400000"/>
                <a:gd name="adj2" fmla="val 16200000"/>
              </a:avLst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2822055" y="1844824"/>
              <a:ext cx="5864744" cy="4729711"/>
            </a:xfrm>
            <a:custGeom>
              <a:avLst/>
              <a:gdLst>
                <a:gd name="connsiteX0" fmla="*/ 0 w 5864744"/>
                <a:gd name="connsiteY0" fmla="*/ 0 h 4729711"/>
                <a:gd name="connsiteX1" fmla="*/ 5864744 w 5864744"/>
                <a:gd name="connsiteY1" fmla="*/ 0 h 4729711"/>
                <a:gd name="connsiteX2" fmla="*/ 5864744 w 5864744"/>
                <a:gd name="connsiteY2" fmla="*/ 4729711 h 4729711"/>
                <a:gd name="connsiteX3" fmla="*/ 0 w 5864744"/>
                <a:gd name="connsiteY3" fmla="*/ 4729711 h 4729711"/>
                <a:gd name="connsiteX4" fmla="*/ 0 w 5864744"/>
                <a:gd name="connsiteY4" fmla="*/ 0 h 4729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4744" h="4729711">
                  <a:moveTo>
                    <a:pt x="0" y="0"/>
                  </a:moveTo>
                  <a:lnTo>
                    <a:pt x="5864744" y="0"/>
                  </a:lnTo>
                  <a:lnTo>
                    <a:pt x="5864744" y="4729711"/>
                  </a:lnTo>
                  <a:lnTo>
                    <a:pt x="0" y="472971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4056778" numCol="1" spcCol="1270" anchor="t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 dirty="0" err="1" smtClean="0"/>
                <a:t>Nonorthogonal</a:t>
              </a:r>
              <a:r>
                <a:rPr lang="en-GB" sz="2200" kern="1200" dirty="0" smtClean="0"/>
                <a:t> separable states cannot be discriminated exactly</a:t>
              </a:r>
              <a:endParaRPr lang="en-GB" sz="2200" kern="1200" dirty="0"/>
            </a:p>
          </p:txBody>
        </p:sp>
        <p:sp>
          <p:nvSpPr>
            <p:cNvPr id="11" name="Pie 10"/>
            <p:cNvSpPr/>
            <p:nvPr/>
          </p:nvSpPr>
          <p:spPr>
            <a:xfrm>
              <a:off x="953819" y="2601577"/>
              <a:ext cx="3736472" cy="3736472"/>
            </a:xfrm>
            <a:prstGeom prst="pie">
              <a:avLst>
                <a:gd name="adj1" fmla="val 5400000"/>
                <a:gd name="adj2" fmla="val 16200000"/>
              </a:avLst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2822055" y="2601577"/>
              <a:ext cx="5864744" cy="3736472"/>
            </a:xfrm>
            <a:custGeom>
              <a:avLst/>
              <a:gdLst>
                <a:gd name="connsiteX0" fmla="*/ 0 w 5864744"/>
                <a:gd name="connsiteY0" fmla="*/ 0 h 3736472"/>
                <a:gd name="connsiteX1" fmla="*/ 5864744 w 5864744"/>
                <a:gd name="connsiteY1" fmla="*/ 0 h 3736472"/>
                <a:gd name="connsiteX2" fmla="*/ 5864744 w 5864744"/>
                <a:gd name="connsiteY2" fmla="*/ 3736472 h 3736472"/>
                <a:gd name="connsiteX3" fmla="*/ 0 w 5864744"/>
                <a:gd name="connsiteY3" fmla="*/ 3736472 h 3736472"/>
                <a:gd name="connsiteX4" fmla="*/ 0 w 5864744"/>
                <a:gd name="connsiteY4" fmla="*/ 0 h 373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4744" h="3736472">
                  <a:moveTo>
                    <a:pt x="0" y="0"/>
                  </a:moveTo>
                  <a:lnTo>
                    <a:pt x="5864744" y="0"/>
                  </a:lnTo>
                  <a:lnTo>
                    <a:pt x="5864744" y="3736472"/>
                  </a:lnTo>
                  <a:lnTo>
                    <a:pt x="0" y="373647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3063539" numCol="1" spcCol="1270" anchor="t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 dirty="0" smtClean="0"/>
                <a:t>Measuring a local observable on a separable bipartite state will perturb the state</a:t>
              </a:r>
              <a:endParaRPr lang="en-GB" sz="2200" kern="1200" dirty="0"/>
            </a:p>
          </p:txBody>
        </p:sp>
        <p:sp>
          <p:nvSpPr>
            <p:cNvPr id="13" name="Pie 12"/>
            <p:cNvSpPr/>
            <p:nvPr/>
          </p:nvSpPr>
          <p:spPr>
            <a:xfrm>
              <a:off x="1450439" y="3358331"/>
              <a:ext cx="2743232" cy="2743232"/>
            </a:xfrm>
            <a:prstGeom prst="pie">
              <a:avLst>
                <a:gd name="adj1" fmla="val 5400000"/>
                <a:gd name="adj2" fmla="val 16200000"/>
              </a:avLst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2822055" y="3358331"/>
              <a:ext cx="5864744" cy="2743232"/>
            </a:xfrm>
            <a:custGeom>
              <a:avLst/>
              <a:gdLst>
                <a:gd name="connsiteX0" fmla="*/ 0 w 5864744"/>
                <a:gd name="connsiteY0" fmla="*/ 0 h 2743232"/>
                <a:gd name="connsiteX1" fmla="*/ 5864744 w 5864744"/>
                <a:gd name="connsiteY1" fmla="*/ 0 h 2743232"/>
                <a:gd name="connsiteX2" fmla="*/ 5864744 w 5864744"/>
                <a:gd name="connsiteY2" fmla="*/ 2743232 h 2743232"/>
                <a:gd name="connsiteX3" fmla="*/ 0 w 5864744"/>
                <a:gd name="connsiteY3" fmla="*/ 2743232 h 2743232"/>
                <a:gd name="connsiteX4" fmla="*/ 0 w 5864744"/>
                <a:gd name="connsiteY4" fmla="*/ 0 h 2743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4744" h="2743232">
                  <a:moveTo>
                    <a:pt x="0" y="0"/>
                  </a:moveTo>
                  <a:lnTo>
                    <a:pt x="5864744" y="0"/>
                  </a:lnTo>
                  <a:lnTo>
                    <a:pt x="5864744" y="2743232"/>
                  </a:lnTo>
                  <a:lnTo>
                    <a:pt x="0" y="274323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2070299" numCol="1" spcCol="1270" anchor="t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 dirty="0" smtClean="0"/>
                <a:t>The eigenvectors of a separable state can be entangled </a:t>
              </a:r>
              <a:r>
                <a:rPr lang="en-GB" sz="2200" kern="1200" dirty="0" err="1" smtClean="0"/>
                <a:t>superpositions</a:t>
              </a:r>
              <a:endParaRPr lang="en-GB" sz="2200" kern="1200" dirty="0"/>
            </a:p>
          </p:txBody>
        </p:sp>
        <p:sp>
          <p:nvSpPr>
            <p:cNvPr id="15" name="Pie 14"/>
            <p:cNvSpPr/>
            <p:nvPr/>
          </p:nvSpPr>
          <p:spPr>
            <a:xfrm>
              <a:off x="1947059" y="4115085"/>
              <a:ext cx="1749993" cy="1749993"/>
            </a:xfrm>
            <a:prstGeom prst="pie">
              <a:avLst>
                <a:gd name="adj1" fmla="val 5400000"/>
                <a:gd name="adj2" fmla="val 16200000"/>
              </a:avLst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2822055" y="4115085"/>
              <a:ext cx="5864744" cy="1749993"/>
            </a:xfrm>
            <a:custGeom>
              <a:avLst/>
              <a:gdLst>
                <a:gd name="connsiteX0" fmla="*/ 0 w 5864744"/>
                <a:gd name="connsiteY0" fmla="*/ 0 h 1749993"/>
                <a:gd name="connsiteX1" fmla="*/ 5864744 w 5864744"/>
                <a:gd name="connsiteY1" fmla="*/ 0 h 1749993"/>
                <a:gd name="connsiteX2" fmla="*/ 5864744 w 5864744"/>
                <a:gd name="connsiteY2" fmla="*/ 1749993 h 1749993"/>
                <a:gd name="connsiteX3" fmla="*/ 0 w 5864744"/>
                <a:gd name="connsiteY3" fmla="*/ 1749993 h 1749993"/>
                <a:gd name="connsiteX4" fmla="*/ 0 w 5864744"/>
                <a:gd name="connsiteY4" fmla="*/ 0 h 174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4744" h="1749993">
                  <a:moveTo>
                    <a:pt x="0" y="0"/>
                  </a:moveTo>
                  <a:lnTo>
                    <a:pt x="5864744" y="0"/>
                  </a:lnTo>
                  <a:lnTo>
                    <a:pt x="5864744" y="1749993"/>
                  </a:lnTo>
                  <a:lnTo>
                    <a:pt x="0" y="17499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1077060" numCol="1" spcCol="1270" anchor="ctr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 smtClean="0">
                  <a:solidFill>
                    <a:schemeClr val="bg2"/>
                  </a:solidFill>
                </a:rPr>
                <a:t>…</a:t>
              </a:r>
              <a:endParaRPr lang="en-GB" sz="2200" kern="1200">
                <a:solidFill>
                  <a:schemeClr val="bg2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822055" y="4871839"/>
              <a:ext cx="5864744" cy="756753"/>
            </a:xfrm>
            <a:custGeom>
              <a:avLst/>
              <a:gdLst>
                <a:gd name="connsiteX0" fmla="*/ 0 w 5864744"/>
                <a:gd name="connsiteY0" fmla="*/ 0 h 756753"/>
                <a:gd name="connsiteX1" fmla="*/ 5864744 w 5864744"/>
                <a:gd name="connsiteY1" fmla="*/ 0 h 756753"/>
                <a:gd name="connsiteX2" fmla="*/ 5864744 w 5864744"/>
                <a:gd name="connsiteY2" fmla="*/ 756753 h 756753"/>
                <a:gd name="connsiteX3" fmla="*/ 0 w 5864744"/>
                <a:gd name="connsiteY3" fmla="*/ 756753 h 756753"/>
                <a:gd name="connsiteX4" fmla="*/ 0 w 5864744"/>
                <a:gd name="connsiteY4" fmla="*/ 0 h 756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4744" h="756753">
                  <a:moveTo>
                    <a:pt x="0" y="0"/>
                  </a:moveTo>
                  <a:lnTo>
                    <a:pt x="5864744" y="0"/>
                  </a:lnTo>
                  <a:lnTo>
                    <a:pt x="5864744" y="756753"/>
                  </a:lnTo>
                  <a:lnTo>
                    <a:pt x="0" y="75675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 dirty="0" smtClean="0">
                  <a:solidFill>
                    <a:schemeClr val="bg2"/>
                  </a:solidFill>
                </a:rPr>
                <a:t>In general separable states </a:t>
              </a:r>
              <a:r>
                <a:rPr lang="en-GB" sz="2200" i="1" kern="1200" dirty="0" smtClean="0">
                  <a:solidFill>
                    <a:schemeClr val="bg2"/>
                  </a:solidFill>
                </a:rPr>
                <a:t>have not</a:t>
              </a:r>
              <a:r>
                <a:rPr lang="en-GB" sz="2200" kern="1200" dirty="0" smtClean="0">
                  <a:solidFill>
                    <a:schemeClr val="bg2"/>
                  </a:solidFill>
                </a:rPr>
                <a:t>              a purely classical nature</a:t>
              </a:r>
              <a:endParaRPr lang="en-GB" sz="2200" kern="1200" dirty="0">
                <a:solidFill>
                  <a:schemeClr val="bg2"/>
                </a:solidFill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2555776" y="4871839"/>
              <a:ext cx="544145" cy="756753"/>
            </a:xfrm>
            <a:prstGeom prst="rightArrow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  <p:pic>
        <p:nvPicPr>
          <p:cNvPr id="1173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506"/>
            <a:ext cx="9143999" cy="580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77517" y="640834"/>
            <a:ext cx="200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</a:rPr>
              <a:t>Nature</a:t>
            </a:r>
            <a:r>
              <a:rPr lang="en-GB" dirty="0" smtClean="0">
                <a:solidFill>
                  <a:schemeClr val="bg1"/>
                </a:solidFill>
              </a:rPr>
              <a:t> June 2011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751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Non-classical correlations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" y="1879600"/>
            <a:ext cx="8524875" cy="40290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400" dirty="0" smtClean="0">
                <a:solidFill>
                  <a:schemeClr val="bg2"/>
                </a:solidFill>
              </a:rPr>
              <a:t>Mathematics:</a:t>
            </a:r>
            <a:r>
              <a:rPr lang="en-GB" sz="2400" dirty="0" smtClean="0"/>
              <a:t> how to qualify and quantify them properly?</a:t>
            </a:r>
          </a:p>
          <a:p>
            <a:pPr>
              <a:lnSpc>
                <a:spcPct val="150000"/>
              </a:lnSpc>
            </a:pPr>
            <a:r>
              <a:rPr lang="en-GB" sz="2400" dirty="0" smtClean="0">
                <a:solidFill>
                  <a:schemeClr val="accent2"/>
                </a:solidFill>
              </a:rPr>
              <a:t>Understanding:</a:t>
            </a:r>
            <a:r>
              <a:rPr lang="en-GB" sz="2400" dirty="0" smtClean="0"/>
              <a:t> what is their interplay with entanglement?</a:t>
            </a:r>
          </a:p>
          <a:p>
            <a:pPr>
              <a:lnSpc>
                <a:spcPct val="150000"/>
              </a:lnSpc>
            </a:pPr>
            <a:r>
              <a:rPr lang="en-GB" sz="2400" dirty="0" smtClean="0">
                <a:solidFill>
                  <a:srgbClr val="00B050"/>
                </a:solidFill>
              </a:rPr>
              <a:t>Fundamentals: </a:t>
            </a:r>
            <a:r>
              <a:rPr lang="en-GB" sz="2400" dirty="0" smtClean="0"/>
              <a:t>what role do they play in quantum theory?</a:t>
            </a:r>
          </a:p>
          <a:p>
            <a:pPr>
              <a:lnSpc>
                <a:spcPct val="150000"/>
              </a:lnSpc>
            </a:pP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Applications:</a:t>
            </a:r>
            <a:r>
              <a:rPr lang="en-GB" sz="2400" dirty="0" smtClean="0"/>
              <a:t> are they useful for information processing?</a:t>
            </a:r>
          </a:p>
          <a:p>
            <a:pPr>
              <a:lnSpc>
                <a:spcPct val="150000"/>
              </a:lnSpc>
            </a:pPr>
            <a:r>
              <a:rPr lang="en-GB" sz="2400" dirty="0" smtClean="0">
                <a:solidFill>
                  <a:srgbClr val="7030A0"/>
                </a:solidFill>
              </a:rPr>
              <a:t>Experiments:</a:t>
            </a:r>
            <a:r>
              <a:rPr lang="en-GB" sz="2400" dirty="0" smtClean="0"/>
              <a:t> how to detect them efficiently?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50972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Quantifying non-classical correlations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38250"/>
            <a:ext cx="8228013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23573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Relative entropy of quantumness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94148"/>
                <a:ext cx="8229600" cy="4392488"/>
              </a:xfrm>
            </p:spPr>
            <p:txBody>
              <a:bodyPr>
                <a:normAutofit fontScale="775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/>
                        <a:ea typeface="Cambria Math"/>
                      </a:rPr>
                      <m:t>𝒬</m:t>
                    </m:r>
                    <m:d>
                      <m:dPr>
                        <m:ctrlPr>
                          <a:rPr lang="en-GB" sz="2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GB" sz="2600" b="0" i="1" smtClean="0">
                            <a:latin typeface="Cambria Math"/>
                          </a:rPr>
                          <m:t>𝜌</m:t>
                        </m:r>
                      </m:e>
                    </m:d>
                    <m:r>
                      <a:rPr lang="en-GB" sz="2600" b="0" i="1" smtClean="0">
                        <a:latin typeface="Cambria Math"/>
                        <a:ea typeface="Cambria Math"/>
                      </a:rPr>
                      <m:t>=</m:t>
                    </m:r>
                    <m:limLow>
                      <m:limLowPr>
                        <m:ctrlPr>
                          <a:rPr lang="en-GB" sz="2600" b="0" i="1" smtClean="0">
                            <a:latin typeface="Cambria Math"/>
                            <a:ea typeface="Cambria Math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/>
                            <a:ea typeface="Cambria Math"/>
                          </a:rPr>
                          <m:t>inf</m:t>
                        </m:r>
                      </m:e>
                      <m:lim>
                        <m:r>
                          <a:rPr lang="en-GB" sz="2600" b="0" i="1" smtClean="0">
                            <a:latin typeface="Cambria Math"/>
                            <a:ea typeface="Cambria Math"/>
                          </a:rPr>
                          <m:t>𝜎</m:t>
                        </m:r>
                        <m:r>
                          <a:rPr lang="en-GB" sz="2600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GB" sz="2600" b="0" i="1" smtClean="0">
                            <a:latin typeface="Cambria Math"/>
                            <a:ea typeface="Cambria Math"/>
                          </a:rPr>
                          <m:t>𝑐𝑙𝑎𝑠𝑠𝑖𝑐𝑎𝑙</m:t>
                        </m:r>
                      </m:lim>
                    </m:limLow>
                    <m:r>
                      <a:rPr lang="en-GB" sz="2600" b="0" i="1" smtClean="0">
                        <a:latin typeface="Cambria Math"/>
                        <a:ea typeface="Cambria Math"/>
                      </a:rPr>
                      <m:t>𝑆</m:t>
                    </m:r>
                    <m:d>
                      <m:dPr>
                        <m:ctrlPr>
                          <a:rPr lang="en-GB" sz="26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GB" sz="2600" b="0" i="1" smtClean="0">
                            <a:latin typeface="Cambria Math"/>
                            <a:ea typeface="Cambria Math"/>
                          </a:rPr>
                          <m:t>𝜌</m:t>
                        </m:r>
                        <m:r>
                          <a:rPr lang="en-GB" sz="2600" b="0" i="1" smtClean="0">
                            <a:latin typeface="Cambria Math"/>
                            <a:ea typeface="Cambria Math"/>
                          </a:rPr>
                          <m:t>||</m:t>
                        </m:r>
                        <m:r>
                          <a:rPr lang="en-GB" sz="2600" b="0" i="1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</m:d>
                  </m:oMath>
                </a14:m>
                <a:r>
                  <a:rPr lang="en-GB" sz="2600" b="0" dirty="0" smtClean="0">
                    <a:ea typeface="Cambria Math"/>
                  </a:rPr>
                  <a:t>  = 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GB" sz="2600" i="1">
                            <a:latin typeface="Cambria Math"/>
                            <a:ea typeface="Cambria Math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GB" sz="2600">
                            <a:latin typeface="Cambria Math"/>
                            <a:ea typeface="Cambria Math"/>
                          </a:rPr>
                          <m:t>inf</m:t>
                        </m:r>
                      </m:e>
                      <m:lim>
                        <m:sSup>
                          <m:sSupPr>
                            <m:ctrlPr>
                              <a:rPr lang="en-GB" sz="26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600" b="0" i="0" smtClean="0">
                                <a:latin typeface="Cambria Math"/>
                                <a:ea typeface="Cambria Math"/>
                              </a:rPr>
                              <m:t>Π</m:t>
                            </m:r>
                          </m:e>
                          <m:sup>
                            <m:r>
                              <a:rPr lang="en-GB" sz="2600" b="0" i="1" smtClean="0">
                                <a:latin typeface="Cambria Math"/>
                                <a:ea typeface="Cambria Math"/>
                              </a:rPr>
                              <m:t>⊗</m:t>
                            </m:r>
                          </m:sup>
                        </m:sSup>
                      </m:lim>
                    </m:limLow>
                    <m:r>
                      <a:rPr lang="en-GB" sz="2600" b="0" i="1" smtClean="0">
                        <a:latin typeface="Cambria Math"/>
                        <a:ea typeface="Cambria Math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GB" sz="26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GB" sz="2600" b="0" i="1" smtClean="0">
                            <a:latin typeface="Cambria Math"/>
                            <a:ea typeface="Cambria Math"/>
                          </a:rPr>
                          <m:t>𝑆</m:t>
                        </m:r>
                        <m:d>
                          <m:dPr>
                            <m:ctrlPr>
                              <a:rPr lang="en-GB" sz="2600" b="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2600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sz="2600">
                                    <a:latin typeface="Cambria Math"/>
                                    <a:ea typeface="Cambria Math"/>
                                  </a:rPr>
                                  <m:t>Π</m:t>
                                </m:r>
                              </m:e>
                              <m:sup>
                                <m:r>
                                  <a:rPr lang="en-GB" sz="2600" i="1">
                                    <a:latin typeface="Cambria Math"/>
                                    <a:ea typeface="Cambria Math"/>
                                  </a:rPr>
                                  <m:t>⊗</m:t>
                                </m:r>
                              </m:sup>
                            </m:sSup>
                            <m:r>
                              <a:rPr lang="en-GB" sz="2600" b="0" i="1" smtClean="0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sSup>
                              <m:sSupPr>
                                <m:ctrlPr>
                                  <a:rPr lang="en-GB" sz="2600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sz="2600">
                                    <a:latin typeface="Cambria Math"/>
                                    <a:ea typeface="Cambria Math"/>
                                  </a:rPr>
                                  <m:t>Π</m:t>
                                </m:r>
                              </m:e>
                              <m:sup>
                                <m:r>
                                  <a:rPr lang="en-GB" sz="2600" i="1">
                                    <a:latin typeface="Cambria Math"/>
                                    <a:ea typeface="Cambria Math"/>
                                  </a:rPr>
                                  <m:t>⊗</m:t>
                                </m:r>
                              </m:sup>
                            </m:sSup>
                          </m:e>
                        </m:d>
                        <m:r>
                          <a:rPr lang="en-GB" sz="26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GB" sz="2600" i="1">
                            <a:latin typeface="Cambria Math"/>
                            <a:ea typeface="Cambria Math"/>
                          </a:rPr>
                          <m:t>𝑆</m:t>
                        </m:r>
                        <m:d>
                          <m:dPr>
                            <m:ctrlPr>
                              <a:rPr lang="en-GB" sz="26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GB" sz="2600" i="1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e>
                    </m:d>
                  </m:oMath>
                </a14:m>
                <a:endParaRPr lang="en-GB" b="0" dirty="0" smtClean="0">
                  <a:ea typeface="Cambria Math"/>
                </a:endParaRPr>
              </a:p>
              <a:p>
                <a:endParaRPr lang="en-GB" dirty="0" smtClean="0"/>
              </a:p>
              <a:p>
                <a:pPr marL="411480" lvl="1" indent="0">
                  <a:buNone/>
                </a:pPr>
                <a:r>
                  <a:rPr lang="en-GB" sz="2000" i="1" dirty="0" smtClean="0">
                    <a:solidFill>
                      <a:schemeClr val="accent2"/>
                    </a:solidFill>
                  </a:rPr>
                  <a:t>The REQ can be seen as the answer to the following questions</a:t>
                </a:r>
              </a:p>
              <a:p>
                <a:pPr marL="411480" lvl="1" indent="0">
                  <a:buNone/>
                </a:pPr>
                <a:endParaRPr lang="en-GB" sz="1900" i="1" dirty="0">
                  <a:solidFill>
                    <a:schemeClr val="accent2"/>
                  </a:solidFill>
                </a:endParaRPr>
              </a:p>
              <a:p>
                <a:pPr lvl="1"/>
                <a:r>
                  <a:rPr lang="en-GB" sz="2400" dirty="0" smtClean="0">
                    <a:solidFill>
                      <a:schemeClr val="accent2"/>
                    </a:solidFill>
                  </a:rPr>
                  <a:t>How similar </a:t>
                </a:r>
                <a:r>
                  <a:rPr lang="en-GB" sz="2400" dirty="0">
                    <a:solidFill>
                      <a:schemeClr val="accent2"/>
                    </a:solidFill>
                  </a:rPr>
                  <a:t>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chemeClr val="accent2"/>
                        </a:solidFill>
                        <a:latin typeface="Cambria Math"/>
                      </a:rPr>
                      <m:t>𝜌</m:t>
                    </m:r>
                    <m:r>
                      <a:rPr lang="en-GB" sz="2400" i="1">
                        <a:solidFill>
                          <a:schemeClr val="accent2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GB" sz="2400" dirty="0" smtClean="0">
                    <a:solidFill>
                      <a:schemeClr val="accent2"/>
                    </a:solidFill>
                  </a:rPr>
                  <a:t>to a strictly classically correlated state?</a:t>
                </a:r>
              </a:p>
              <a:p>
                <a:pPr lvl="1"/>
                <a:r>
                  <a:rPr lang="en-GB" sz="2400" dirty="0" smtClean="0">
                    <a:solidFill>
                      <a:schemeClr val="accent2"/>
                    </a:solidFill>
                  </a:rPr>
                  <a:t>How much does the state necessarily change due to the action of local projective measurements?</a:t>
                </a:r>
              </a:p>
              <a:p>
                <a:pPr lvl="1"/>
                <a:r>
                  <a:rPr lang="en-GB" sz="2400" dirty="0" smtClean="0">
                    <a:solidFill>
                      <a:schemeClr val="accent2"/>
                    </a:solidFill>
                  </a:rPr>
                  <a:t>How much uncertainty/noise do local projections necessarily introduce?</a:t>
                </a:r>
              </a:p>
              <a:p>
                <a:pPr marL="411480" lvl="1" indent="0">
                  <a:buNone/>
                </a:pPr>
                <a:endParaRPr lang="en-GB" sz="1600" dirty="0"/>
              </a:p>
              <a:p>
                <a:r>
                  <a:rPr lang="en-GB" dirty="0" smtClean="0"/>
                  <a:t>We give REQ an operational interpretation</a:t>
                </a:r>
                <a:endParaRPr lang="en-GB" dirty="0"/>
              </a:p>
              <a:p>
                <a:pPr lvl="1">
                  <a:buClr>
                    <a:srgbClr val="438086"/>
                  </a:buClr>
                </a:pPr>
                <a:endParaRPr lang="en-GB" sz="1600" dirty="0" smtClean="0">
                  <a:solidFill>
                    <a:srgbClr val="438086"/>
                  </a:solidFill>
                </a:endParaRPr>
              </a:p>
              <a:p>
                <a:pPr lvl="1">
                  <a:buClr>
                    <a:srgbClr val="438086"/>
                  </a:buClr>
                </a:pPr>
                <a:r>
                  <a:rPr lang="en-GB" sz="2400" i="1" dirty="0" smtClean="0">
                    <a:solidFill>
                      <a:schemeClr val="bg2"/>
                    </a:solidFill>
                  </a:rPr>
                  <a:t>The REQ of the state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bg2"/>
                        </a:solidFill>
                        <a:latin typeface="Cambria Math"/>
                      </a:rPr>
                      <m:t>𝜌</m:t>
                    </m:r>
                  </m:oMath>
                </a14:m>
                <a:r>
                  <a:rPr lang="en-GB" sz="2400" i="1" dirty="0" smtClean="0">
                    <a:solidFill>
                      <a:schemeClr val="bg2"/>
                    </a:solidFill>
                  </a:rPr>
                  <a:t> of a multipartite system </a:t>
                </a:r>
                <a:r>
                  <a:rPr lang="en-GB" sz="2400" b="1" i="1" dirty="0" smtClean="0">
                    <a:solidFill>
                      <a:schemeClr val="bg2"/>
                    </a:solidFill>
                  </a:rPr>
                  <a:t>A </a:t>
                </a:r>
                <a:r>
                  <a:rPr lang="en-GB" sz="2400" i="1" dirty="0" smtClean="0">
                    <a:solidFill>
                      <a:schemeClr val="bg2"/>
                    </a:solidFill>
                  </a:rPr>
                  <a:t>is the minimum distillable entanglement created between the system and an ancilla </a:t>
                </a:r>
                <a:r>
                  <a:rPr lang="en-GB" sz="2400" b="1" i="1" dirty="0" smtClean="0">
                    <a:solidFill>
                      <a:schemeClr val="bg2"/>
                    </a:solidFill>
                  </a:rPr>
                  <a:t>A’</a:t>
                </a:r>
                <a:r>
                  <a:rPr lang="en-GB" sz="2400" i="1" dirty="0" smtClean="0">
                    <a:solidFill>
                      <a:schemeClr val="bg2"/>
                    </a:solidFill>
                  </a:rPr>
                  <a:t> by means of an </a:t>
                </a:r>
                <a:r>
                  <a:rPr lang="en-GB" sz="2400" i="1" u="sng" dirty="0" smtClean="0">
                    <a:solidFill>
                      <a:schemeClr val="bg2"/>
                    </a:solidFill>
                  </a:rPr>
                  <a:t>activation protocol</a:t>
                </a:r>
                <a:endParaRPr lang="en-GB" sz="2400" i="1" u="sng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94148"/>
                <a:ext cx="8229600" cy="4392488"/>
              </a:xfrm>
              <a:blipFill rotWithShape="1">
                <a:blip r:embed="rId2"/>
                <a:stretch>
                  <a:fillRect l="-1704" t="-1803" r="-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828575" y="1062561"/>
            <a:ext cx="3800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i="1" dirty="0" smtClean="0"/>
              <a:t>S. </a:t>
            </a:r>
            <a:r>
              <a:rPr lang="en-GB" sz="1400" i="1" dirty="0" err="1" smtClean="0"/>
              <a:t>Bravyi</a:t>
            </a:r>
            <a:r>
              <a:rPr lang="en-GB" sz="1400" i="1" dirty="0" smtClean="0"/>
              <a:t>, PRA 2003; K. </a:t>
            </a:r>
            <a:r>
              <a:rPr lang="en-GB" sz="1400" i="1" dirty="0" err="1" smtClean="0"/>
              <a:t>Modi</a:t>
            </a:r>
            <a:r>
              <a:rPr lang="en-GB" sz="1400" i="1" dirty="0" smtClean="0"/>
              <a:t> et al. PRL 2010</a:t>
            </a:r>
            <a:endParaRPr lang="en-GB" sz="1400" i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10387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23528" y="1478455"/>
                <a:ext cx="8712968" cy="4257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b="1" dirty="0" smtClean="0"/>
                  <a:t>Definition</a:t>
                </a:r>
                <a:r>
                  <a:rPr lang="en-GB" i="1" dirty="0" smtClean="0"/>
                  <a:t>: the state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/>
                      </a:rPr>
                      <m:t>𝜌</m:t>
                    </m:r>
                  </m:oMath>
                </a14:m>
                <a:r>
                  <a:rPr lang="en-GB" i="1" dirty="0" smtClean="0"/>
                  <a:t> of a light mode is classical if and only if it is a mixture of coherent states, i.e., it has a positive and regular P representation,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n-GB" b="0" i="1" smtClean="0">
                        <a:latin typeface="Cambria Math"/>
                      </a:rPr>
                      <m:t>𝜌</m:t>
                    </m:r>
                    <m:r>
                      <a:rPr lang="en-GB" b="0" i="1" smtClean="0">
                        <a:latin typeface="Cambria Math"/>
                      </a:rPr>
                      <m:t>=∫</m:t>
                    </m:r>
                    <m:sSup>
                      <m:sSupPr>
                        <m:ctrlPr>
                          <a:rPr lang="en-GB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/>
                          </a:rPr>
                          <m:t>𝑑</m:t>
                        </m:r>
                      </m:e>
                      <m:sup>
                        <m:r>
                          <a:rPr lang="en-GB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GB" b="0" i="1" smtClean="0">
                        <a:latin typeface="Cambria Math"/>
                      </a:rPr>
                      <m:t>𝛼</m:t>
                    </m:r>
                    <m:r>
                      <a:rPr lang="en-GB" b="0" i="1" smtClean="0">
                        <a:latin typeface="Cambria Math"/>
                      </a:rPr>
                      <m:t> </m:t>
                    </m:r>
                    <m:r>
                      <a:rPr lang="en-GB" b="0" i="1" smtClean="0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/>
                          </a:rPr>
                          <m:t>𝛼</m:t>
                        </m:r>
                      </m:e>
                    </m:d>
                    <m:r>
                      <m:rPr>
                        <m:lit/>
                      </m:rPr>
                      <a:rPr lang="en-GB" b="0" i="1" smtClean="0">
                        <a:latin typeface="Cambria Math"/>
                      </a:rPr>
                      <m:t>|</m:t>
                    </m:r>
                    <m:r>
                      <a:rPr lang="en-GB" b="0" i="1" smtClean="0">
                        <a:latin typeface="Cambria Math"/>
                      </a:rPr>
                      <m:t>𝛼</m:t>
                    </m:r>
                    <m:r>
                      <a:rPr lang="en-GB" b="0" i="1" smtClean="0">
                        <a:latin typeface="Cambria Math"/>
                      </a:rPr>
                      <m:t>⟩⟨</m:t>
                    </m:r>
                    <m:r>
                      <a:rPr lang="en-GB" b="0" i="1" smtClean="0">
                        <a:latin typeface="Cambria Math"/>
                      </a:rPr>
                      <m:t>𝛼</m:t>
                    </m:r>
                    <m:r>
                      <m:rPr>
                        <m:lit/>
                      </m:rPr>
                      <a:rPr lang="en-GB" b="0" i="1" smtClean="0">
                        <a:latin typeface="Cambria Math"/>
                      </a:rPr>
                      <m:t>|</m:t>
                    </m:r>
                  </m:oMath>
                </a14:m>
                <a:r>
                  <a:rPr lang="en-GB" i="1" dirty="0" smtClean="0"/>
                  <a:t>.</a:t>
                </a:r>
              </a:p>
              <a:p>
                <a:pPr algn="l"/>
                <a:endParaRPr lang="en-GB" dirty="0"/>
              </a:p>
              <a:p>
                <a:pPr marL="285750" indent="-285750" algn="l">
                  <a:buFont typeface="Arial" pitchFamily="34" charset="0"/>
                  <a:buChar char="•"/>
                </a:pPr>
                <a:r>
                  <a:rPr lang="en-GB" dirty="0" smtClean="0">
                    <a:solidFill>
                      <a:schemeClr val="accent2"/>
                    </a:solidFill>
                  </a:rPr>
                  <a:t>Non-classicality of a light beam is </a:t>
                </a:r>
                <a:r>
                  <a:rPr lang="en-GB" u="sng" dirty="0" smtClean="0">
                    <a:solidFill>
                      <a:schemeClr val="accent2"/>
                    </a:solidFill>
                  </a:rPr>
                  <a:t>equivalent</a:t>
                </a:r>
              </a:p>
              <a:p>
                <a:pPr algn="l"/>
                <a:r>
                  <a:rPr lang="en-GB" dirty="0" smtClean="0">
                    <a:solidFill>
                      <a:schemeClr val="accent2"/>
                    </a:solidFill>
                  </a:rPr>
                  <a:t>     to entanglement produced across a beam splitter</a:t>
                </a:r>
              </a:p>
              <a:p>
                <a:pPr algn="l"/>
                <a:r>
                  <a:rPr lang="en-GB" dirty="0" smtClean="0">
                    <a:solidFill>
                      <a:schemeClr val="accent2"/>
                    </a:solidFill>
                  </a:rPr>
                  <a:t>     with an ancillary mode initially in the vacuum</a:t>
                </a:r>
              </a:p>
              <a:p>
                <a:pPr algn="l"/>
                <a:endParaRPr lang="en-GB" dirty="0"/>
              </a:p>
              <a:p>
                <a:pPr algn="l"/>
                <a:endParaRPr lang="en-GB" dirty="0" smtClean="0"/>
              </a:p>
              <a:p>
                <a:pPr algn="l"/>
                <a:endParaRPr lang="en-GB" dirty="0"/>
              </a:p>
              <a:p>
                <a:pPr algn="l"/>
                <a:endParaRPr lang="en-GB" dirty="0" smtClean="0"/>
              </a:p>
              <a:p>
                <a:pPr marL="285750" indent="-285750" algn="l">
                  <a:buFont typeface="Arial" pitchFamily="34" charset="0"/>
                  <a:buChar char="•"/>
                </a:pPr>
                <a:r>
                  <a:rPr lang="en-GB" dirty="0" smtClean="0">
                    <a:solidFill>
                      <a:schemeClr val="accent4"/>
                    </a:solidFill>
                  </a:rPr>
                  <a:t>Entanglement is created if and only if</a:t>
                </a:r>
              </a:p>
              <a:p>
                <a:pPr algn="l"/>
                <a:r>
                  <a:rPr lang="en-GB" dirty="0" smtClean="0">
                    <a:solidFill>
                      <a:schemeClr val="accent4"/>
                    </a:solidFill>
                  </a:rPr>
                  <a:t>     the input mode is non-classical</a:t>
                </a:r>
              </a:p>
              <a:p>
                <a:pPr algn="l"/>
                <a:endParaRPr lang="en-GB" dirty="0"/>
              </a:p>
              <a:p>
                <a:pPr marL="285750" indent="-285750" algn="l">
                  <a:buFont typeface="Arial" pitchFamily="34" charset="0"/>
                  <a:buChar char="•"/>
                </a:pPr>
                <a:r>
                  <a:rPr lang="en-GB" dirty="0" smtClean="0">
                    <a:solidFill>
                      <a:schemeClr val="accent1"/>
                    </a:solidFill>
                  </a:rPr>
                  <a:t>The non-classicality is an entanglement potential</a:t>
                </a:r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478455"/>
                <a:ext cx="8712968" cy="4257832"/>
              </a:xfrm>
              <a:prstGeom prst="rect">
                <a:avLst/>
              </a:prstGeom>
              <a:blipFill rotWithShape="1">
                <a:blip r:embed="rId2"/>
                <a:stretch>
                  <a:fillRect l="-560" t="-716" b="-14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Inspiration: non-classicality of light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436712" y="5726927"/>
            <a:ext cx="320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i="1" dirty="0" err="1" smtClean="0"/>
              <a:t>Asboth</a:t>
            </a:r>
            <a:r>
              <a:rPr lang="en-GB" sz="1400" i="1" dirty="0" smtClean="0"/>
              <a:t>, </a:t>
            </a:r>
            <a:r>
              <a:rPr lang="en-GB" sz="1400" i="1" dirty="0" err="1" smtClean="0"/>
              <a:t>Calsamiglia</a:t>
            </a:r>
            <a:r>
              <a:rPr lang="en-GB" sz="1400" i="1" dirty="0" smtClean="0"/>
              <a:t>, </a:t>
            </a:r>
            <a:r>
              <a:rPr lang="en-GB" sz="1400" i="1" dirty="0" err="1" smtClean="0"/>
              <a:t>Ritsch</a:t>
            </a:r>
            <a:r>
              <a:rPr lang="en-GB" sz="1400" i="1" dirty="0" smtClean="0"/>
              <a:t> PRL 2005</a:t>
            </a:r>
            <a:endParaRPr lang="en-GB" sz="1400" i="1" dirty="0"/>
          </a:p>
        </p:txBody>
      </p:sp>
      <p:grpSp>
        <p:nvGrpSpPr>
          <p:cNvPr id="28" name="Group 27"/>
          <p:cNvGrpSpPr/>
          <p:nvPr/>
        </p:nvGrpSpPr>
        <p:grpSpPr>
          <a:xfrm>
            <a:off x="4625902" y="2464460"/>
            <a:ext cx="4626618" cy="3262467"/>
            <a:chOff x="-112552" y="1412776"/>
            <a:chExt cx="5629644" cy="3969752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2396696" y="2996952"/>
              <a:ext cx="837012" cy="837012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108664" y="3401917"/>
              <a:ext cx="57606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1610884" y="3185893"/>
              <a:ext cx="468000" cy="46800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4" name="Oval 13"/>
            <p:cNvSpPr/>
            <p:nvPr/>
          </p:nvSpPr>
          <p:spPr>
            <a:xfrm>
              <a:off x="2594744" y="4202977"/>
              <a:ext cx="468000" cy="468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rot="16200000">
              <a:off x="2540712" y="3833965"/>
              <a:ext cx="57606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051719" y="4670977"/>
              <a:ext cx="1944216" cy="71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latin typeface="Calibri" pitchFamily="34" charset="0"/>
                  <a:cs typeface="Calibri" pitchFamily="34" charset="0"/>
                </a:rPr>
                <a:t>input ancillary mode (vacuum)</a:t>
              </a:r>
              <a:endParaRPr lang="en-GB" sz="1600" dirty="0">
                <a:latin typeface="Calibri" pitchFamily="34" charset="0"/>
                <a:cs typeface="Calibri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-112552" y="3068960"/>
                  <a:ext cx="1944216" cy="711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 smtClean="0">
                      <a:latin typeface="Calibri" pitchFamily="34" charset="0"/>
                      <a:cs typeface="Calibri" pitchFamily="34" charset="0"/>
                    </a:rPr>
                    <a:t>input system mode (state </a:t>
                  </a:r>
                  <a14:m>
                    <m:oMath xmlns:m="http://schemas.openxmlformats.org/officeDocument/2006/math">
                      <m:r>
                        <a:rPr lang="en-GB" sz="1600" b="0" i="1" smtClean="0">
                          <a:latin typeface="Cambria Math"/>
                          <a:cs typeface="Calibri" pitchFamily="34" charset="0"/>
                        </a:rPr>
                        <m:t>𝜌</m:t>
                      </m:r>
                    </m:oMath>
                  </a14:m>
                  <a:r>
                    <a:rPr lang="en-GB" sz="1600" dirty="0" smtClean="0">
                      <a:latin typeface="Calibri" pitchFamily="34" charset="0"/>
                      <a:cs typeface="Calibri" pitchFamily="34" charset="0"/>
                    </a:rPr>
                    <a:t>)</a:t>
                  </a:r>
                  <a:endParaRPr lang="en-GB" sz="1600" dirty="0">
                    <a:latin typeface="Calibri" pitchFamily="34" charset="0"/>
                    <a:cs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12552" y="3068960"/>
                  <a:ext cx="1944216" cy="71155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2290" t="-3125" b="-12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/>
            <p:cNvCxnSpPr/>
            <p:nvPr/>
          </p:nvCxnSpPr>
          <p:spPr>
            <a:xfrm>
              <a:off x="3023828" y="3401917"/>
              <a:ext cx="57606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>
              <a:off x="2540712" y="2975619"/>
              <a:ext cx="57606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3761936" y="3185893"/>
              <a:ext cx="468000" cy="46800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3" name="Oval 22"/>
            <p:cNvSpPr/>
            <p:nvPr/>
          </p:nvSpPr>
          <p:spPr>
            <a:xfrm>
              <a:off x="2594744" y="2060848"/>
              <a:ext cx="468000" cy="46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2965358" y="2420888"/>
              <a:ext cx="886562" cy="868054"/>
            </a:xfrm>
            <a:custGeom>
              <a:avLst/>
              <a:gdLst>
                <a:gd name="connsiteX0" fmla="*/ 215319 w 1221000"/>
                <a:gd name="connsiteY0" fmla="*/ 141350 h 1195515"/>
                <a:gd name="connsiteX1" fmla="*/ 697919 w 1221000"/>
                <a:gd name="connsiteY1" fmla="*/ 255650 h 1195515"/>
                <a:gd name="connsiteX2" fmla="*/ 837619 w 1221000"/>
                <a:gd name="connsiteY2" fmla="*/ 573150 h 1195515"/>
                <a:gd name="connsiteX3" fmla="*/ 901119 w 1221000"/>
                <a:gd name="connsiteY3" fmla="*/ 903350 h 1195515"/>
                <a:gd name="connsiteX4" fmla="*/ 1142419 w 1221000"/>
                <a:gd name="connsiteY4" fmla="*/ 1195450 h 1195515"/>
                <a:gd name="connsiteX5" fmla="*/ 1205919 w 1221000"/>
                <a:gd name="connsiteY5" fmla="*/ 928750 h 1195515"/>
                <a:gd name="connsiteX6" fmla="*/ 888419 w 1221000"/>
                <a:gd name="connsiteY6" fmla="*/ 789050 h 1195515"/>
                <a:gd name="connsiteX7" fmla="*/ 621719 w 1221000"/>
                <a:gd name="connsiteY7" fmla="*/ 700150 h 1195515"/>
                <a:gd name="connsiteX8" fmla="*/ 532819 w 1221000"/>
                <a:gd name="connsiteY8" fmla="*/ 446150 h 1195515"/>
                <a:gd name="connsiteX9" fmla="*/ 443919 w 1221000"/>
                <a:gd name="connsiteY9" fmla="*/ 90550 h 1195515"/>
                <a:gd name="connsiteX10" fmla="*/ 202619 w 1221000"/>
                <a:gd name="connsiteY10" fmla="*/ 1650 h 1195515"/>
                <a:gd name="connsiteX11" fmla="*/ 101019 w 1221000"/>
                <a:gd name="connsiteY11" fmla="*/ 141350 h 1195515"/>
                <a:gd name="connsiteX12" fmla="*/ 228019 w 1221000"/>
                <a:gd name="connsiteY12" fmla="*/ 255650 h 1195515"/>
                <a:gd name="connsiteX13" fmla="*/ 875719 w 1221000"/>
                <a:gd name="connsiteY13" fmla="*/ 382650 h 1195515"/>
                <a:gd name="connsiteX14" fmla="*/ 1078919 w 1221000"/>
                <a:gd name="connsiteY14" fmla="*/ 738250 h 1195515"/>
                <a:gd name="connsiteX15" fmla="*/ 926519 w 1221000"/>
                <a:gd name="connsiteY15" fmla="*/ 1017650 h 1195515"/>
                <a:gd name="connsiteX16" fmla="*/ 621719 w 1221000"/>
                <a:gd name="connsiteY16" fmla="*/ 725550 h 1195515"/>
                <a:gd name="connsiteX17" fmla="*/ 647119 w 1221000"/>
                <a:gd name="connsiteY17" fmla="*/ 192150 h 1195515"/>
                <a:gd name="connsiteX18" fmla="*/ 12119 w 1221000"/>
                <a:gd name="connsiteY18" fmla="*/ 90550 h 1195515"/>
                <a:gd name="connsiteX19" fmla="*/ 266119 w 1221000"/>
                <a:gd name="connsiteY19" fmla="*/ 382650 h 1195515"/>
                <a:gd name="connsiteX20" fmla="*/ 710619 w 1221000"/>
                <a:gd name="connsiteY20" fmla="*/ 522350 h 1195515"/>
                <a:gd name="connsiteX21" fmla="*/ 863019 w 1221000"/>
                <a:gd name="connsiteY21" fmla="*/ 649350 h 1195515"/>
                <a:gd name="connsiteX22" fmla="*/ 723319 w 1221000"/>
                <a:gd name="connsiteY22" fmla="*/ 865250 h 1195515"/>
                <a:gd name="connsiteX23" fmla="*/ 329619 w 1221000"/>
                <a:gd name="connsiteY23" fmla="*/ 509650 h 1195515"/>
                <a:gd name="connsiteX24" fmla="*/ 304219 w 1221000"/>
                <a:gd name="connsiteY24" fmla="*/ 293750 h 119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21000" h="1195515">
                  <a:moveTo>
                    <a:pt x="215319" y="141350"/>
                  </a:moveTo>
                  <a:cubicBezTo>
                    <a:pt x="404760" y="162516"/>
                    <a:pt x="594202" y="183683"/>
                    <a:pt x="697919" y="255650"/>
                  </a:cubicBezTo>
                  <a:cubicBezTo>
                    <a:pt x="801636" y="327617"/>
                    <a:pt x="803752" y="465200"/>
                    <a:pt x="837619" y="573150"/>
                  </a:cubicBezTo>
                  <a:cubicBezTo>
                    <a:pt x="871486" y="681100"/>
                    <a:pt x="850319" y="799633"/>
                    <a:pt x="901119" y="903350"/>
                  </a:cubicBezTo>
                  <a:cubicBezTo>
                    <a:pt x="951919" y="1007067"/>
                    <a:pt x="1091619" y="1191217"/>
                    <a:pt x="1142419" y="1195450"/>
                  </a:cubicBezTo>
                  <a:cubicBezTo>
                    <a:pt x="1193219" y="1199683"/>
                    <a:pt x="1248252" y="996483"/>
                    <a:pt x="1205919" y="928750"/>
                  </a:cubicBezTo>
                  <a:cubicBezTo>
                    <a:pt x="1163586" y="861017"/>
                    <a:pt x="985786" y="827150"/>
                    <a:pt x="888419" y="789050"/>
                  </a:cubicBezTo>
                  <a:cubicBezTo>
                    <a:pt x="791052" y="750950"/>
                    <a:pt x="680986" y="757300"/>
                    <a:pt x="621719" y="700150"/>
                  </a:cubicBezTo>
                  <a:cubicBezTo>
                    <a:pt x="562452" y="643000"/>
                    <a:pt x="562452" y="547750"/>
                    <a:pt x="532819" y="446150"/>
                  </a:cubicBezTo>
                  <a:cubicBezTo>
                    <a:pt x="503186" y="344550"/>
                    <a:pt x="498952" y="164633"/>
                    <a:pt x="443919" y="90550"/>
                  </a:cubicBezTo>
                  <a:cubicBezTo>
                    <a:pt x="388886" y="16467"/>
                    <a:pt x="259769" y="-6817"/>
                    <a:pt x="202619" y="1650"/>
                  </a:cubicBezTo>
                  <a:cubicBezTo>
                    <a:pt x="145469" y="10117"/>
                    <a:pt x="96786" y="99017"/>
                    <a:pt x="101019" y="141350"/>
                  </a:cubicBezTo>
                  <a:cubicBezTo>
                    <a:pt x="105252" y="183683"/>
                    <a:pt x="98902" y="215433"/>
                    <a:pt x="228019" y="255650"/>
                  </a:cubicBezTo>
                  <a:cubicBezTo>
                    <a:pt x="357136" y="295867"/>
                    <a:pt x="733902" y="302217"/>
                    <a:pt x="875719" y="382650"/>
                  </a:cubicBezTo>
                  <a:cubicBezTo>
                    <a:pt x="1017536" y="463083"/>
                    <a:pt x="1070452" y="632417"/>
                    <a:pt x="1078919" y="738250"/>
                  </a:cubicBezTo>
                  <a:cubicBezTo>
                    <a:pt x="1087386" y="844083"/>
                    <a:pt x="1002719" y="1019767"/>
                    <a:pt x="926519" y="1017650"/>
                  </a:cubicBezTo>
                  <a:cubicBezTo>
                    <a:pt x="850319" y="1015533"/>
                    <a:pt x="668286" y="863133"/>
                    <a:pt x="621719" y="725550"/>
                  </a:cubicBezTo>
                  <a:cubicBezTo>
                    <a:pt x="575152" y="587967"/>
                    <a:pt x="748719" y="297983"/>
                    <a:pt x="647119" y="192150"/>
                  </a:cubicBezTo>
                  <a:cubicBezTo>
                    <a:pt x="545519" y="86317"/>
                    <a:pt x="75619" y="58800"/>
                    <a:pt x="12119" y="90550"/>
                  </a:cubicBezTo>
                  <a:cubicBezTo>
                    <a:pt x="-51381" y="122300"/>
                    <a:pt x="149702" y="310683"/>
                    <a:pt x="266119" y="382650"/>
                  </a:cubicBezTo>
                  <a:cubicBezTo>
                    <a:pt x="382536" y="454617"/>
                    <a:pt x="611136" y="477900"/>
                    <a:pt x="710619" y="522350"/>
                  </a:cubicBezTo>
                  <a:cubicBezTo>
                    <a:pt x="810102" y="566800"/>
                    <a:pt x="860902" y="592200"/>
                    <a:pt x="863019" y="649350"/>
                  </a:cubicBezTo>
                  <a:cubicBezTo>
                    <a:pt x="865136" y="706500"/>
                    <a:pt x="812219" y="888533"/>
                    <a:pt x="723319" y="865250"/>
                  </a:cubicBezTo>
                  <a:cubicBezTo>
                    <a:pt x="634419" y="841967"/>
                    <a:pt x="399469" y="604900"/>
                    <a:pt x="329619" y="509650"/>
                  </a:cubicBezTo>
                  <a:cubicBezTo>
                    <a:pt x="259769" y="414400"/>
                    <a:pt x="281994" y="354075"/>
                    <a:pt x="304219" y="293750"/>
                  </a:cubicBezTo>
                </a:path>
              </a:pathLst>
            </a:custGeom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46988" y="3068959"/>
              <a:ext cx="1170104" cy="71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latin typeface="Calibri" pitchFamily="34" charset="0"/>
                  <a:cs typeface="Calibri" pitchFamily="34" charset="0"/>
                </a:rPr>
                <a:t>output system</a:t>
              </a:r>
              <a:endParaRPr lang="en-GB" sz="16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393784" y="1412776"/>
              <a:ext cx="1170104" cy="71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latin typeface="Calibri" pitchFamily="34" charset="0"/>
                  <a:cs typeface="Calibri" pitchFamily="34" charset="0"/>
                </a:rPr>
                <a:t>output </a:t>
              </a:r>
              <a:r>
                <a:rPr lang="en-GB" sz="1600" dirty="0" err="1" smtClean="0">
                  <a:latin typeface="Calibri" pitchFamily="34" charset="0"/>
                  <a:cs typeface="Calibri" pitchFamily="34" charset="0"/>
                </a:rPr>
                <a:t>ancilla</a:t>
              </a:r>
              <a:endParaRPr lang="en-GB" sz="16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76368" y="3790646"/>
              <a:ext cx="1170104" cy="898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BEAM SPLITTER 50:50</a:t>
              </a:r>
              <a:endParaRPr lang="en-GB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5326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Activation protocol</a:t>
            </a:r>
            <a:endParaRPr lang="en-GB" dirty="0"/>
          </a:p>
        </p:txBody>
      </p:sp>
      <p:grpSp>
        <p:nvGrpSpPr>
          <p:cNvPr id="65" name="Group 64"/>
          <p:cNvGrpSpPr/>
          <p:nvPr/>
        </p:nvGrpSpPr>
        <p:grpSpPr>
          <a:xfrm>
            <a:off x="410363" y="1334981"/>
            <a:ext cx="5097741" cy="2988536"/>
            <a:chOff x="96516" y="1343268"/>
            <a:chExt cx="4403476" cy="2581525"/>
          </a:xfrm>
        </p:grpSpPr>
        <p:sp>
          <p:nvSpPr>
            <p:cNvPr id="66" name="Cloud 65"/>
            <p:cNvSpPr/>
            <p:nvPr/>
          </p:nvSpPr>
          <p:spPr>
            <a:xfrm rot="5248540" flipV="1">
              <a:off x="2113743" y="2418006"/>
              <a:ext cx="2581525" cy="432050"/>
            </a:xfrm>
            <a:prstGeom prst="cloud">
              <a:avLst/>
            </a:prstGeom>
            <a:gradFill rotWithShape="1">
              <a:gsLst>
                <a:gs pos="0">
                  <a:srgbClr val="8064A2">
                    <a:tint val="50000"/>
                    <a:satMod val="300000"/>
                  </a:srgbClr>
                </a:gs>
                <a:gs pos="35000">
                  <a:srgbClr val="8064A2">
                    <a:tint val="37000"/>
                    <a:satMod val="300000"/>
                  </a:srgbClr>
                </a:gs>
                <a:gs pos="100000">
                  <a:srgbClr val="8064A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683568" y="1580019"/>
              <a:ext cx="2952328" cy="2085915"/>
              <a:chOff x="683568" y="1580019"/>
              <a:chExt cx="4104456" cy="2085915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683568" y="1580019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683568" y="1937742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683568" y="2297782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683568" y="2945854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683568" y="3305894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683568" y="3665934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aphicFrame>
          <p:nvGraphicFramePr>
            <p:cNvPr id="68" name="Object 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0822427"/>
                </p:ext>
              </p:extLst>
            </p:nvPr>
          </p:nvGraphicFramePr>
          <p:xfrm>
            <a:off x="96516" y="1714524"/>
            <a:ext cx="288032" cy="3463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5874" name="Equation" r:id="rId3" imgW="190440" imgH="228600" progId="Equation.DSMT4">
                    <p:embed/>
                  </p:oleObj>
                </mc:Choice>
                <mc:Fallback>
                  <p:oleObj name="Equation" r:id="rId3" imgW="19044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96516" y="1714524"/>
                          <a:ext cx="288032" cy="34632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5535975"/>
                </p:ext>
              </p:extLst>
            </p:nvPr>
          </p:nvGraphicFramePr>
          <p:xfrm>
            <a:off x="103188" y="2751138"/>
            <a:ext cx="407987" cy="390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5875" name="Equation" r:id="rId5" imgW="291960" imgH="279360" progId="Equation.DSMT4">
                    <p:embed/>
                  </p:oleObj>
                </mc:Choice>
                <mc:Fallback>
                  <p:oleObj name="Equation" r:id="rId5" imgW="29196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3188" y="2751138"/>
                          <a:ext cx="407987" cy="390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430207"/>
                </p:ext>
              </p:extLst>
            </p:nvPr>
          </p:nvGraphicFramePr>
          <p:xfrm>
            <a:off x="103188" y="3111500"/>
            <a:ext cx="409575" cy="390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5876" name="Equation" r:id="rId7" imgW="291960" imgH="279360" progId="Equation.DSMT4">
                    <p:embed/>
                  </p:oleObj>
                </mc:Choice>
                <mc:Fallback>
                  <p:oleObj name="Equation" r:id="rId7" imgW="29196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03188" y="3111500"/>
                          <a:ext cx="409575" cy="390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Object 7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49789647"/>
                </p:ext>
              </p:extLst>
            </p:nvPr>
          </p:nvGraphicFramePr>
          <p:xfrm>
            <a:off x="103188" y="3470275"/>
            <a:ext cx="409575" cy="390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5877" name="Equation" r:id="rId9" imgW="291960" imgH="279360" progId="Equation.DSMT4">
                    <p:embed/>
                  </p:oleObj>
                </mc:Choice>
                <mc:Fallback>
                  <p:oleObj name="Equation" r:id="rId9" imgW="29196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3188" y="3470275"/>
                          <a:ext cx="409575" cy="390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" name="Left Brace 71"/>
            <p:cNvSpPr/>
            <p:nvPr/>
          </p:nvSpPr>
          <p:spPr>
            <a:xfrm>
              <a:off x="395536" y="1455628"/>
              <a:ext cx="72008" cy="972442"/>
            </a:xfrm>
            <a:prstGeom prst="leftBrac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331640" y="1438277"/>
              <a:ext cx="288032" cy="288032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331640" y="1793030"/>
              <a:ext cx="288032" cy="288032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331640" y="2153766"/>
              <a:ext cx="288032" cy="288032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76" name="Object 7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2453161"/>
                </p:ext>
              </p:extLst>
            </p:nvPr>
          </p:nvGraphicFramePr>
          <p:xfrm>
            <a:off x="1314574" y="1404493"/>
            <a:ext cx="265113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5878" name="Equation" r:id="rId11" imgW="190440" imgH="253800" progId="Equation.DSMT4">
                    <p:embed/>
                  </p:oleObj>
                </mc:Choice>
                <mc:Fallback>
                  <p:oleObj name="Equation" r:id="rId11" imgW="19044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314574" y="1404493"/>
                          <a:ext cx="265113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7" name="Object 7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8932746"/>
                </p:ext>
              </p:extLst>
            </p:nvPr>
          </p:nvGraphicFramePr>
          <p:xfrm>
            <a:off x="1321396" y="1758950"/>
            <a:ext cx="282575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5879" name="Equation" r:id="rId13" imgW="203040" imgH="253800" progId="Equation.DSMT4">
                    <p:embed/>
                  </p:oleObj>
                </mc:Choice>
                <mc:Fallback>
                  <p:oleObj name="Equation" r:id="rId13" imgW="20304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321396" y="1758950"/>
                          <a:ext cx="282575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8" name="Object 7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5076397"/>
                </p:ext>
              </p:extLst>
            </p:nvPr>
          </p:nvGraphicFramePr>
          <p:xfrm>
            <a:off x="1331640" y="2123848"/>
            <a:ext cx="282575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5880" name="Equation" r:id="rId15" imgW="203040" imgH="253800" progId="Equation.DSMT4">
                    <p:embed/>
                  </p:oleObj>
                </mc:Choice>
                <mc:Fallback>
                  <p:oleObj name="Equation" r:id="rId15" imgW="20304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331640" y="2123848"/>
                          <a:ext cx="282575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79" name="Group 78"/>
            <p:cNvGrpSpPr/>
            <p:nvPr/>
          </p:nvGrpSpPr>
          <p:grpSpPr>
            <a:xfrm rot="5400000" flipV="1">
              <a:off x="183527" y="1826949"/>
              <a:ext cx="928049" cy="216003"/>
              <a:chOff x="7266972" y="909100"/>
              <a:chExt cx="1800203" cy="432055"/>
            </a:xfrm>
          </p:grpSpPr>
          <p:sp>
            <p:nvSpPr>
              <p:cNvPr id="111" name="Double Wave 110"/>
              <p:cNvSpPr/>
              <p:nvPr/>
            </p:nvSpPr>
            <p:spPr>
              <a:xfrm>
                <a:off x="7338603" y="993825"/>
                <a:ext cx="1625885" cy="275318"/>
              </a:xfrm>
              <a:prstGeom prst="doubleWave">
                <a:avLst>
                  <a:gd name="adj1" fmla="val 12500"/>
                  <a:gd name="adj2" fmla="val 0"/>
                </a:avLst>
              </a:prstGeom>
              <a:gradFill rotWithShape="1">
                <a:gsLst>
                  <a:gs pos="0">
                    <a:srgbClr val="F79646">
                      <a:tint val="50000"/>
                      <a:satMod val="300000"/>
                    </a:srgbClr>
                  </a:gs>
                  <a:gs pos="35000">
                    <a:srgbClr val="F79646">
                      <a:tint val="37000"/>
                      <a:satMod val="300000"/>
                    </a:srgbClr>
                  </a:gs>
                  <a:gs pos="100000">
                    <a:srgbClr val="F7964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7964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 rot="21068627">
                <a:off x="7266972" y="909106"/>
                <a:ext cx="432047" cy="432049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tint val="50000"/>
                      <a:satMod val="300000"/>
                    </a:srgbClr>
                  </a:gs>
                  <a:gs pos="35000">
                    <a:srgbClr val="C0504D">
                      <a:tint val="37000"/>
                      <a:satMod val="300000"/>
                    </a:srgbClr>
                  </a:gs>
                  <a:gs pos="100000">
                    <a:srgbClr val="C0504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C0504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 rot="864594">
                <a:off x="7987058" y="909102"/>
                <a:ext cx="432047" cy="432049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tint val="50000"/>
                      <a:satMod val="300000"/>
                    </a:srgbClr>
                  </a:gs>
                  <a:gs pos="35000">
                    <a:srgbClr val="C0504D">
                      <a:tint val="37000"/>
                      <a:satMod val="300000"/>
                    </a:srgbClr>
                  </a:gs>
                  <a:gs pos="100000">
                    <a:srgbClr val="C0504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C0504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 rot="20459963">
                <a:off x="8635128" y="909100"/>
                <a:ext cx="432047" cy="432049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tint val="50000"/>
                      <a:satMod val="300000"/>
                    </a:srgbClr>
                  </a:gs>
                  <a:gs pos="35000">
                    <a:srgbClr val="C0504D">
                      <a:tint val="37000"/>
                      <a:satMod val="300000"/>
                    </a:srgbClr>
                  </a:gs>
                  <a:gs pos="100000">
                    <a:srgbClr val="C0504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C0504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 rot="5400000" flipV="1">
              <a:off x="183530" y="3197894"/>
              <a:ext cx="928047" cy="216000"/>
              <a:chOff x="7266979" y="909103"/>
              <a:chExt cx="1800200" cy="432048"/>
            </a:xfrm>
          </p:grpSpPr>
          <p:sp>
            <p:nvSpPr>
              <p:cNvPr id="108" name="Oval 107"/>
              <p:cNvSpPr/>
              <p:nvPr/>
            </p:nvSpPr>
            <p:spPr>
              <a:xfrm rot="21068627">
                <a:off x="7266979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 rot="864594">
                <a:off x="7987059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 rot="20459963">
                <a:off x="8635132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1" name="Oval 80"/>
            <p:cNvSpPr/>
            <p:nvPr/>
          </p:nvSpPr>
          <p:spPr>
            <a:xfrm>
              <a:off x="1979712" y="1507851"/>
              <a:ext cx="144016" cy="144016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1979712" y="2873846"/>
              <a:ext cx="144016" cy="144016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2339752" y="1861425"/>
              <a:ext cx="144016" cy="144016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2339752" y="3227420"/>
              <a:ext cx="144016" cy="144016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686864" y="2227922"/>
              <a:ext cx="144016" cy="144016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2686864" y="3593917"/>
              <a:ext cx="144016" cy="144016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 rot="5931373" flipV="1">
              <a:off x="3272494" y="1474291"/>
              <a:ext cx="222731" cy="2160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 rot="4535406" flipV="1">
              <a:off x="3272492" y="1845514"/>
              <a:ext cx="222731" cy="2160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 rot="6540037" flipV="1">
              <a:off x="3272491" y="2179610"/>
              <a:ext cx="222731" cy="2160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0" name="Group 89"/>
            <p:cNvGrpSpPr/>
            <p:nvPr/>
          </p:nvGrpSpPr>
          <p:grpSpPr>
            <a:xfrm rot="5400000" flipV="1">
              <a:off x="2919836" y="3197894"/>
              <a:ext cx="928047" cy="216000"/>
              <a:chOff x="7266979" y="909103"/>
              <a:chExt cx="1800200" cy="432048"/>
            </a:xfrm>
          </p:grpSpPr>
          <p:sp>
            <p:nvSpPr>
              <p:cNvPr id="105" name="Oval 104"/>
              <p:cNvSpPr/>
              <p:nvPr/>
            </p:nvSpPr>
            <p:spPr>
              <a:xfrm rot="21068627">
                <a:off x="7266979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>
              <a:xfrm rot="864594">
                <a:off x="7987059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 rot="20459963">
                <a:off x="8635132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1" name="Right Brace 90"/>
            <p:cNvSpPr/>
            <p:nvPr/>
          </p:nvSpPr>
          <p:spPr>
            <a:xfrm>
              <a:off x="3563888" y="1438277"/>
              <a:ext cx="288032" cy="2360736"/>
            </a:xfrm>
            <a:prstGeom prst="rightBrace">
              <a:avLst>
                <a:gd name="adj1" fmla="val 8333"/>
                <a:gd name="adj2" fmla="val 50646"/>
              </a:avLst>
            </a:prstGeom>
            <a:noFill/>
            <a:ln w="12700" cap="flat" cmpd="sng" algn="ctr">
              <a:solidFill>
                <a:srgbClr val="8064A2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92" name="Object 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6044309"/>
                </p:ext>
              </p:extLst>
            </p:nvPr>
          </p:nvGraphicFramePr>
          <p:xfrm>
            <a:off x="3911787" y="2389527"/>
            <a:ext cx="588205" cy="4243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5881" name="Equation" r:id="rId17" imgW="317160" imgH="228600" progId="Equation.DSMT4">
                    <p:embed/>
                  </p:oleObj>
                </mc:Choice>
                <mc:Fallback>
                  <p:oleObj name="Equation" r:id="rId17" imgW="31716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911787" y="2389527"/>
                          <a:ext cx="588205" cy="4243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3" name="Group 92"/>
            <p:cNvGrpSpPr/>
            <p:nvPr/>
          </p:nvGrpSpPr>
          <p:grpSpPr>
            <a:xfrm rot="1157200">
              <a:off x="936880" y="1680522"/>
              <a:ext cx="433757" cy="709612"/>
              <a:chOff x="3708525" y="-127000"/>
              <a:chExt cx="1085850" cy="1776413"/>
            </a:xfrm>
          </p:grpSpPr>
          <p:sp>
            <p:nvSpPr>
              <p:cNvPr id="98" name="Freeform 49"/>
              <p:cNvSpPr>
                <a:spLocks/>
              </p:cNvSpPr>
              <p:nvPr/>
            </p:nvSpPr>
            <p:spPr bwMode="auto">
              <a:xfrm>
                <a:off x="3708525" y="-127000"/>
                <a:ext cx="309563" cy="671513"/>
              </a:xfrm>
              <a:custGeom>
                <a:avLst/>
                <a:gdLst>
                  <a:gd name="T0" fmla="*/ 117 w 195"/>
                  <a:gd name="T1" fmla="*/ 120 h 423"/>
                  <a:gd name="T2" fmla="*/ 0 w 195"/>
                  <a:gd name="T3" fmla="*/ 416 h 423"/>
                  <a:gd name="T4" fmla="*/ 4 w 195"/>
                  <a:gd name="T5" fmla="*/ 423 h 423"/>
                  <a:gd name="T6" fmla="*/ 13 w 195"/>
                  <a:gd name="T7" fmla="*/ 423 h 423"/>
                  <a:gd name="T8" fmla="*/ 18 w 195"/>
                  <a:gd name="T9" fmla="*/ 419 h 423"/>
                  <a:gd name="T10" fmla="*/ 136 w 195"/>
                  <a:gd name="T11" fmla="*/ 125 h 423"/>
                  <a:gd name="T12" fmla="*/ 153 w 195"/>
                  <a:gd name="T13" fmla="*/ 127 h 423"/>
                  <a:gd name="T14" fmla="*/ 164 w 195"/>
                  <a:gd name="T15" fmla="*/ 124 h 423"/>
                  <a:gd name="T16" fmla="*/ 176 w 195"/>
                  <a:gd name="T17" fmla="*/ 112 h 423"/>
                  <a:gd name="T18" fmla="*/ 184 w 195"/>
                  <a:gd name="T19" fmla="*/ 83 h 423"/>
                  <a:gd name="T20" fmla="*/ 193 w 195"/>
                  <a:gd name="T21" fmla="*/ 60 h 423"/>
                  <a:gd name="T22" fmla="*/ 195 w 195"/>
                  <a:gd name="T23" fmla="*/ 37 h 423"/>
                  <a:gd name="T24" fmla="*/ 176 w 195"/>
                  <a:gd name="T25" fmla="*/ 66 h 423"/>
                  <a:gd name="T26" fmla="*/ 166 w 195"/>
                  <a:gd name="T27" fmla="*/ 93 h 423"/>
                  <a:gd name="T28" fmla="*/ 155 w 195"/>
                  <a:gd name="T29" fmla="*/ 105 h 423"/>
                  <a:gd name="T30" fmla="*/ 143 w 195"/>
                  <a:gd name="T31" fmla="*/ 104 h 423"/>
                  <a:gd name="T32" fmla="*/ 145 w 195"/>
                  <a:gd name="T33" fmla="*/ 83 h 423"/>
                  <a:gd name="T34" fmla="*/ 155 w 195"/>
                  <a:gd name="T35" fmla="*/ 61 h 423"/>
                  <a:gd name="T36" fmla="*/ 163 w 195"/>
                  <a:gd name="T37" fmla="*/ 42 h 423"/>
                  <a:gd name="T38" fmla="*/ 164 w 195"/>
                  <a:gd name="T39" fmla="*/ 26 h 423"/>
                  <a:gd name="T40" fmla="*/ 151 w 195"/>
                  <a:gd name="T41" fmla="*/ 41 h 423"/>
                  <a:gd name="T42" fmla="*/ 133 w 195"/>
                  <a:gd name="T43" fmla="*/ 74 h 423"/>
                  <a:gd name="T44" fmla="*/ 126 w 195"/>
                  <a:gd name="T45" fmla="*/ 97 h 423"/>
                  <a:gd name="T46" fmla="*/ 117 w 195"/>
                  <a:gd name="T47" fmla="*/ 93 h 423"/>
                  <a:gd name="T48" fmla="*/ 114 w 195"/>
                  <a:gd name="T49" fmla="*/ 89 h 423"/>
                  <a:gd name="T50" fmla="*/ 110 w 195"/>
                  <a:gd name="T51" fmla="*/ 81 h 423"/>
                  <a:gd name="T52" fmla="*/ 110 w 195"/>
                  <a:gd name="T53" fmla="*/ 63 h 423"/>
                  <a:gd name="T54" fmla="*/ 117 w 195"/>
                  <a:gd name="T55" fmla="*/ 48 h 423"/>
                  <a:gd name="T56" fmla="*/ 126 w 195"/>
                  <a:gd name="T57" fmla="*/ 31 h 423"/>
                  <a:gd name="T58" fmla="*/ 132 w 195"/>
                  <a:gd name="T59" fmla="*/ 0 h 423"/>
                  <a:gd name="T60" fmla="*/ 111 w 195"/>
                  <a:gd name="T61" fmla="*/ 24 h 423"/>
                  <a:gd name="T62" fmla="*/ 99 w 195"/>
                  <a:gd name="T63" fmla="*/ 51 h 423"/>
                  <a:gd name="T64" fmla="*/ 91 w 195"/>
                  <a:gd name="T65" fmla="*/ 72 h 423"/>
                  <a:gd name="T66" fmla="*/ 91 w 195"/>
                  <a:gd name="T67" fmla="*/ 88 h 423"/>
                  <a:gd name="T68" fmla="*/ 92 w 195"/>
                  <a:gd name="T69" fmla="*/ 99 h 423"/>
                  <a:gd name="T70" fmla="*/ 102 w 195"/>
                  <a:gd name="T71" fmla="*/ 109 h 423"/>
                  <a:gd name="T72" fmla="*/ 109 w 195"/>
                  <a:gd name="T73" fmla="*/ 115 h 423"/>
                  <a:gd name="T74" fmla="*/ 117 w 195"/>
                  <a:gd name="T75" fmla="*/ 12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5" h="423">
                    <a:moveTo>
                      <a:pt x="117" y="120"/>
                    </a:moveTo>
                    <a:lnTo>
                      <a:pt x="0" y="416"/>
                    </a:lnTo>
                    <a:lnTo>
                      <a:pt x="4" y="423"/>
                    </a:lnTo>
                    <a:lnTo>
                      <a:pt x="13" y="423"/>
                    </a:lnTo>
                    <a:lnTo>
                      <a:pt x="18" y="419"/>
                    </a:lnTo>
                    <a:lnTo>
                      <a:pt x="136" y="125"/>
                    </a:lnTo>
                    <a:lnTo>
                      <a:pt x="153" y="127"/>
                    </a:lnTo>
                    <a:lnTo>
                      <a:pt x="164" y="124"/>
                    </a:lnTo>
                    <a:lnTo>
                      <a:pt x="176" y="112"/>
                    </a:lnTo>
                    <a:lnTo>
                      <a:pt x="184" y="83"/>
                    </a:lnTo>
                    <a:lnTo>
                      <a:pt x="193" y="60"/>
                    </a:lnTo>
                    <a:lnTo>
                      <a:pt x="195" y="37"/>
                    </a:lnTo>
                    <a:lnTo>
                      <a:pt x="176" y="66"/>
                    </a:lnTo>
                    <a:lnTo>
                      <a:pt x="166" y="93"/>
                    </a:lnTo>
                    <a:lnTo>
                      <a:pt x="155" y="105"/>
                    </a:lnTo>
                    <a:lnTo>
                      <a:pt x="143" y="104"/>
                    </a:lnTo>
                    <a:lnTo>
                      <a:pt x="145" y="83"/>
                    </a:lnTo>
                    <a:lnTo>
                      <a:pt x="155" y="61"/>
                    </a:lnTo>
                    <a:lnTo>
                      <a:pt x="163" y="42"/>
                    </a:lnTo>
                    <a:lnTo>
                      <a:pt x="164" y="26"/>
                    </a:lnTo>
                    <a:lnTo>
                      <a:pt x="151" y="41"/>
                    </a:lnTo>
                    <a:lnTo>
                      <a:pt x="133" y="74"/>
                    </a:lnTo>
                    <a:lnTo>
                      <a:pt x="126" y="97"/>
                    </a:lnTo>
                    <a:lnTo>
                      <a:pt x="117" y="93"/>
                    </a:lnTo>
                    <a:lnTo>
                      <a:pt x="114" y="89"/>
                    </a:lnTo>
                    <a:lnTo>
                      <a:pt x="110" y="81"/>
                    </a:lnTo>
                    <a:lnTo>
                      <a:pt x="110" y="63"/>
                    </a:lnTo>
                    <a:lnTo>
                      <a:pt x="117" y="48"/>
                    </a:lnTo>
                    <a:lnTo>
                      <a:pt x="126" y="31"/>
                    </a:lnTo>
                    <a:lnTo>
                      <a:pt x="132" y="0"/>
                    </a:lnTo>
                    <a:lnTo>
                      <a:pt x="111" y="24"/>
                    </a:lnTo>
                    <a:lnTo>
                      <a:pt x="99" y="51"/>
                    </a:lnTo>
                    <a:lnTo>
                      <a:pt x="91" y="72"/>
                    </a:lnTo>
                    <a:lnTo>
                      <a:pt x="91" y="88"/>
                    </a:lnTo>
                    <a:lnTo>
                      <a:pt x="92" y="99"/>
                    </a:lnTo>
                    <a:lnTo>
                      <a:pt x="102" y="109"/>
                    </a:lnTo>
                    <a:lnTo>
                      <a:pt x="109" y="115"/>
                    </a:lnTo>
                    <a:lnTo>
                      <a:pt x="117" y="120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Freeform 50"/>
              <p:cNvSpPr>
                <a:spLocks/>
              </p:cNvSpPr>
              <p:nvPr/>
            </p:nvSpPr>
            <p:spPr bwMode="auto">
              <a:xfrm>
                <a:off x="4183188" y="26987"/>
                <a:ext cx="336550" cy="330200"/>
              </a:xfrm>
              <a:custGeom>
                <a:avLst/>
                <a:gdLst>
                  <a:gd name="T0" fmla="*/ 158 w 212"/>
                  <a:gd name="T1" fmla="*/ 128 h 208"/>
                  <a:gd name="T2" fmla="*/ 167 w 212"/>
                  <a:gd name="T3" fmla="*/ 103 h 208"/>
                  <a:gd name="T4" fmla="*/ 170 w 212"/>
                  <a:gd name="T5" fmla="*/ 81 h 208"/>
                  <a:gd name="T6" fmla="*/ 174 w 212"/>
                  <a:gd name="T7" fmla="*/ 60 h 208"/>
                  <a:gd name="T8" fmla="*/ 173 w 212"/>
                  <a:gd name="T9" fmla="*/ 36 h 208"/>
                  <a:gd name="T10" fmla="*/ 167 w 212"/>
                  <a:gd name="T11" fmla="*/ 20 h 208"/>
                  <a:gd name="T12" fmla="*/ 154 w 212"/>
                  <a:gd name="T13" fmla="*/ 9 h 208"/>
                  <a:gd name="T14" fmla="*/ 137 w 212"/>
                  <a:gd name="T15" fmla="*/ 3 h 208"/>
                  <a:gd name="T16" fmla="*/ 115 w 212"/>
                  <a:gd name="T17" fmla="*/ 0 h 208"/>
                  <a:gd name="T18" fmla="*/ 90 w 212"/>
                  <a:gd name="T19" fmla="*/ 4 h 208"/>
                  <a:gd name="T20" fmla="*/ 68 w 212"/>
                  <a:gd name="T21" fmla="*/ 13 h 208"/>
                  <a:gd name="T22" fmla="*/ 45 w 212"/>
                  <a:gd name="T23" fmla="*/ 24 h 208"/>
                  <a:gd name="T24" fmla="*/ 28 w 212"/>
                  <a:gd name="T25" fmla="*/ 43 h 208"/>
                  <a:gd name="T26" fmla="*/ 14 w 212"/>
                  <a:gd name="T27" fmla="*/ 66 h 208"/>
                  <a:gd name="T28" fmla="*/ 7 w 212"/>
                  <a:gd name="T29" fmla="*/ 92 h 208"/>
                  <a:gd name="T30" fmla="*/ 0 w 212"/>
                  <a:gd name="T31" fmla="*/ 119 h 208"/>
                  <a:gd name="T32" fmla="*/ 2 w 212"/>
                  <a:gd name="T33" fmla="*/ 143 h 208"/>
                  <a:gd name="T34" fmla="*/ 8 w 212"/>
                  <a:gd name="T35" fmla="*/ 164 h 208"/>
                  <a:gd name="T36" fmla="*/ 17 w 212"/>
                  <a:gd name="T37" fmla="*/ 175 h 208"/>
                  <a:gd name="T38" fmla="*/ 32 w 212"/>
                  <a:gd name="T39" fmla="*/ 185 h 208"/>
                  <a:gd name="T40" fmla="*/ 49 w 212"/>
                  <a:gd name="T41" fmla="*/ 189 h 208"/>
                  <a:gd name="T42" fmla="*/ 70 w 212"/>
                  <a:gd name="T43" fmla="*/ 191 h 208"/>
                  <a:gd name="T44" fmla="*/ 90 w 212"/>
                  <a:gd name="T45" fmla="*/ 186 h 208"/>
                  <a:gd name="T46" fmla="*/ 109 w 212"/>
                  <a:gd name="T47" fmla="*/ 176 h 208"/>
                  <a:gd name="T48" fmla="*/ 125 w 212"/>
                  <a:gd name="T49" fmla="*/ 169 h 208"/>
                  <a:gd name="T50" fmla="*/ 138 w 212"/>
                  <a:gd name="T51" fmla="*/ 161 h 208"/>
                  <a:gd name="T52" fmla="*/ 157 w 212"/>
                  <a:gd name="T53" fmla="*/ 176 h 208"/>
                  <a:gd name="T54" fmla="*/ 179 w 212"/>
                  <a:gd name="T55" fmla="*/ 199 h 208"/>
                  <a:gd name="T56" fmla="*/ 193 w 212"/>
                  <a:gd name="T57" fmla="*/ 208 h 208"/>
                  <a:gd name="T58" fmla="*/ 204 w 212"/>
                  <a:gd name="T59" fmla="*/ 208 h 208"/>
                  <a:gd name="T60" fmla="*/ 209 w 212"/>
                  <a:gd name="T61" fmla="*/ 202 h 208"/>
                  <a:gd name="T62" fmla="*/ 212 w 212"/>
                  <a:gd name="T63" fmla="*/ 191 h 208"/>
                  <a:gd name="T64" fmla="*/ 210 w 212"/>
                  <a:gd name="T65" fmla="*/ 181 h 208"/>
                  <a:gd name="T66" fmla="*/ 198 w 212"/>
                  <a:gd name="T67" fmla="*/ 169 h 208"/>
                  <a:gd name="T68" fmla="*/ 182 w 212"/>
                  <a:gd name="T69" fmla="*/ 161 h 208"/>
                  <a:gd name="T70" fmla="*/ 164 w 212"/>
                  <a:gd name="T71" fmla="*/ 151 h 208"/>
                  <a:gd name="T72" fmla="*/ 155 w 212"/>
                  <a:gd name="T73" fmla="*/ 142 h 208"/>
                  <a:gd name="T74" fmla="*/ 158 w 212"/>
                  <a:gd name="T75" fmla="*/ 12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208">
                    <a:moveTo>
                      <a:pt x="158" y="128"/>
                    </a:moveTo>
                    <a:lnTo>
                      <a:pt x="167" y="103"/>
                    </a:lnTo>
                    <a:lnTo>
                      <a:pt x="170" y="81"/>
                    </a:lnTo>
                    <a:lnTo>
                      <a:pt x="174" y="60"/>
                    </a:lnTo>
                    <a:lnTo>
                      <a:pt x="173" y="36"/>
                    </a:lnTo>
                    <a:lnTo>
                      <a:pt x="167" y="20"/>
                    </a:lnTo>
                    <a:lnTo>
                      <a:pt x="154" y="9"/>
                    </a:lnTo>
                    <a:lnTo>
                      <a:pt x="137" y="3"/>
                    </a:lnTo>
                    <a:lnTo>
                      <a:pt x="115" y="0"/>
                    </a:lnTo>
                    <a:lnTo>
                      <a:pt x="90" y="4"/>
                    </a:lnTo>
                    <a:lnTo>
                      <a:pt x="68" y="13"/>
                    </a:lnTo>
                    <a:lnTo>
                      <a:pt x="45" y="24"/>
                    </a:lnTo>
                    <a:lnTo>
                      <a:pt x="28" y="43"/>
                    </a:lnTo>
                    <a:lnTo>
                      <a:pt x="14" y="66"/>
                    </a:lnTo>
                    <a:lnTo>
                      <a:pt x="7" y="92"/>
                    </a:lnTo>
                    <a:lnTo>
                      <a:pt x="0" y="119"/>
                    </a:lnTo>
                    <a:lnTo>
                      <a:pt x="2" y="143"/>
                    </a:lnTo>
                    <a:lnTo>
                      <a:pt x="8" y="164"/>
                    </a:lnTo>
                    <a:lnTo>
                      <a:pt x="17" y="175"/>
                    </a:lnTo>
                    <a:lnTo>
                      <a:pt x="32" y="185"/>
                    </a:lnTo>
                    <a:lnTo>
                      <a:pt x="49" y="189"/>
                    </a:lnTo>
                    <a:lnTo>
                      <a:pt x="70" y="191"/>
                    </a:lnTo>
                    <a:lnTo>
                      <a:pt x="90" y="186"/>
                    </a:lnTo>
                    <a:lnTo>
                      <a:pt x="109" y="176"/>
                    </a:lnTo>
                    <a:lnTo>
                      <a:pt x="125" y="169"/>
                    </a:lnTo>
                    <a:lnTo>
                      <a:pt x="138" y="161"/>
                    </a:lnTo>
                    <a:lnTo>
                      <a:pt x="157" y="176"/>
                    </a:lnTo>
                    <a:lnTo>
                      <a:pt x="179" y="199"/>
                    </a:lnTo>
                    <a:lnTo>
                      <a:pt x="193" y="208"/>
                    </a:lnTo>
                    <a:lnTo>
                      <a:pt x="204" y="208"/>
                    </a:lnTo>
                    <a:lnTo>
                      <a:pt x="209" y="202"/>
                    </a:lnTo>
                    <a:lnTo>
                      <a:pt x="212" y="191"/>
                    </a:lnTo>
                    <a:lnTo>
                      <a:pt x="210" y="181"/>
                    </a:lnTo>
                    <a:lnTo>
                      <a:pt x="198" y="169"/>
                    </a:lnTo>
                    <a:lnTo>
                      <a:pt x="182" y="161"/>
                    </a:lnTo>
                    <a:lnTo>
                      <a:pt x="164" y="151"/>
                    </a:lnTo>
                    <a:lnTo>
                      <a:pt x="155" y="142"/>
                    </a:lnTo>
                    <a:lnTo>
                      <a:pt x="158" y="1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Freeform 56"/>
              <p:cNvSpPr>
                <a:spLocks/>
              </p:cNvSpPr>
              <p:nvPr/>
            </p:nvSpPr>
            <p:spPr bwMode="auto">
              <a:xfrm>
                <a:off x="4011738" y="354012"/>
                <a:ext cx="293688" cy="558800"/>
              </a:xfrm>
              <a:custGeom>
                <a:avLst/>
                <a:gdLst>
                  <a:gd name="T0" fmla="*/ 53 w 185"/>
                  <a:gd name="T1" fmla="*/ 45 h 352"/>
                  <a:gd name="T2" fmla="*/ 71 w 185"/>
                  <a:gd name="T3" fmla="*/ 22 h 352"/>
                  <a:gd name="T4" fmla="*/ 87 w 185"/>
                  <a:gd name="T5" fmla="*/ 8 h 352"/>
                  <a:gd name="T6" fmla="*/ 103 w 185"/>
                  <a:gd name="T7" fmla="*/ 2 h 352"/>
                  <a:gd name="T8" fmla="*/ 122 w 185"/>
                  <a:gd name="T9" fmla="*/ 0 h 352"/>
                  <a:gd name="T10" fmla="*/ 144 w 185"/>
                  <a:gd name="T11" fmla="*/ 2 h 352"/>
                  <a:gd name="T12" fmla="*/ 160 w 185"/>
                  <a:gd name="T13" fmla="*/ 8 h 352"/>
                  <a:gd name="T14" fmla="*/ 171 w 185"/>
                  <a:gd name="T15" fmla="*/ 19 h 352"/>
                  <a:gd name="T16" fmla="*/ 180 w 185"/>
                  <a:gd name="T17" fmla="*/ 32 h 352"/>
                  <a:gd name="T18" fmla="*/ 185 w 185"/>
                  <a:gd name="T19" fmla="*/ 48 h 352"/>
                  <a:gd name="T20" fmla="*/ 183 w 185"/>
                  <a:gd name="T21" fmla="*/ 69 h 352"/>
                  <a:gd name="T22" fmla="*/ 176 w 185"/>
                  <a:gd name="T23" fmla="*/ 91 h 352"/>
                  <a:gd name="T24" fmla="*/ 165 w 185"/>
                  <a:gd name="T25" fmla="*/ 112 h 352"/>
                  <a:gd name="T26" fmla="*/ 151 w 185"/>
                  <a:gd name="T27" fmla="*/ 134 h 352"/>
                  <a:gd name="T28" fmla="*/ 139 w 185"/>
                  <a:gd name="T29" fmla="*/ 157 h 352"/>
                  <a:gd name="T30" fmla="*/ 133 w 185"/>
                  <a:gd name="T31" fmla="*/ 179 h 352"/>
                  <a:gd name="T32" fmla="*/ 129 w 185"/>
                  <a:gd name="T33" fmla="*/ 199 h 352"/>
                  <a:gd name="T34" fmla="*/ 132 w 185"/>
                  <a:gd name="T35" fmla="*/ 216 h 352"/>
                  <a:gd name="T36" fmla="*/ 139 w 185"/>
                  <a:gd name="T37" fmla="*/ 237 h 352"/>
                  <a:gd name="T38" fmla="*/ 150 w 185"/>
                  <a:gd name="T39" fmla="*/ 255 h 352"/>
                  <a:gd name="T40" fmla="*/ 159 w 185"/>
                  <a:gd name="T41" fmla="*/ 276 h 352"/>
                  <a:gd name="T42" fmla="*/ 159 w 185"/>
                  <a:gd name="T43" fmla="*/ 297 h 352"/>
                  <a:gd name="T44" fmla="*/ 151 w 185"/>
                  <a:gd name="T45" fmla="*/ 317 h 352"/>
                  <a:gd name="T46" fmla="*/ 144 w 185"/>
                  <a:gd name="T47" fmla="*/ 329 h 352"/>
                  <a:gd name="T48" fmla="*/ 130 w 185"/>
                  <a:gd name="T49" fmla="*/ 339 h 352"/>
                  <a:gd name="T50" fmla="*/ 118 w 185"/>
                  <a:gd name="T51" fmla="*/ 347 h 352"/>
                  <a:gd name="T52" fmla="*/ 99 w 185"/>
                  <a:gd name="T53" fmla="*/ 352 h 352"/>
                  <a:gd name="T54" fmla="*/ 75 w 185"/>
                  <a:gd name="T55" fmla="*/ 352 h 352"/>
                  <a:gd name="T56" fmla="*/ 55 w 185"/>
                  <a:gd name="T57" fmla="*/ 350 h 352"/>
                  <a:gd name="T58" fmla="*/ 40 w 185"/>
                  <a:gd name="T59" fmla="*/ 340 h 352"/>
                  <a:gd name="T60" fmla="*/ 29 w 185"/>
                  <a:gd name="T61" fmla="*/ 325 h 352"/>
                  <a:gd name="T62" fmla="*/ 16 w 185"/>
                  <a:gd name="T63" fmla="*/ 304 h 352"/>
                  <a:gd name="T64" fmla="*/ 9 w 185"/>
                  <a:gd name="T65" fmla="*/ 282 h 352"/>
                  <a:gd name="T66" fmla="*/ 4 w 185"/>
                  <a:gd name="T67" fmla="*/ 257 h 352"/>
                  <a:gd name="T68" fmla="*/ 0 w 185"/>
                  <a:gd name="T69" fmla="*/ 225 h 352"/>
                  <a:gd name="T70" fmla="*/ 1 w 185"/>
                  <a:gd name="T71" fmla="*/ 195 h 352"/>
                  <a:gd name="T72" fmla="*/ 4 w 185"/>
                  <a:gd name="T73" fmla="*/ 164 h 352"/>
                  <a:gd name="T74" fmla="*/ 12 w 185"/>
                  <a:gd name="T75" fmla="*/ 129 h 352"/>
                  <a:gd name="T76" fmla="*/ 24 w 185"/>
                  <a:gd name="T77" fmla="*/ 100 h 352"/>
                  <a:gd name="T78" fmla="*/ 35 w 185"/>
                  <a:gd name="T79" fmla="*/ 75 h 352"/>
                  <a:gd name="T80" fmla="*/ 41 w 185"/>
                  <a:gd name="T81" fmla="*/ 60 h 352"/>
                  <a:gd name="T82" fmla="*/ 53 w 185"/>
                  <a:gd name="T83" fmla="*/ 45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5" h="352">
                    <a:moveTo>
                      <a:pt x="53" y="45"/>
                    </a:moveTo>
                    <a:lnTo>
                      <a:pt x="71" y="22"/>
                    </a:lnTo>
                    <a:lnTo>
                      <a:pt x="87" y="8"/>
                    </a:lnTo>
                    <a:lnTo>
                      <a:pt x="103" y="2"/>
                    </a:lnTo>
                    <a:lnTo>
                      <a:pt x="122" y="0"/>
                    </a:lnTo>
                    <a:lnTo>
                      <a:pt x="144" y="2"/>
                    </a:lnTo>
                    <a:lnTo>
                      <a:pt x="160" y="8"/>
                    </a:lnTo>
                    <a:lnTo>
                      <a:pt x="171" y="19"/>
                    </a:lnTo>
                    <a:lnTo>
                      <a:pt x="180" y="32"/>
                    </a:lnTo>
                    <a:lnTo>
                      <a:pt x="185" y="48"/>
                    </a:lnTo>
                    <a:lnTo>
                      <a:pt x="183" y="69"/>
                    </a:lnTo>
                    <a:lnTo>
                      <a:pt x="176" y="91"/>
                    </a:lnTo>
                    <a:lnTo>
                      <a:pt x="165" y="112"/>
                    </a:lnTo>
                    <a:lnTo>
                      <a:pt x="151" y="134"/>
                    </a:lnTo>
                    <a:lnTo>
                      <a:pt x="139" y="157"/>
                    </a:lnTo>
                    <a:lnTo>
                      <a:pt x="133" y="179"/>
                    </a:lnTo>
                    <a:lnTo>
                      <a:pt x="129" y="199"/>
                    </a:lnTo>
                    <a:lnTo>
                      <a:pt x="132" y="216"/>
                    </a:lnTo>
                    <a:lnTo>
                      <a:pt x="139" y="237"/>
                    </a:lnTo>
                    <a:lnTo>
                      <a:pt x="150" y="255"/>
                    </a:lnTo>
                    <a:lnTo>
                      <a:pt x="159" y="276"/>
                    </a:lnTo>
                    <a:lnTo>
                      <a:pt x="159" y="297"/>
                    </a:lnTo>
                    <a:lnTo>
                      <a:pt x="151" y="317"/>
                    </a:lnTo>
                    <a:lnTo>
                      <a:pt x="144" y="329"/>
                    </a:lnTo>
                    <a:lnTo>
                      <a:pt x="130" y="339"/>
                    </a:lnTo>
                    <a:lnTo>
                      <a:pt x="118" y="347"/>
                    </a:lnTo>
                    <a:lnTo>
                      <a:pt x="99" y="352"/>
                    </a:lnTo>
                    <a:lnTo>
                      <a:pt x="75" y="352"/>
                    </a:lnTo>
                    <a:lnTo>
                      <a:pt x="55" y="350"/>
                    </a:lnTo>
                    <a:lnTo>
                      <a:pt x="40" y="340"/>
                    </a:lnTo>
                    <a:lnTo>
                      <a:pt x="29" y="325"/>
                    </a:lnTo>
                    <a:lnTo>
                      <a:pt x="16" y="304"/>
                    </a:lnTo>
                    <a:lnTo>
                      <a:pt x="9" y="282"/>
                    </a:lnTo>
                    <a:lnTo>
                      <a:pt x="4" y="257"/>
                    </a:lnTo>
                    <a:lnTo>
                      <a:pt x="0" y="225"/>
                    </a:lnTo>
                    <a:lnTo>
                      <a:pt x="1" y="195"/>
                    </a:lnTo>
                    <a:lnTo>
                      <a:pt x="4" y="164"/>
                    </a:lnTo>
                    <a:lnTo>
                      <a:pt x="12" y="129"/>
                    </a:lnTo>
                    <a:lnTo>
                      <a:pt x="24" y="100"/>
                    </a:lnTo>
                    <a:lnTo>
                      <a:pt x="35" y="75"/>
                    </a:lnTo>
                    <a:lnTo>
                      <a:pt x="41" y="60"/>
                    </a:lnTo>
                    <a:lnTo>
                      <a:pt x="53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Freeform 57"/>
              <p:cNvSpPr>
                <a:spLocks/>
              </p:cNvSpPr>
              <p:nvPr/>
            </p:nvSpPr>
            <p:spPr bwMode="auto">
              <a:xfrm>
                <a:off x="3729163" y="339725"/>
                <a:ext cx="474663" cy="390525"/>
              </a:xfrm>
              <a:custGeom>
                <a:avLst/>
                <a:gdLst>
                  <a:gd name="T0" fmla="*/ 214 w 299"/>
                  <a:gd name="T1" fmla="*/ 47 h 246"/>
                  <a:gd name="T2" fmla="*/ 241 w 299"/>
                  <a:gd name="T3" fmla="*/ 30 h 246"/>
                  <a:gd name="T4" fmla="*/ 266 w 299"/>
                  <a:gd name="T5" fmla="*/ 19 h 246"/>
                  <a:gd name="T6" fmla="*/ 289 w 299"/>
                  <a:gd name="T7" fmla="*/ 17 h 246"/>
                  <a:gd name="T8" fmla="*/ 299 w 299"/>
                  <a:gd name="T9" fmla="*/ 24 h 246"/>
                  <a:gd name="T10" fmla="*/ 297 w 299"/>
                  <a:gd name="T11" fmla="*/ 43 h 246"/>
                  <a:gd name="T12" fmla="*/ 282 w 299"/>
                  <a:gd name="T13" fmla="*/ 65 h 246"/>
                  <a:gd name="T14" fmla="*/ 258 w 299"/>
                  <a:gd name="T15" fmla="*/ 89 h 246"/>
                  <a:gd name="T16" fmla="*/ 225 w 299"/>
                  <a:gd name="T17" fmla="*/ 98 h 246"/>
                  <a:gd name="T18" fmla="*/ 221 w 299"/>
                  <a:gd name="T19" fmla="*/ 98 h 246"/>
                  <a:gd name="T20" fmla="*/ 192 w 299"/>
                  <a:gd name="T21" fmla="*/ 107 h 246"/>
                  <a:gd name="T22" fmla="*/ 170 w 299"/>
                  <a:gd name="T23" fmla="*/ 129 h 246"/>
                  <a:gd name="T24" fmla="*/ 156 w 299"/>
                  <a:gd name="T25" fmla="*/ 155 h 246"/>
                  <a:gd name="T26" fmla="*/ 143 w 299"/>
                  <a:gd name="T27" fmla="*/ 190 h 246"/>
                  <a:gd name="T28" fmla="*/ 132 w 299"/>
                  <a:gd name="T29" fmla="*/ 219 h 246"/>
                  <a:gd name="T30" fmla="*/ 123 w 299"/>
                  <a:gd name="T31" fmla="*/ 241 h 246"/>
                  <a:gd name="T32" fmla="*/ 113 w 299"/>
                  <a:gd name="T33" fmla="*/ 246 h 246"/>
                  <a:gd name="T34" fmla="*/ 97 w 299"/>
                  <a:gd name="T35" fmla="*/ 243 h 246"/>
                  <a:gd name="T36" fmla="*/ 87 w 299"/>
                  <a:gd name="T37" fmla="*/ 227 h 246"/>
                  <a:gd name="T38" fmla="*/ 82 w 299"/>
                  <a:gd name="T39" fmla="*/ 197 h 246"/>
                  <a:gd name="T40" fmla="*/ 79 w 299"/>
                  <a:gd name="T41" fmla="*/ 165 h 246"/>
                  <a:gd name="T42" fmla="*/ 76 w 299"/>
                  <a:gd name="T43" fmla="*/ 137 h 246"/>
                  <a:gd name="T44" fmla="*/ 68 w 299"/>
                  <a:gd name="T45" fmla="*/ 117 h 246"/>
                  <a:gd name="T46" fmla="*/ 61 w 299"/>
                  <a:gd name="T47" fmla="*/ 102 h 246"/>
                  <a:gd name="T48" fmla="*/ 47 w 299"/>
                  <a:gd name="T49" fmla="*/ 89 h 246"/>
                  <a:gd name="T50" fmla="*/ 36 w 299"/>
                  <a:gd name="T51" fmla="*/ 83 h 246"/>
                  <a:gd name="T52" fmla="*/ 21 w 299"/>
                  <a:gd name="T53" fmla="*/ 84 h 246"/>
                  <a:gd name="T54" fmla="*/ 10 w 299"/>
                  <a:gd name="T55" fmla="*/ 85 h 246"/>
                  <a:gd name="T56" fmla="*/ 0 w 299"/>
                  <a:gd name="T57" fmla="*/ 78 h 246"/>
                  <a:gd name="T58" fmla="*/ 0 w 299"/>
                  <a:gd name="T59" fmla="*/ 63 h 246"/>
                  <a:gd name="T60" fmla="*/ 15 w 299"/>
                  <a:gd name="T61" fmla="*/ 56 h 246"/>
                  <a:gd name="T62" fmla="*/ 5 w 299"/>
                  <a:gd name="T63" fmla="*/ 43 h 246"/>
                  <a:gd name="T64" fmla="*/ 6 w 299"/>
                  <a:gd name="T65" fmla="*/ 29 h 246"/>
                  <a:gd name="T66" fmla="*/ 16 w 299"/>
                  <a:gd name="T67" fmla="*/ 24 h 246"/>
                  <a:gd name="T68" fmla="*/ 25 w 299"/>
                  <a:gd name="T69" fmla="*/ 27 h 246"/>
                  <a:gd name="T70" fmla="*/ 25 w 299"/>
                  <a:gd name="T71" fmla="*/ 12 h 246"/>
                  <a:gd name="T72" fmla="*/ 35 w 299"/>
                  <a:gd name="T73" fmla="*/ 0 h 246"/>
                  <a:gd name="T74" fmla="*/ 48 w 299"/>
                  <a:gd name="T75" fmla="*/ 0 h 246"/>
                  <a:gd name="T76" fmla="*/ 58 w 299"/>
                  <a:gd name="T77" fmla="*/ 12 h 246"/>
                  <a:gd name="T78" fmla="*/ 55 w 299"/>
                  <a:gd name="T79" fmla="*/ 14 h 246"/>
                  <a:gd name="T80" fmla="*/ 50 w 299"/>
                  <a:gd name="T81" fmla="*/ 35 h 246"/>
                  <a:gd name="T82" fmla="*/ 50 w 299"/>
                  <a:gd name="T83" fmla="*/ 49 h 246"/>
                  <a:gd name="T84" fmla="*/ 51 w 299"/>
                  <a:gd name="T85" fmla="*/ 53 h 246"/>
                  <a:gd name="T86" fmla="*/ 57 w 299"/>
                  <a:gd name="T87" fmla="*/ 65 h 246"/>
                  <a:gd name="T88" fmla="*/ 73 w 299"/>
                  <a:gd name="T89" fmla="*/ 85 h 246"/>
                  <a:gd name="T90" fmla="*/ 86 w 299"/>
                  <a:gd name="T91" fmla="*/ 102 h 246"/>
                  <a:gd name="T92" fmla="*/ 97 w 299"/>
                  <a:gd name="T93" fmla="*/ 129 h 246"/>
                  <a:gd name="T94" fmla="*/ 107 w 299"/>
                  <a:gd name="T95" fmla="*/ 152 h 246"/>
                  <a:gd name="T96" fmla="*/ 114 w 299"/>
                  <a:gd name="T97" fmla="*/ 171 h 246"/>
                  <a:gd name="T98" fmla="*/ 125 w 299"/>
                  <a:gd name="T99" fmla="*/ 145 h 246"/>
                  <a:gd name="T100" fmla="*/ 138 w 299"/>
                  <a:gd name="T101" fmla="*/ 120 h 246"/>
                  <a:gd name="T102" fmla="*/ 154 w 299"/>
                  <a:gd name="T103" fmla="*/ 96 h 246"/>
                  <a:gd name="T104" fmla="*/ 170 w 299"/>
                  <a:gd name="T105" fmla="*/ 79 h 246"/>
                  <a:gd name="T106" fmla="*/ 189 w 299"/>
                  <a:gd name="T107" fmla="*/ 61 h 246"/>
                  <a:gd name="T108" fmla="*/ 200 w 299"/>
                  <a:gd name="T109" fmla="*/ 53 h 246"/>
                  <a:gd name="T110" fmla="*/ 214 w 299"/>
                  <a:gd name="T111" fmla="*/ 47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99" h="246">
                    <a:moveTo>
                      <a:pt x="214" y="47"/>
                    </a:moveTo>
                    <a:lnTo>
                      <a:pt x="241" y="30"/>
                    </a:lnTo>
                    <a:lnTo>
                      <a:pt x="266" y="19"/>
                    </a:lnTo>
                    <a:lnTo>
                      <a:pt x="289" y="17"/>
                    </a:lnTo>
                    <a:lnTo>
                      <a:pt x="299" y="24"/>
                    </a:lnTo>
                    <a:lnTo>
                      <a:pt x="297" y="43"/>
                    </a:lnTo>
                    <a:lnTo>
                      <a:pt x="282" y="65"/>
                    </a:lnTo>
                    <a:lnTo>
                      <a:pt x="258" y="89"/>
                    </a:lnTo>
                    <a:lnTo>
                      <a:pt x="225" y="98"/>
                    </a:lnTo>
                    <a:lnTo>
                      <a:pt x="221" y="98"/>
                    </a:lnTo>
                    <a:lnTo>
                      <a:pt x="192" y="107"/>
                    </a:lnTo>
                    <a:lnTo>
                      <a:pt x="170" y="129"/>
                    </a:lnTo>
                    <a:lnTo>
                      <a:pt x="156" y="155"/>
                    </a:lnTo>
                    <a:lnTo>
                      <a:pt x="143" y="190"/>
                    </a:lnTo>
                    <a:lnTo>
                      <a:pt x="132" y="219"/>
                    </a:lnTo>
                    <a:lnTo>
                      <a:pt x="123" y="241"/>
                    </a:lnTo>
                    <a:lnTo>
                      <a:pt x="113" y="246"/>
                    </a:lnTo>
                    <a:lnTo>
                      <a:pt x="97" y="243"/>
                    </a:lnTo>
                    <a:lnTo>
                      <a:pt x="87" y="227"/>
                    </a:lnTo>
                    <a:lnTo>
                      <a:pt x="82" y="197"/>
                    </a:lnTo>
                    <a:lnTo>
                      <a:pt x="79" y="165"/>
                    </a:lnTo>
                    <a:lnTo>
                      <a:pt x="76" y="137"/>
                    </a:lnTo>
                    <a:lnTo>
                      <a:pt x="68" y="117"/>
                    </a:lnTo>
                    <a:lnTo>
                      <a:pt x="61" y="102"/>
                    </a:lnTo>
                    <a:lnTo>
                      <a:pt x="47" y="89"/>
                    </a:lnTo>
                    <a:lnTo>
                      <a:pt x="36" y="83"/>
                    </a:lnTo>
                    <a:lnTo>
                      <a:pt x="21" y="84"/>
                    </a:lnTo>
                    <a:lnTo>
                      <a:pt x="10" y="85"/>
                    </a:lnTo>
                    <a:lnTo>
                      <a:pt x="0" y="78"/>
                    </a:lnTo>
                    <a:lnTo>
                      <a:pt x="0" y="63"/>
                    </a:lnTo>
                    <a:lnTo>
                      <a:pt x="15" y="56"/>
                    </a:lnTo>
                    <a:lnTo>
                      <a:pt x="5" y="43"/>
                    </a:lnTo>
                    <a:lnTo>
                      <a:pt x="6" y="29"/>
                    </a:lnTo>
                    <a:lnTo>
                      <a:pt x="16" y="24"/>
                    </a:lnTo>
                    <a:lnTo>
                      <a:pt x="25" y="27"/>
                    </a:lnTo>
                    <a:lnTo>
                      <a:pt x="25" y="12"/>
                    </a:lnTo>
                    <a:lnTo>
                      <a:pt x="35" y="0"/>
                    </a:lnTo>
                    <a:lnTo>
                      <a:pt x="48" y="0"/>
                    </a:lnTo>
                    <a:lnTo>
                      <a:pt x="58" y="12"/>
                    </a:lnTo>
                    <a:lnTo>
                      <a:pt x="55" y="14"/>
                    </a:lnTo>
                    <a:lnTo>
                      <a:pt x="50" y="35"/>
                    </a:lnTo>
                    <a:lnTo>
                      <a:pt x="50" y="49"/>
                    </a:lnTo>
                    <a:lnTo>
                      <a:pt x="51" y="53"/>
                    </a:lnTo>
                    <a:lnTo>
                      <a:pt x="57" y="65"/>
                    </a:lnTo>
                    <a:lnTo>
                      <a:pt x="73" y="85"/>
                    </a:lnTo>
                    <a:lnTo>
                      <a:pt x="86" y="102"/>
                    </a:lnTo>
                    <a:lnTo>
                      <a:pt x="97" y="129"/>
                    </a:lnTo>
                    <a:lnTo>
                      <a:pt x="107" y="152"/>
                    </a:lnTo>
                    <a:lnTo>
                      <a:pt x="114" y="171"/>
                    </a:lnTo>
                    <a:lnTo>
                      <a:pt x="125" y="145"/>
                    </a:lnTo>
                    <a:lnTo>
                      <a:pt x="138" y="120"/>
                    </a:lnTo>
                    <a:lnTo>
                      <a:pt x="154" y="96"/>
                    </a:lnTo>
                    <a:lnTo>
                      <a:pt x="170" y="79"/>
                    </a:lnTo>
                    <a:lnTo>
                      <a:pt x="189" y="61"/>
                    </a:lnTo>
                    <a:lnTo>
                      <a:pt x="200" y="53"/>
                    </a:lnTo>
                    <a:lnTo>
                      <a:pt x="214" y="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Freeform 58"/>
              <p:cNvSpPr>
                <a:spLocks/>
              </p:cNvSpPr>
              <p:nvPr/>
            </p:nvSpPr>
            <p:spPr bwMode="auto">
              <a:xfrm>
                <a:off x="4140325" y="822325"/>
                <a:ext cx="366713" cy="622300"/>
              </a:xfrm>
              <a:custGeom>
                <a:avLst/>
                <a:gdLst>
                  <a:gd name="T0" fmla="*/ 53 w 231"/>
                  <a:gd name="T1" fmla="*/ 14 h 392"/>
                  <a:gd name="T2" fmla="*/ 37 w 231"/>
                  <a:gd name="T3" fmla="*/ 0 h 392"/>
                  <a:gd name="T4" fmla="*/ 9 w 231"/>
                  <a:gd name="T5" fmla="*/ 1 h 392"/>
                  <a:gd name="T6" fmla="*/ 0 w 231"/>
                  <a:gd name="T7" fmla="*/ 26 h 392"/>
                  <a:gd name="T8" fmla="*/ 5 w 231"/>
                  <a:gd name="T9" fmla="*/ 48 h 392"/>
                  <a:gd name="T10" fmla="*/ 17 w 231"/>
                  <a:gd name="T11" fmla="*/ 68 h 392"/>
                  <a:gd name="T12" fmla="*/ 42 w 231"/>
                  <a:gd name="T13" fmla="*/ 98 h 392"/>
                  <a:gd name="T14" fmla="*/ 78 w 231"/>
                  <a:gd name="T15" fmla="*/ 122 h 392"/>
                  <a:gd name="T16" fmla="*/ 105 w 231"/>
                  <a:gd name="T17" fmla="*/ 136 h 392"/>
                  <a:gd name="T18" fmla="*/ 136 w 231"/>
                  <a:gd name="T19" fmla="*/ 157 h 392"/>
                  <a:gd name="T20" fmla="*/ 149 w 231"/>
                  <a:gd name="T21" fmla="*/ 175 h 392"/>
                  <a:gd name="T22" fmla="*/ 149 w 231"/>
                  <a:gd name="T23" fmla="*/ 186 h 392"/>
                  <a:gd name="T24" fmla="*/ 136 w 231"/>
                  <a:gd name="T25" fmla="*/ 207 h 392"/>
                  <a:gd name="T26" fmla="*/ 118 w 231"/>
                  <a:gd name="T27" fmla="*/ 236 h 392"/>
                  <a:gd name="T28" fmla="*/ 102 w 231"/>
                  <a:gd name="T29" fmla="*/ 270 h 392"/>
                  <a:gd name="T30" fmla="*/ 91 w 231"/>
                  <a:gd name="T31" fmla="*/ 306 h 392"/>
                  <a:gd name="T32" fmla="*/ 85 w 231"/>
                  <a:gd name="T33" fmla="*/ 337 h 392"/>
                  <a:gd name="T34" fmla="*/ 86 w 231"/>
                  <a:gd name="T35" fmla="*/ 369 h 392"/>
                  <a:gd name="T36" fmla="*/ 91 w 231"/>
                  <a:gd name="T37" fmla="*/ 383 h 392"/>
                  <a:gd name="T38" fmla="*/ 102 w 231"/>
                  <a:gd name="T39" fmla="*/ 390 h 392"/>
                  <a:gd name="T40" fmla="*/ 117 w 231"/>
                  <a:gd name="T41" fmla="*/ 390 h 392"/>
                  <a:gd name="T42" fmla="*/ 127 w 231"/>
                  <a:gd name="T43" fmla="*/ 382 h 392"/>
                  <a:gd name="T44" fmla="*/ 144 w 231"/>
                  <a:gd name="T45" fmla="*/ 378 h 392"/>
                  <a:gd name="T46" fmla="*/ 170 w 231"/>
                  <a:gd name="T47" fmla="*/ 377 h 392"/>
                  <a:gd name="T48" fmla="*/ 194 w 231"/>
                  <a:gd name="T49" fmla="*/ 384 h 392"/>
                  <a:gd name="T50" fmla="*/ 208 w 231"/>
                  <a:gd name="T51" fmla="*/ 392 h 392"/>
                  <a:gd name="T52" fmla="*/ 217 w 231"/>
                  <a:gd name="T53" fmla="*/ 390 h 392"/>
                  <a:gd name="T54" fmla="*/ 226 w 231"/>
                  <a:gd name="T55" fmla="*/ 382 h 392"/>
                  <a:gd name="T56" fmla="*/ 231 w 231"/>
                  <a:gd name="T57" fmla="*/ 367 h 392"/>
                  <a:gd name="T58" fmla="*/ 220 w 231"/>
                  <a:gd name="T59" fmla="*/ 356 h 392"/>
                  <a:gd name="T60" fmla="*/ 195 w 231"/>
                  <a:gd name="T61" fmla="*/ 348 h 392"/>
                  <a:gd name="T62" fmla="*/ 169 w 231"/>
                  <a:gd name="T63" fmla="*/ 346 h 392"/>
                  <a:gd name="T64" fmla="*/ 141 w 231"/>
                  <a:gd name="T65" fmla="*/ 351 h 392"/>
                  <a:gd name="T66" fmla="*/ 118 w 231"/>
                  <a:gd name="T67" fmla="*/ 359 h 392"/>
                  <a:gd name="T68" fmla="*/ 111 w 231"/>
                  <a:gd name="T69" fmla="*/ 354 h 392"/>
                  <a:gd name="T70" fmla="*/ 110 w 231"/>
                  <a:gd name="T71" fmla="*/ 343 h 392"/>
                  <a:gd name="T72" fmla="*/ 115 w 231"/>
                  <a:gd name="T73" fmla="*/ 315 h 392"/>
                  <a:gd name="T74" fmla="*/ 127 w 231"/>
                  <a:gd name="T75" fmla="*/ 290 h 392"/>
                  <a:gd name="T76" fmla="*/ 141 w 231"/>
                  <a:gd name="T77" fmla="*/ 264 h 392"/>
                  <a:gd name="T78" fmla="*/ 156 w 231"/>
                  <a:gd name="T79" fmla="*/ 241 h 392"/>
                  <a:gd name="T80" fmla="*/ 170 w 231"/>
                  <a:gd name="T81" fmla="*/ 219 h 392"/>
                  <a:gd name="T82" fmla="*/ 180 w 231"/>
                  <a:gd name="T83" fmla="*/ 203 h 392"/>
                  <a:gd name="T84" fmla="*/ 184 w 231"/>
                  <a:gd name="T85" fmla="*/ 189 h 392"/>
                  <a:gd name="T86" fmla="*/ 185 w 231"/>
                  <a:gd name="T87" fmla="*/ 175 h 392"/>
                  <a:gd name="T88" fmla="*/ 183 w 231"/>
                  <a:gd name="T89" fmla="*/ 160 h 392"/>
                  <a:gd name="T90" fmla="*/ 175 w 231"/>
                  <a:gd name="T91" fmla="*/ 145 h 392"/>
                  <a:gd name="T92" fmla="*/ 165 w 231"/>
                  <a:gd name="T93" fmla="*/ 132 h 392"/>
                  <a:gd name="T94" fmla="*/ 151 w 231"/>
                  <a:gd name="T95" fmla="*/ 121 h 392"/>
                  <a:gd name="T96" fmla="*/ 130 w 231"/>
                  <a:gd name="T97" fmla="*/ 103 h 392"/>
                  <a:gd name="T98" fmla="*/ 105 w 231"/>
                  <a:gd name="T99" fmla="*/ 79 h 392"/>
                  <a:gd name="T100" fmla="*/ 86 w 231"/>
                  <a:gd name="T101" fmla="*/ 58 h 392"/>
                  <a:gd name="T102" fmla="*/ 69 w 231"/>
                  <a:gd name="T103" fmla="*/ 37 h 392"/>
                  <a:gd name="T104" fmla="*/ 53 w 231"/>
                  <a:gd name="T105" fmla="*/ 14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31" h="392">
                    <a:moveTo>
                      <a:pt x="53" y="14"/>
                    </a:moveTo>
                    <a:lnTo>
                      <a:pt x="37" y="0"/>
                    </a:lnTo>
                    <a:lnTo>
                      <a:pt x="9" y="1"/>
                    </a:lnTo>
                    <a:lnTo>
                      <a:pt x="0" y="26"/>
                    </a:lnTo>
                    <a:lnTo>
                      <a:pt x="5" y="48"/>
                    </a:lnTo>
                    <a:lnTo>
                      <a:pt x="17" y="68"/>
                    </a:lnTo>
                    <a:lnTo>
                      <a:pt x="42" y="98"/>
                    </a:lnTo>
                    <a:lnTo>
                      <a:pt x="78" y="122"/>
                    </a:lnTo>
                    <a:lnTo>
                      <a:pt x="105" y="136"/>
                    </a:lnTo>
                    <a:lnTo>
                      <a:pt x="136" y="157"/>
                    </a:lnTo>
                    <a:lnTo>
                      <a:pt x="149" y="175"/>
                    </a:lnTo>
                    <a:lnTo>
                      <a:pt x="149" y="186"/>
                    </a:lnTo>
                    <a:lnTo>
                      <a:pt x="136" y="207"/>
                    </a:lnTo>
                    <a:lnTo>
                      <a:pt x="118" y="236"/>
                    </a:lnTo>
                    <a:lnTo>
                      <a:pt x="102" y="270"/>
                    </a:lnTo>
                    <a:lnTo>
                      <a:pt x="91" y="306"/>
                    </a:lnTo>
                    <a:lnTo>
                      <a:pt x="85" y="337"/>
                    </a:lnTo>
                    <a:lnTo>
                      <a:pt x="86" y="369"/>
                    </a:lnTo>
                    <a:lnTo>
                      <a:pt x="91" y="383"/>
                    </a:lnTo>
                    <a:lnTo>
                      <a:pt x="102" y="390"/>
                    </a:lnTo>
                    <a:lnTo>
                      <a:pt x="117" y="390"/>
                    </a:lnTo>
                    <a:lnTo>
                      <a:pt x="127" y="382"/>
                    </a:lnTo>
                    <a:lnTo>
                      <a:pt x="144" y="378"/>
                    </a:lnTo>
                    <a:lnTo>
                      <a:pt x="170" y="377"/>
                    </a:lnTo>
                    <a:lnTo>
                      <a:pt x="194" y="384"/>
                    </a:lnTo>
                    <a:lnTo>
                      <a:pt x="208" y="392"/>
                    </a:lnTo>
                    <a:lnTo>
                      <a:pt x="217" y="390"/>
                    </a:lnTo>
                    <a:lnTo>
                      <a:pt x="226" y="382"/>
                    </a:lnTo>
                    <a:lnTo>
                      <a:pt x="231" y="367"/>
                    </a:lnTo>
                    <a:lnTo>
                      <a:pt x="220" y="356"/>
                    </a:lnTo>
                    <a:lnTo>
                      <a:pt x="195" y="348"/>
                    </a:lnTo>
                    <a:lnTo>
                      <a:pt x="169" y="346"/>
                    </a:lnTo>
                    <a:lnTo>
                      <a:pt x="141" y="351"/>
                    </a:lnTo>
                    <a:lnTo>
                      <a:pt x="118" y="359"/>
                    </a:lnTo>
                    <a:lnTo>
                      <a:pt x="111" y="354"/>
                    </a:lnTo>
                    <a:lnTo>
                      <a:pt x="110" y="343"/>
                    </a:lnTo>
                    <a:lnTo>
                      <a:pt x="115" y="315"/>
                    </a:lnTo>
                    <a:lnTo>
                      <a:pt x="127" y="290"/>
                    </a:lnTo>
                    <a:lnTo>
                      <a:pt x="141" y="264"/>
                    </a:lnTo>
                    <a:lnTo>
                      <a:pt x="156" y="241"/>
                    </a:lnTo>
                    <a:lnTo>
                      <a:pt x="170" y="219"/>
                    </a:lnTo>
                    <a:lnTo>
                      <a:pt x="180" y="203"/>
                    </a:lnTo>
                    <a:lnTo>
                      <a:pt x="184" y="189"/>
                    </a:lnTo>
                    <a:lnTo>
                      <a:pt x="185" y="175"/>
                    </a:lnTo>
                    <a:lnTo>
                      <a:pt x="183" y="160"/>
                    </a:lnTo>
                    <a:lnTo>
                      <a:pt x="175" y="145"/>
                    </a:lnTo>
                    <a:lnTo>
                      <a:pt x="165" y="132"/>
                    </a:lnTo>
                    <a:lnTo>
                      <a:pt x="151" y="121"/>
                    </a:lnTo>
                    <a:lnTo>
                      <a:pt x="130" y="103"/>
                    </a:lnTo>
                    <a:lnTo>
                      <a:pt x="105" y="79"/>
                    </a:lnTo>
                    <a:lnTo>
                      <a:pt x="86" y="58"/>
                    </a:lnTo>
                    <a:lnTo>
                      <a:pt x="69" y="37"/>
                    </a:lnTo>
                    <a:lnTo>
                      <a:pt x="53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Freeform 59"/>
              <p:cNvSpPr>
                <a:spLocks/>
              </p:cNvSpPr>
              <p:nvPr/>
            </p:nvSpPr>
            <p:spPr bwMode="auto">
              <a:xfrm>
                <a:off x="3978400" y="844550"/>
                <a:ext cx="177800" cy="804863"/>
              </a:xfrm>
              <a:custGeom>
                <a:avLst/>
                <a:gdLst>
                  <a:gd name="T0" fmla="*/ 45 w 112"/>
                  <a:gd name="T1" fmla="*/ 52 h 507"/>
                  <a:gd name="T2" fmla="*/ 60 w 112"/>
                  <a:gd name="T3" fmla="*/ 16 h 507"/>
                  <a:gd name="T4" fmla="*/ 76 w 112"/>
                  <a:gd name="T5" fmla="*/ 0 h 507"/>
                  <a:gd name="T6" fmla="*/ 98 w 112"/>
                  <a:gd name="T7" fmla="*/ 4 h 507"/>
                  <a:gd name="T8" fmla="*/ 112 w 112"/>
                  <a:gd name="T9" fmla="*/ 21 h 507"/>
                  <a:gd name="T10" fmla="*/ 112 w 112"/>
                  <a:gd name="T11" fmla="*/ 35 h 507"/>
                  <a:gd name="T12" fmla="*/ 103 w 112"/>
                  <a:gd name="T13" fmla="*/ 61 h 507"/>
                  <a:gd name="T14" fmla="*/ 83 w 112"/>
                  <a:gd name="T15" fmla="*/ 98 h 507"/>
                  <a:gd name="T16" fmla="*/ 67 w 112"/>
                  <a:gd name="T17" fmla="*/ 124 h 507"/>
                  <a:gd name="T18" fmla="*/ 50 w 112"/>
                  <a:gd name="T19" fmla="*/ 151 h 507"/>
                  <a:gd name="T20" fmla="*/ 41 w 112"/>
                  <a:gd name="T21" fmla="*/ 175 h 507"/>
                  <a:gd name="T22" fmla="*/ 41 w 112"/>
                  <a:gd name="T23" fmla="*/ 189 h 507"/>
                  <a:gd name="T24" fmla="*/ 46 w 112"/>
                  <a:gd name="T25" fmla="*/ 206 h 507"/>
                  <a:gd name="T26" fmla="*/ 58 w 112"/>
                  <a:gd name="T27" fmla="*/ 229 h 507"/>
                  <a:gd name="T28" fmla="*/ 72 w 112"/>
                  <a:gd name="T29" fmla="*/ 258 h 507"/>
                  <a:gd name="T30" fmla="*/ 78 w 112"/>
                  <a:gd name="T31" fmla="*/ 286 h 507"/>
                  <a:gd name="T32" fmla="*/ 86 w 112"/>
                  <a:gd name="T33" fmla="*/ 314 h 507"/>
                  <a:gd name="T34" fmla="*/ 88 w 112"/>
                  <a:gd name="T35" fmla="*/ 336 h 507"/>
                  <a:gd name="T36" fmla="*/ 92 w 112"/>
                  <a:gd name="T37" fmla="*/ 359 h 507"/>
                  <a:gd name="T38" fmla="*/ 97 w 112"/>
                  <a:gd name="T39" fmla="*/ 379 h 507"/>
                  <a:gd name="T40" fmla="*/ 107 w 112"/>
                  <a:gd name="T41" fmla="*/ 399 h 507"/>
                  <a:gd name="T42" fmla="*/ 110 w 112"/>
                  <a:gd name="T43" fmla="*/ 413 h 507"/>
                  <a:gd name="T44" fmla="*/ 107 w 112"/>
                  <a:gd name="T45" fmla="*/ 424 h 507"/>
                  <a:gd name="T46" fmla="*/ 96 w 112"/>
                  <a:gd name="T47" fmla="*/ 434 h 507"/>
                  <a:gd name="T48" fmla="*/ 75 w 112"/>
                  <a:gd name="T49" fmla="*/ 447 h 507"/>
                  <a:gd name="T50" fmla="*/ 58 w 112"/>
                  <a:gd name="T51" fmla="*/ 469 h 507"/>
                  <a:gd name="T52" fmla="*/ 50 w 112"/>
                  <a:gd name="T53" fmla="*/ 501 h 507"/>
                  <a:gd name="T54" fmla="*/ 42 w 112"/>
                  <a:gd name="T55" fmla="*/ 507 h 507"/>
                  <a:gd name="T56" fmla="*/ 26 w 112"/>
                  <a:gd name="T57" fmla="*/ 505 h 507"/>
                  <a:gd name="T58" fmla="*/ 17 w 112"/>
                  <a:gd name="T59" fmla="*/ 496 h 507"/>
                  <a:gd name="T60" fmla="*/ 11 w 112"/>
                  <a:gd name="T61" fmla="*/ 481 h 507"/>
                  <a:gd name="T62" fmla="*/ 11 w 112"/>
                  <a:gd name="T63" fmla="*/ 464 h 507"/>
                  <a:gd name="T64" fmla="*/ 16 w 112"/>
                  <a:gd name="T65" fmla="*/ 451 h 507"/>
                  <a:gd name="T66" fmla="*/ 32 w 112"/>
                  <a:gd name="T67" fmla="*/ 438 h 507"/>
                  <a:gd name="T68" fmla="*/ 51 w 112"/>
                  <a:gd name="T69" fmla="*/ 420 h 507"/>
                  <a:gd name="T70" fmla="*/ 63 w 112"/>
                  <a:gd name="T71" fmla="*/ 403 h 507"/>
                  <a:gd name="T72" fmla="*/ 67 w 112"/>
                  <a:gd name="T73" fmla="*/ 387 h 507"/>
                  <a:gd name="T74" fmla="*/ 66 w 112"/>
                  <a:gd name="T75" fmla="*/ 368 h 507"/>
                  <a:gd name="T76" fmla="*/ 61 w 112"/>
                  <a:gd name="T77" fmla="*/ 342 h 507"/>
                  <a:gd name="T78" fmla="*/ 47 w 112"/>
                  <a:gd name="T79" fmla="*/ 307 h 507"/>
                  <a:gd name="T80" fmla="*/ 32 w 112"/>
                  <a:gd name="T81" fmla="*/ 276 h 507"/>
                  <a:gd name="T82" fmla="*/ 17 w 112"/>
                  <a:gd name="T83" fmla="*/ 240 h 507"/>
                  <a:gd name="T84" fmla="*/ 5 w 112"/>
                  <a:gd name="T85" fmla="*/ 212 h 507"/>
                  <a:gd name="T86" fmla="*/ 0 w 112"/>
                  <a:gd name="T87" fmla="*/ 192 h 507"/>
                  <a:gd name="T88" fmla="*/ 1 w 112"/>
                  <a:gd name="T89" fmla="*/ 181 h 507"/>
                  <a:gd name="T90" fmla="*/ 6 w 112"/>
                  <a:gd name="T91" fmla="*/ 155 h 507"/>
                  <a:gd name="T92" fmla="*/ 14 w 112"/>
                  <a:gd name="T93" fmla="*/ 124 h 507"/>
                  <a:gd name="T94" fmla="*/ 24 w 112"/>
                  <a:gd name="T95" fmla="*/ 98 h 507"/>
                  <a:gd name="T96" fmla="*/ 35 w 112"/>
                  <a:gd name="T97" fmla="*/ 68 h 507"/>
                  <a:gd name="T98" fmla="*/ 45 w 112"/>
                  <a:gd name="T99" fmla="*/ 52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2" h="507">
                    <a:moveTo>
                      <a:pt x="45" y="52"/>
                    </a:moveTo>
                    <a:lnTo>
                      <a:pt x="60" y="16"/>
                    </a:lnTo>
                    <a:lnTo>
                      <a:pt x="76" y="0"/>
                    </a:lnTo>
                    <a:lnTo>
                      <a:pt x="98" y="4"/>
                    </a:lnTo>
                    <a:lnTo>
                      <a:pt x="112" y="21"/>
                    </a:lnTo>
                    <a:lnTo>
                      <a:pt x="112" y="35"/>
                    </a:lnTo>
                    <a:lnTo>
                      <a:pt x="103" y="61"/>
                    </a:lnTo>
                    <a:lnTo>
                      <a:pt x="83" y="98"/>
                    </a:lnTo>
                    <a:lnTo>
                      <a:pt x="67" y="124"/>
                    </a:lnTo>
                    <a:lnTo>
                      <a:pt x="50" y="151"/>
                    </a:lnTo>
                    <a:lnTo>
                      <a:pt x="41" y="175"/>
                    </a:lnTo>
                    <a:lnTo>
                      <a:pt x="41" y="189"/>
                    </a:lnTo>
                    <a:lnTo>
                      <a:pt x="46" y="206"/>
                    </a:lnTo>
                    <a:lnTo>
                      <a:pt x="58" y="229"/>
                    </a:lnTo>
                    <a:lnTo>
                      <a:pt x="72" y="258"/>
                    </a:lnTo>
                    <a:lnTo>
                      <a:pt x="78" y="286"/>
                    </a:lnTo>
                    <a:lnTo>
                      <a:pt x="86" y="314"/>
                    </a:lnTo>
                    <a:lnTo>
                      <a:pt x="88" y="336"/>
                    </a:lnTo>
                    <a:lnTo>
                      <a:pt x="92" y="359"/>
                    </a:lnTo>
                    <a:lnTo>
                      <a:pt x="97" y="379"/>
                    </a:lnTo>
                    <a:lnTo>
                      <a:pt x="107" y="399"/>
                    </a:lnTo>
                    <a:lnTo>
                      <a:pt x="110" y="413"/>
                    </a:lnTo>
                    <a:lnTo>
                      <a:pt x="107" y="424"/>
                    </a:lnTo>
                    <a:lnTo>
                      <a:pt x="96" y="434"/>
                    </a:lnTo>
                    <a:lnTo>
                      <a:pt x="75" y="447"/>
                    </a:lnTo>
                    <a:lnTo>
                      <a:pt x="58" y="469"/>
                    </a:lnTo>
                    <a:lnTo>
                      <a:pt x="50" y="501"/>
                    </a:lnTo>
                    <a:lnTo>
                      <a:pt x="42" y="507"/>
                    </a:lnTo>
                    <a:lnTo>
                      <a:pt x="26" y="505"/>
                    </a:lnTo>
                    <a:lnTo>
                      <a:pt x="17" y="496"/>
                    </a:lnTo>
                    <a:lnTo>
                      <a:pt x="11" y="481"/>
                    </a:lnTo>
                    <a:lnTo>
                      <a:pt x="11" y="464"/>
                    </a:lnTo>
                    <a:lnTo>
                      <a:pt x="16" y="451"/>
                    </a:lnTo>
                    <a:lnTo>
                      <a:pt x="32" y="438"/>
                    </a:lnTo>
                    <a:lnTo>
                      <a:pt x="51" y="420"/>
                    </a:lnTo>
                    <a:lnTo>
                      <a:pt x="63" y="403"/>
                    </a:lnTo>
                    <a:lnTo>
                      <a:pt x="67" y="387"/>
                    </a:lnTo>
                    <a:lnTo>
                      <a:pt x="66" y="368"/>
                    </a:lnTo>
                    <a:lnTo>
                      <a:pt x="61" y="342"/>
                    </a:lnTo>
                    <a:lnTo>
                      <a:pt x="47" y="307"/>
                    </a:lnTo>
                    <a:lnTo>
                      <a:pt x="32" y="276"/>
                    </a:lnTo>
                    <a:lnTo>
                      <a:pt x="17" y="240"/>
                    </a:lnTo>
                    <a:lnTo>
                      <a:pt x="5" y="212"/>
                    </a:lnTo>
                    <a:lnTo>
                      <a:pt x="0" y="192"/>
                    </a:lnTo>
                    <a:lnTo>
                      <a:pt x="1" y="181"/>
                    </a:lnTo>
                    <a:lnTo>
                      <a:pt x="6" y="155"/>
                    </a:lnTo>
                    <a:lnTo>
                      <a:pt x="14" y="124"/>
                    </a:lnTo>
                    <a:lnTo>
                      <a:pt x="24" y="98"/>
                    </a:lnTo>
                    <a:lnTo>
                      <a:pt x="35" y="68"/>
                    </a:lnTo>
                    <a:lnTo>
                      <a:pt x="45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Freeform 60"/>
              <p:cNvSpPr>
                <a:spLocks/>
              </p:cNvSpPr>
              <p:nvPr/>
            </p:nvSpPr>
            <p:spPr bwMode="auto">
              <a:xfrm>
                <a:off x="4207000" y="390525"/>
                <a:ext cx="587375" cy="384175"/>
              </a:xfrm>
              <a:custGeom>
                <a:avLst/>
                <a:gdLst>
                  <a:gd name="T0" fmla="*/ 57 w 370"/>
                  <a:gd name="T1" fmla="*/ 15 h 242"/>
                  <a:gd name="T2" fmla="*/ 92 w 370"/>
                  <a:gd name="T3" fmla="*/ 77 h 242"/>
                  <a:gd name="T4" fmla="*/ 112 w 370"/>
                  <a:gd name="T5" fmla="*/ 143 h 242"/>
                  <a:gd name="T6" fmla="*/ 124 w 370"/>
                  <a:gd name="T7" fmla="*/ 194 h 242"/>
                  <a:gd name="T8" fmla="*/ 147 w 370"/>
                  <a:gd name="T9" fmla="*/ 201 h 242"/>
                  <a:gd name="T10" fmla="*/ 185 w 370"/>
                  <a:gd name="T11" fmla="*/ 184 h 242"/>
                  <a:gd name="T12" fmla="*/ 241 w 370"/>
                  <a:gd name="T13" fmla="*/ 160 h 242"/>
                  <a:gd name="T14" fmla="*/ 292 w 370"/>
                  <a:gd name="T15" fmla="*/ 155 h 242"/>
                  <a:gd name="T16" fmla="*/ 323 w 370"/>
                  <a:gd name="T17" fmla="*/ 143 h 242"/>
                  <a:gd name="T18" fmla="*/ 343 w 370"/>
                  <a:gd name="T19" fmla="*/ 122 h 242"/>
                  <a:gd name="T20" fmla="*/ 365 w 370"/>
                  <a:gd name="T21" fmla="*/ 132 h 242"/>
                  <a:gd name="T22" fmla="*/ 345 w 370"/>
                  <a:gd name="T23" fmla="*/ 150 h 242"/>
                  <a:gd name="T24" fmla="*/ 325 w 370"/>
                  <a:gd name="T25" fmla="*/ 166 h 242"/>
                  <a:gd name="T26" fmla="*/ 353 w 370"/>
                  <a:gd name="T27" fmla="*/ 174 h 242"/>
                  <a:gd name="T28" fmla="*/ 370 w 370"/>
                  <a:gd name="T29" fmla="*/ 185 h 242"/>
                  <a:gd name="T30" fmla="*/ 359 w 370"/>
                  <a:gd name="T31" fmla="*/ 199 h 242"/>
                  <a:gd name="T32" fmla="*/ 322 w 370"/>
                  <a:gd name="T33" fmla="*/ 186 h 242"/>
                  <a:gd name="T34" fmla="*/ 308 w 370"/>
                  <a:gd name="T35" fmla="*/ 194 h 242"/>
                  <a:gd name="T36" fmla="*/ 334 w 370"/>
                  <a:gd name="T37" fmla="*/ 222 h 242"/>
                  <a:gd name="T38" fmla="*/ 320 w 370"/>
                  <a:gd name="T39" fmla="*/ 236 h 242"/>
                  <a:gd name="T40" fmla="*/ 305 w 370"/>
                  <a:gd name="T41" fmla="*/ 222 h 242"/>
                  <a:gd name="T42" fmla="*/ 292 w 370"/>
                  <a:gd name="T43" fmla="*/ 197 h 242"/>
                  <a:gd name="T44" fmla="*/ 255 w 370"/>
                  <a:gd name="T45" fmla="*/ 185 h 242"/>
                  <a:gd name="T46" fmla="*/ 196 w 370"/>
                  <a:gd name="T47" fmla="*/ 208 h 242"/>
                  <a:gd name="T48" fmla="*/ 144 w 370"/>
                  <a:gd name="T49" fmla="*/ 240 h 242"/>
                  <a:gd name="T50" fmla="*/ 112 w 370"/>
                  <a:gd name="T51" fmla="*/ 236 h 242"/>
                  <a:gd name="T52" fmla="*/ 93 w 370"/>
                  <a:gd name="T53" fmla="*/ 208 h 242"/>
                  <a:gd name="T54" fmla="*/ 74 w 370"/>
                  <a:gd name="T55" fmla="*/ 153 h 242"/>
                  <a:gd name="T56" fmla="*/ 50 w 370"/>
                  <a:gd name="T57" fmla="*/ 104 h 242"/>
                  <a:gd name="T58" fmla="*/ 20 w 370"/>
                  <a:gd name="T59" fmla="*/ 74 h 242"/>
                  <a:gd name="T60" fmla="*/ 0 w 370"/>
                  <a:gd name="T61" fmla="*/ 22 h 242"/>
                  <a:gd name="T62" fmla="*/ 30 w 370"/>
                  <a:gd name="T6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0" h="242">
                    <a:moveTo>
                      <a:pt x="45" y="4"/>
                    </a:moveTo>
                    <a:lnTo>
                      <a:pt x="57" y="15"/>
                    </a:lnTo>
                    <a:lnTo>
                      <a:pt x="77" y="43"/>
                    </a:lnTo>
                    <a:lnTo>
                      <a:pt x="92" y="77"/>
                    </a:lnTo>
                    <a:lnTo>
                      <a:pt x="104" y="112"/>
                    </a:lnTo>
                    <a:lnTo>
                      <a:pt x="112" y="143"/>
                    </a:lnTo>
                    <a:lnTo>
                      <a:pt x="117" y="173"/>
                    </a:lnTo>
                    <a:lnTo>
                      <a:pt x="124" y="194"/>
                    </a:lnTo>
                    <a:lnTo>
                      <a:pt x="133" y="201"/>
                    </a:lnTo>
                    <a:lnTo>
                      <a:pt x="147" y="201"/>
                    </a:lnTo>
                    <a:lnTo>
                      <a:pt x="156" y="200"/>
                    </a:lnTo>
                    <a:lnTo>
                      <a:pt x="185" y="184"/>
                    </a:lnTo>
                    <a:lnTo>
                      <a:pt x="214" y="170"/>
                    </a:lnTo>
                    <a:lnTo>
                      <a:pt x="241" y="160"/>
                    </a:lnTo>
                    <a:lnTo>
                      <a:pt x="274" y="155"/>
                    </a:lnTo>
                    <a:lnTo>
                      <a:pt x="292" y="155"/>
                    </a:lnTo>
                    <a:lnTo>
                      <a:pt x="309" y="153"/>
                    </a:lnTo>
                    <a:lnTo>
                      <a:pt x="323" y="143"/>
                    </a:lnTo>
                    <a:lnTo>
                      <a:pt x="333" y="132"/>
                    </a:lnTo>
                    <a:lnTo>
                      <a:pt x="343" y="122"/>
                    </a:lnTo>
                    <a:lnTo>
                      <a:pt x="355" y="120"/>
                    </a:lnTo>
                    <a:lnTo>
                      <a:pt x="365" y="132"/>
                    </a:lnTo>
                    <a:lnTo>
                      <a:pt x="359" y="144"/>
                    </a:lnTo>
                    <a:lnTo>
                      <a:pt x="345" y="150"/>
                    </a:lnTo>
                    <a:lnTo>
                      <a:pt x="325" y="160"/>
                    </a:lnTo>
                    <a:lnTo>
                      <a:pt x="325" y="166"/>
                    </a:lnTo>
                    <a:lnTo>
                      <a:pt x="334" y="171"/>
                    </a:lnTo>
                    <a:lnTo>
                      <a:pt x="353" y="174"/>
                    </a:lnTo>
                    <a:lnTo>
                      <a:pt x="366" y="179"/>
                    </a:lnTo>
                    <a:lnTo>
                      <a:pt x="370" y="185"/>
                    </a:lnTo>
                    <a:lnTo>
                      <a:pt x="368" y="194"/>
                    </a:lnTo>
                    <a:lnTo>
                      <a:pt x="359" y="199"/>
                    </a:lnTo>
                    <a:lnTo>
                      <a:pt x="343" y="196"/>
                    </a:lnTo>
                    <a:lnTo>
                      <a:pt x="322" y="186"/>
                    </a:lnTo>
                    <a:lnTo>
                      <a:pt x="309" y="185"/>
                    </a:lnTo>
                    <a:lnTo>
                      <a:pt x="308" y="194"/>
                    </a:lnTo>
                    <a:lnTo>
                      <a:pt x="327" y="211"/>
                    </a:lnTo>
                    <a:lnTo>
                      <a:pt x="334" y="222"/>
                    </a:lnTo>
                    <a:lnTo>
                      <a:pt x="330" y="233"/>
                    </a:lnTo>
                    <a:lnTo>
                      <a:pt x="320" y="236"/>
                    </a:lnTo>
                    <a:lnTo>
                      <a:pt x="312" y="232"/>
                    </a:lnTo>
                    <a:lnTo>
                      <a:pt x="305" y="222"/>
                    </a:lnTo>
                    <a:lnTo>
                      <a:pt x="299" y="210"/>
                    </a:lnTo>
                    <a:lnTo>
                      <a:pt x="292" y="197"/>
                    </a:lnTo>
                    <a:lnTo>
                      <a:pt x="278" y="186"/>
                    </a:lnTo>
                    <a:lnTo>
                      <a:pt x="255" y="185"/>
                    </a:lnTo>
                    <a:lnTo>
                      <a:pt x="227" y="191"/>
                    </a:lnTo>
                    <a:lnTo>
                      <a:pt x="196" y="208"/>
                    </a:lnTo>
                    <a:lnTo>
                      <a:pt x="168" y="230"/>
                    </a:lnTo>
                    <a:lnTo>
                      <a:pt x="144" y="240"/>
                    </a:lnTo>
                    <a:lnTo>
                      <a:pt x="127" y="242"/>
                    </a:lnTo>
                    <a:lnTo>
                      <a:pt x="112" y="236"/>
                    </a:lnTo>
                    <a:lnTo>
                      <a:pt x="104" y="228"/>
                    </a:lnTo>
                    <a:lnTo>
                      <a:pt x="93" y="208"/>
                    </a:lnTo>
                    <a:lnTo>
                      <a:pt x="84" y="185"/>
                    </a:lnTo>
                    <a:lnTo>
                      <a:pt x="74" y="153"/>
                    </a:lnTo>
                    <a:lnTo>
                      <a:pt x="63" y="127"/>
                    </a:lnTo>
                    <a:lnTo>
                      <a:pt x="50" y="104"/>
                    </a:lnTo>
                    <a:lnTo>
                      <a:pt x="34" y="89"/>
                    </a:lnTo>
                    <a:lnTo>
                      <a:pt x="20" y="74"/>
                    </a:lnTo>
                    <a:lnTo>
                      <a:pt x="6" y="55"/>
                    </a:lnTo>
                    <a:lnTo>
                      <a:pt x="0" y="22"/>
                    </a:lnTo>
                    <a:lnTo>
                      <a:pt x="10" y="5"/>
                    </a:lnTo>
                    <a:lnTo>
                      <a:pt x="30" y="0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94" name="Straight Connector 93"/>
            <p:cNvCxnSpPr/>
            <p:nvPr/>
          </p:nvCxnSpPr>
          <p:spPr>
            <a:xfrm flipH="1">
              <a:off x="179512" y="2636912"/>
              <a:ext cx="3497659" cy="0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ys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5" name="Straight Connector 94"/>
            <p:cNvCxnSpPr>
              <a:stCxn id="81" idx="4"/>
              <a:endCxn id="82" idx="4"/>
            </p:cNvCxnSpPr>
            <p:nvPr/>
          </p:nvCxnSpPr>
          <p:spPr>
            <a:xfrm>
              <a:off x="2051720" y="1651867"/>
              <a:ext cx="0" cy="1365995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6" name="Straight Connector 95"/>
            <p:cNvCxnSpPr>
              <a:stCxn id="83" idx="4"/>
              <a:endCxn id="84" idx="4"/>
            </p:cNvCxnSpPr>
            <p:nvPr/>
          </p:nvCxnSpPr>
          <p:spPr>
            <a:xfrm>
              <a:off x="2411760" y="2005441"/>
              <a:ext cx="0" cy="1365995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7" name="Straight Connector 96"/>
            <p:cNvCxnSpPr>
              <a:stCxn id="85" idx="4"/>
              <a:endCxn id="86" idx="4"/>
            </p:cNvCxnSpPr>
            <p:nvPr/>
          </p:nvCxnSpPr>
          <p:spPr>
            <a:xfrm>
              <a:off x="2758872" y="2371938"/>
              <a:ext cx="0" cy="1365995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652120" y="1419178"/>
                <a:ext cx="3384376" cy="4616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i="1" dirty="0" smtClean="0"/>
                  <a:t>A</a:t>
                </a:r>
                <a:r>
                  <a:rPr lang="en-GB" sz="1600" dirty="0" smtClean="0"/>
                  <a:t>: the </a:t>
                </a:r>
                <a:r>
                  <a:rPr lang="en-GB" sz="1600" b="1" dirty="0" smtClean="0">
                    <a:solidFill>
                      <a:schemeClr val="accent4"/>
                    </a:solidFill>
                  </a:rPr>
                  <a:t>system</a:t>
                </a:r>
                <a:r>
                  <a:rPr lang="en-GB" sz="1600" dirty="0" smtClean="0"/>
                  <a:t>, composed of </a:t>
                </a:r>
                <a:r>
                  <a:rPr lang="en-GB" sz="1600" i="1" dirty="0" smtClean="0"/>
                  <a:t>n </a:t>
                </a:r>
                <a:r>
                  <a:rPr lang="en-GB" sz="1600" dirty="0" err="1" smtClean="0"/>
                  <a:t>qudits</a:t>
                </a:r>
                <a:r>
                  <a:rPr lang="en-GB" sz="1600" dirty="0" smtClean="0"/>
                  <a:t> (initially in the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GB" sz="1600" b="1" i="1" smtClean="0">
                            <a:latin typeface="Cambria Math"/>
                          </a:rPr>
                          <m:t>𝑨</m:t>
                        </m:r>
                      </m:sub>
                    </m:sSub>
                  </m:oMath>
                </a14:m>
                <a:r>
                  <a:rPr lang="en-GB" sz="1600" dirty="0" smtClean="0"/>
                  <a:t>)</a:t>
                </a:r>
              </a:p>
              <a:p>
                <a:endParaRPr lang="en-GB" sz="1600" dirty="0" smtClean="0"/>
              </a:p>
              <a:p>
                <a:r>
                  <a:rPr lang="en-GB" sz="1600" b="1" i="1" dirty="0" smtClean="0"/>
                  <a:t>A’</a:t>
                </a:r>
                <a:r>
                  <a:rPr lang="en-GB" sz="1600" dirty="0" smtClean="0"/>
                  <a:t>: the </a:t>
                </a:r>
                <a:r>
                  <a:rPr lang="en-GB" sz="1600" b="1" dirty="0" smtClean="0">
                    <a:solidFill>
                      <a:schemeClr val="accent6"/>
                    </a:solidFill>
                  </a:rPr>
                  <a:t>ancillary register</a:t>
                </a:r>
                <a:r>
                  <a:rPr lang="en-GB" sz="1600" dirty="0" smtClean="0"/>
                  <a:t>, also of </a:t>
                </a:r>
                <a:r>
                  <a:rPr lang="en-GB" sz="1600" i="1" dirty="0" smtClean="0"/>
                  <a:t>n</a:t>
                </a:r>
                <a:r>
                  <a:rPr lang="en-GB" sz="1600" dirty="0" smtClean="0"/>
                  <a:t> </a:t>
                </a:r>
                <a:r>
                  <a:rPr lang="en-GB" sz="1600" dirty="0" err="1" smtClean="0"/>
                  <a:t>qudits</a:t>
                </a:r>
                <a:r>
                  <a:rPr lang="en-GB" sz="1600" dirty="0" smtClean="0"/>
                  <a:t> (initialized in the vacuum)</a:t>
                </a:r>
              </a:p>
              <a:p>
                <a:endParaRPr lang="en-GB" sz="1600" dirty="0" smtClean="0"/>
              </a:p>
              <a:p>
                <a:r>
                  <a:rPr lang="en-GB" sz="1600" dirty="0" smtClean="0"/>
                  <a:t>The interaction between each system </a:t>
                </a:r>
                <a:r>
                  <a:rPr lang="en-GB" sz="1600" dirty="0" err="1" smtClean="0"/>
                  <a:t>qudit</a:t>
                </a:r>
                <a:r>
                  <a:rPr lang="en-GB" sz="1600" dirty="0" smtClean="0"/>
                  <a:t> and each </a:t>
                </a:r>
                <a:r>
                  <a:rPr lang="en-GB" sz="1600" dirty="0" err="1" smtClean="0"/>
                  <a:t>ancilla</a:t>
                </a:r>
                <a:r>
                  <a:rPr lang="en-GB" sz="1600" dirty="0" smtClean="0"/>
                  <a:t> </a:t>
                </a:r>
                <a:r>
                  <a:rPr lang="en-GB" sz="1600" dirty="0" err="1" smtClean="0"/>
                  <a:t>qudit</a:t>
                </a:r>
                <a:r>
                  <a:rPr lang="en-GB" sz="1600" dirty="0" smtClean="0"/>
                  <a:t> is fixed: CNOT</a:t>
                </a:r>
              </a:p>
              <a:p>
                <a:endParaRPr lang="en-GB" sz="1600" dirty="0"/>
              </a:p>
              <a:p>
                <a:r>
                  <a:rPr lang="en-GB" sz="1600" dirty="0" smtClean="0"/>
                  <a:t>Before the CNOTs, an adversary can scramble the control bases, by doing arbitrary local </a:t>
                </a:r>
                <a:r>
                  <a:rPr lang="en-GB" sz="1600" dirty="0" err="1" smtClean="0"/>
                  <a:t>unitaries</a:t>
                </a:r>
                <a:r>
                  <a:rPr lang="en-GB" sz="1600" dirty="0" smtClean="0"/>
                  <a:t> on the system </a:t>
                </a:r>
                <a:r>
                  <a:rPr lang="en-GB" sz="1600" dirty="0" err="1" smtClean="0"/>
                  <a:t>qudits</a:t>
                </a:r>
                <a:endParaRPr lang="en-GB" sz="1600" dirty="0" smtClean="0"/>
              </a:p>
              <a:p>
                <a:endParaRPr lang="en-GB" sz="1600" dirty="0"/>
              </a:p>
              <a:p>
                <a:r>
                  <a:rPr lang="en-GB" i="1" dirty="0" smtClean="0"/>
                  <a:t>The goal is to generate entanglement across the system-</a:t>
                </a:r>
                <a:r>
                  <a:rPr lang="en-GB" i="1" dirty="0" err="1" smtClean="0"/>
                  <a:t>ancilla</a:t>
                </a:r>
                <a:r>
                  <a:rPr lang="en-GB" i="1" dirty="0" smtClean="0"/>
                  <a:t> split</a:t>
                </a:r>
                <a:endParaRPr lang="en-GB" i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1419178"/>
                <a:ext cx="3384376" cy="4616648"/>
              </a:xfrm>
              <a:prstGeom prst="rect">
                <a:avLst/>
              </a:prstGeom>
              <a:blipFill rotWithShape="1">
                <a:blip r:embed="rId19"/>
                <a:stretch>
                  <a:fillRect l="-180" t="-396" r="-2162" b="-11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67544" y="4503333"/>
                <a:ext cx="4680520" cy="1512168"/>
              </a:xfrm>
              <a:prstGeom prst="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Theorem.</a:t>
                </a:r>
                <a:r>
                  <a:rPr lang="en-GB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 The output </a:t>
                </a:r>
                <a:r>
                  <a:rPr lang="en-GB" sz="20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system+ancilla</a:t>
                </a:r>
                <a:r>
                  <a:rPr lang="en-GB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GB" sz="200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GB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GB" sz="2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𝑨</m:t>
                        </m:r>
                        <m:r>
                          <a:rPr lang="en-GB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:</m:t>
                        </m:r>
                        <m:r>
                          <a:rPr lang="en-GB" sz="2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𝑨</m:t>
                        </m:r>
                        <m:r>
                          <a:rPr lang="en-GB" sz="2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GB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 is entangled whatever the choice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’s if and only if the initial system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GB" sz="2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𝑨</m:t>
                        </m:r>
                      </m:sub>
                    </m:sSub>
                  </m:oMath>
                </a14:m>
                <a:r>
                  <a:rPr lang="en-GB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 contains non-classical correlations </a:t>
                </a:r>
                <a:endParaRPr lang="en-GB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503333"/>
                <a:ext cx="4680520" cy="1512168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651084" y="722721"/>
            <a:ext cx="1851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i="1" dirty="0" err="1" smtClean="0"/>
              <a:t>Piani</a:t>
            </a:r>
            <a:r>
              <a:rPr lang="en-GB" sz="1400" i="1" dirty="0" smtClean="0"/>
              <a:t> et al. PRL 2011</a:t>
            </a:r>
          </a:p>
        </p:txBody>
      </p:sp>
    </p:spTree>
    <p:extLst>
      <p:ext uri="{BB962C8B-B14F-4D97-AF65-F5344CB8AC3E}">
        <p14:creationId xmlns:p14="http://schemas.microsoft.com/office/powerpoint/2010/main" val="180107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Activation protocol</a:t>
            </a:r>
            <a:endParaRPr lang="en-GB" dirty="0"/>
          </a:p>
        </p:txBody>
      </p:sp>
      <p:grpSp>
        <p:nvGrpSpPr>
          <p:cNvPr id="65" name="Group 64"/>
          <p:cNvGrpSpPr/>
          <p:nvPr/>
        </p:nvGrpSpPr>
        <p:grpSpPr>
          <a:xfrm>
            <a:off x="410363" y="1347681"/>
            <a:ext cx="5097741" cy="2988536"/>
            <a:chOff x="96516" y="1343268"/>
            <a:chExt cx="4403476" cy="2581525"/>
          </a:xfrm>
        </p:grpSpPr>
        <p:sp>
          <p:nvSpPr>
            <p:cNvPr id="66" name="Cloud 65"/>
            <p:cNvSpPr/>
            <p:nvPr/>
          </p:nvSpPr>
          <p:spPr>
            <a:xfrm rot="5248540" flipV="1">
              <a:off x="2113743" y="2418006"/>
              <a:ext cx="2581525" cy="432050"/>
            </a:xfrm>
            <a:prstGeom prst="cloud">
              <a:avLst/>
            </a:prstGeom>
            <a:gradFill rotWithShape="1">
              <a:gsLst>
                <a:gs pos="0">
                  <a:srgbClr val="8064A2">
                    <a:tint val="50000"/>
                    <a:satMod val="300000"/>
                  </a:srgbClr>
                </a:gs>
                <a:gs pos="35000">
                  <a:srgbClr val="8064A2">
                    <a:tint val="37000"/>
                    <a:satMod val="300000"/>
                  </a:srgbClr>
                </a:gs>
                <a:gs pos="100000">
                  <a:srgbClr val="8064A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683568" y="1580019"/>
              <a:ext cx="2952328" cy="2085915"/>
              <a:chOff x="683568" y="1580019"/>
              <a:chExt cx="4104456" cy="2085915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683568" y="1580019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683568" y="1937742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683568" y="2297782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683568" y="2945854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683568" y="3305894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683568" y="3665934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aphicFrame>
          <p:nvGraphicFramePr>
            <p:cNvPr id="68" name="Object 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9378352"/>
                </p:ext>
              </p:extLst>
            </p:nvPr>
          </p:nvGraphicFramePr>
          <p:xfrm>
            <a:off x="96516" y="1714524"/>
            <a:ext cx="288032" cy="3463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6898" name="Equation" r:id="rId3" imgW="190440" imgH="228600" progId="Equation.DSMT4">
                    <p:embed/>
                  </p:oleObj>
                </mc:Choice>
                <mc:Fallback>
                  <p:oleObj name="Equation" r:id="rId3" imgW="19044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96516" y="1714524"/>
                          <a:ext cx="288032" cy="34632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7667703"/>
                </p:ext>
              </p:extLst>
            </p:nvPr>
          </p:nvGraphicFramePr>
          <p:xfrm>
            <a:off x="103188" y="2751138"/>
            <a:ext cx="407987" cy="390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6899" name="Equation" r:id="rId5" imgW="291960" imgH="279360" progId="Equation.DSMT4">
                    <p:embed/>
                  </p:oleObj>
                </mc:Choice>
                <mc:Fallback>
                  <p:oleObj name="Equation" r:id="rId5" imgW="29196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3188" y="2751138"/>
                          <a:ext cx="407987" cy="390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05723888"/>
                </p:ext>
              </p:extLst>
            </p:nvPr>
          </p:nvGraphicFramePr>
          <p:xfrm>
            <a:off x="103188" y="3111500"/>
            <a:ext cx="409575" cy="390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6900" name="Equation" r:id="rId7" imgW="291960" imgH="279360" progId="Equation.DSMT4">
                    <p:embed/>
                  </p:oleObj>
                </mc:Choice>
                <mc:Fallback>
                  <p:oleObj name="Equation" r:id="rId7" imgW="29196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03188" y="3111500"/>
                          <a:ext cx="409575" cy="390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Object 7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38554329"/>
                </p:ext>
              </p:extLst>
            </p:nvPr>
          </p:nvGraphicFramePr>
          <p:xfrm>
            <a:off x="103188" y="3470275"/>
            <a:ext cx="409575" cy="390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6901" name="Equation" r:id="rId9" imgW="291960" imgH="279360" progId="Equation.DSMT4">
                    <p:embed/>
                  </p:oleObj>
                </mc:Choice>
                <mc:Fallback>
                  <p:oleObj name="Equation" r:id="rId9" imgW="29196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3188" y="3470275"/>
                          <a:ext cx="409575" cy="390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" name="Left Brace 71"/>
            <p:cNvSpPr/>
            <p:nvPr/>
          </p:nvSpPr>
          <p:spPr>
            <a:xfrm>
              <a:off x="395536" y="1455628"/>
              <a:ext cx="72008" cy="972442"/>
            </a:xfrm>
            <a:prstGeom prst="leftBrac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331640" y="1438277"/>
              <a:ext cx="288032" cy="288032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331640" y="1793030"/>
              <a:ext cx="288032" cy="288032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331640" y="2153766"/>
              <a:ext cx="288032" cy="288032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76" name="Object 7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3119151"/>
                </p:ext>
              </p:extLst>
            </p:nvPr>
          </p:nvGraphicFramePr>
          <p:xfrm>
            <a:off x="1314574" y="1404493"/>
            <a:ext cx="265113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6902" name="Equation" r:id="rId11" imgW="190440" imgH="253800" progId="Equation.DSMT4">
                    <p:embed/>
                  </p:oleObj>
                </mc:Choice>
                <mc:Fallback>
                  <p:oleObj name="Equation" r:id="rId11" imgW="19044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314574" y="1404493"/>
                          <a:ext cx="265113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7" name="Object 7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27696920"/>
                </p:ext>
              </p:extLst>
            </p:nvPr>
          </p:nvGraphicFramePr>
          <p:xfrm>
            <a:off x="1321396" y="1758950"/>
            <a:ext cx="282575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6903" name="Equation" r:id="rId13" imgW="203040" imgH="253800" progId="Equation.DSMT4">
                    <p:embed/>
                  </p:oleObj>
                </mc:Choice>
                <mc:Fallback>
                  <p:oleObj name="Equation" r:id="rId13" imgW="20304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321396" y="1758950"/>
                          <a:ext cx="282575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8" name="Object 7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4495506"/>
                </p:ext>
              </p:extLst>
            </p:nvPr>
          </p:nvGraphicFramePr>
          <p:xfrm>
            <a:off x="1331640" y="2123848"/>
            <a:ext cx="282575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6904" name="Equation" r:id="rId15" imgW="203040" imgH="253800" progId="Equation.DSMT4">
                    <p:embed/>
                  </p:oleObj>
                </mc:Choice>
                <mc:Fallback>
                  <p:oleObj name="Equation" r:id="rId15" imgW="20304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331640" y="2123848"/>
                          <a:ext cx="282575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79" name="Group 78"/>
            <p:cNvGrpSpPr/>
            <p:nvPr/>
          </p:nvGrpSpPr>
          <p:grpSpPr>
            <a:xfrm rot="5400000" flipV="1">
              <a:off x="183527" y="1826949"/>
              <a:ext cx="928049" cy="216003"/>
              <a:chOff x="7266972" y="909100"/>
              <a:chExt cx="1800203" cy="432055"/>
            </a:xfrm>
          </p:grpSpPr>
          <p:sp>
            <p:nvSpPr>
              <p:cNvPr id="111" name="Double Wave 110"/>
              <p:cNvSpPr/>
              <p:nvPr/>
            </p:nvSpPr>
            <p:spPr>
              <a:xfrm>
                <a:off x="7338603" y="993825"/>
                <a:ext cx="1625885" cy="275318"/>
              </a:xfrm>
              <a:prstGeom prst="doubleWave">
                <a:avLst>
                  <a:gd name="adj1" fmla="val 12500"/>
                  <a:gd name="adj2" fmla="val 0"/>
                </a:avLst>
              </a:prstGeom>
              <a:gradFill rotWithShape="1">
                <a:gsLst>
                  <a:gs pos="0">
                    <a:srgbClr val="F79646">
                      <a:tint val="50000"/>
                      <a:satMod val="300000"/>
                    </a:srgbClr>
                  </a:gs>
                  <a:gs pos="35000">
                    <a:srgbClr val="F79646">
                      <a:tint val="37000"/>
                      <a:satMod val="300000"/>
                    </a:srgbClr>
                  </a:gs>
                  <a:gs pos="100000">
                    <a:srgbClr val="F7964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7964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 rot="21068627">
                <a:off x="7266972" y="909106"/>
                <a:ext cx="432047" cy="432049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tint val="50000"/>
                      <a:satMod val="300000"/>
                    </a:srgbClr>
                  </a:gs>
                  <a:gs pos="35000">
                    <a:srgbClr val="C0504D">
                      <a:tint val="37000"/>
                      <a:satMod val="300000"/>
                    </a:srgbClr>
                  </a:gs>
                  <a:gs pos="100000">
                    <a:srgbClr val="C0504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C0504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 rot="864594">
                <a:off x="7987058" y="909102"/>
                <a:ext cx="432047" cy="432049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tint val="50000"/>
                      <a:satMod val="300000"/>
                    </a:srgbClr>
                  </a:gs>
                  <a:gs pos="35000">
                    <a:srgbClr val="C0504D">
                      <a:tint val="37000"/>
                      <a:satMod val="300000"/>
                    </a:srgbClr>
                  </a:gs>
                  <a:gs pos="100000">
                    <a:srgbClr val="C0504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C0504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 rot="20459963">
                <a:off x="8635128" y="909100"/>
                <a:ext cx="432047" cy="432049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tint val="50000"/>
                      <a:satMod val="300000"/>
                    </a:srgbClr>
                  </a:gs>
                  <a:gs pos="35000">
                    <a:srgbClr val="C0504D">
                      <a:tint val="37000"/>
                      <a:satMod val="300000"/>
                    </a:srgbClr>
                  </a:gs>
                  <a:gs pos="100000">
                    <a:srgbClr val="C0504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C0504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 rot="5400000" flipV="1">
              <a:off x="183530" y="3197894"/>
              <a:ext cx="928047" cy="216000"/>
              <a:chOff x="7266979" y="909103"/>
              <a:chExt cx="1800200" cy="432048"/>
            </a:xfrm>
          </p:grpSpPr>
          <p:sp>
            <p:nvSpPr>
              <p:cNvPr id="108" name="Oval 107"/>
              <p:cNvSpPr/>
              <p:nvPr/>
            </p:nvSpPr>
            <p:spPr>
              <a:xfrm rot="21068627">
                <a:off x="7266979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 rot="864594">
                <a:off x="7987059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 rot="20459963">
                <a:off x="8635132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1" name="Oval 80"/>
            <p:cNvSpPr/>
            <p:nvPr/>
          </p:nvSpPr>
          <p:spPr>
            <a:xfrm>
              <a:off x="1979712" y="1507851"/>
              <a:ext cx="144016" cy="144016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1979712" y="2873846"/>
              <a:ext cx="144016" cy="144016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2339752" y="1861425"/>
              <a:ext cx="144016" cy="144016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2339752" y="3227420"/>
              <a:ext cx="144016" cy="144016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686864" y="2227922"/>
              <a:ext cx="144016" cy="144016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2686864" y="3593917"/>
              <a:ext cx="144016" cy="144016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 rot="5931373" flipV="1">
              <a:off x="3272494" y="1474291"/>
              <a:ext cx="222731" cy="2160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 rot="4535406" flipV="1">
              <a:off x="3272492" y="1845514"/>
              <a:ext cx="222731" cy="2160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 rot="6540037" flipV="1">
              <a:off x="3272491" y="2179610"/>
              <a:ext cx="222731" cy="2160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0" name="Group 89"/>
            <p:cNvGrpSpPr/>
            <p:nvPr/>
          </p:nvGrpSpPr>
          <p:grpSpPr>
            <a:xfrm rot="5400000" flipV="1">
              <a:off x="2919836" y="3197894"/>
              <a:ext cx="928047" cy="216000"/>
              <a:chOff x="7266979" y="909103"/>
              <a:chExt cx="1800200" cy="432048"/>
            </a:xfrm>
          </p:grpSpPr>
          <p:sp>
            <p:nvSpPr>
              <p:cNvPr id="105" name="Oval 104"/>
              <p:cNvSpPr/>
              <p:nvPr/>
            </p:nvSpPr>
            <p:spPr>
              <a:xfrm rot="21068627">
                <a:off x="7266979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>
              <a:xfrm rot="864594">
                <a:off x="7987059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 rot="20459963">
                <a:off x="8635132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1" name="Right Brace 90"/>
            <p:cNvSpPr/>
            <p:nvPr/>
          </p:nvSpPr>
          <p:spPr>
            <a:xfrm>
              <a:off x="3563888" y="1438277"/>
              <a:ext cx="288032" cy="2360736"/>
            </a:xfrm>
            <a:prstGeom prst="rightBrace">
              <a:avLst>
                <a:gd name="adj1" fmla="val 8333"/>
                <a:gd name="adj2" fmla="val 50646"/>
              </a:avLst>
            </a:prstGeom>
            <a:noFill/>
            <a:ln w="12700" cap="flat" cmpd="sng" algn="ctr">
              <a:solidFill>
                <a:srgbClr val="8064A2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92" name="Object 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99685069"/>
                </p:ext>
              </p:extLst>
            </p:nvPr>
          </p:nvGraphicFramePr>
          <p:xfrm>
            <a:off x="3911787" y="2389527"/>
            <a:ext cx="588205" cy="4243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6905" name="Equation" r:id="rId17" imgW="317160" imgH="228600" progId="Equation.DSMT4">
                    <p:embed/>
                  </p:oleObj>
                </mc:Choice>
                <mc:Fallback>
                  <p:oleObj name="Equation" r:id="rId17" imgW="31716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911787" y="2389527"/>
                          <a:ext cx="588205" cy="4243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3" name="Group 92"/>
            <p:cNvGrpSpPr/>
            <p:nvPr/>
          </p:nvGrpSpPr>
          <p:grpSpPr>
            <a:xfrm rot="1157200">
              <a:off x="936880" y="1680522"/>
              <a:ext cx="433757" cy="709612"/>
              <a:chOff x="3708525" y="-127000"/>
              <a:chExt cx="1085850" cy="1776413"/>
            </a:xfrm>
          </p:grpSpPr>
          <p:sp>
            <p:nvSpPr>
              <p:cNvPr id="98" name="Freeform 49"/>
              <p:cNvSpPr>
                <a:spLocks/>
              </p:cNvSpPr>
              <p:nvPr/>
            </p:nvSpPr>
            <p:spPr bwMode="auto">
              <a:xfrm>
                <a:off x="3708525" y="-127000"/>
                <a:ext cx="309563" cy="671513"/>
              </a:xfrm>
              <a:custGeom>
                <a:avLst/>
                <a:gdLst>
                  <a:gd name="T0" fmla="*/ 117 w 195"/>
                  <a:gd name="T1" fmla="*/ 120 h 423"/>
                  <a:gd name="T2" fmla="*/ 0 w 195"/>
                  <a:gd name="T3" fmla="*/ 416 h 423"/>
                  <a:gd name="T4" fmla="*/ 4 w 195"/>
                  <a:gd name="T5" fmla="*/ 423 h 423"/>
                  <a:gd name="T6" fmla="*/ 13 w 195"/>
                  <a:gd name="T7" fmla="*/ 423 h 423"/>
                  <a:gd name="T8" fmla="*/ 18 w 195"/>
                  <a:gd name="T9" fmla="*/ 419 h 423"/>
                  <a:gd name="T10" fmla="*/ 136 w 195"/>
                  <a:gd name="T11" fmla="*/ 125 h 423"/>
                  <a:gd name="T12" fmla="*/ 153 w 195"/>
                  <a:gd name="T13" fmla="*/ 127 h 423"/>
                  <a:gd name="T14" fmla="*/ 164 w 195"/>
                  <a:gd name="T15" fmla="*/ 124 h 423"/>
                  <a:gd name="T16" fmla="*/ 176 w 195"/>
                  <a:gd name="T17" fmla="*/ 112 h 423"/>
                  <a:gd name="T18" fmla="*/ 184 w 195"/>
                  <a:gd name="T19" fmla="*/ 83 h 423"/>
                  <a:gd name="T20" fmla="*/ 193 w 195"/>
                  <a:gd name="T21" fmla="*/ 60 h 423"/>
                  <a:gd name="T22" fmla="*/ 195 w 195"/>
                  <a:gd name="T23" fmla="*/ 37 h 423"/>
                  <a:gd name="T24" fmla="*/ 176 w 195"/>
                  <a:gd name="T25" fmla="*/ 66 h 423"/>
                  <a:gd name="T26" fmla="*/ 166 w 195"/>
                  <a:gd name="T27" fmla="*/ 93 h 423"/>
                  <a:gd name="T28" fmla="*/ 155 w 195"/>
                  <a:gd name="T29" fmla="*/ 105 h 423"/>
                  <a:gd name="T30" fmla="*/ 143 w 195"/>
                  <a:gd name="T31" fmla="*/ 104 h 423"/>
                  <a:gd name="T32" fmla="*/ 145 w 195"/>
                  <a:gd name="T33" fmla="*/ 83 h 423"/>
                  <a:gd name="T34" fmla="*/ 155 w 195"/>
                  <a:gd name="T35" fmla="*/ 61 h 423"/>
                  <a:gd name="T36" fmla="*/ 163 w 195"/>
                  <a:gd name="T37" fmla="*/ 42 h 423"/>
                  <a:gd name="T38" fmla="*/ 164 w 195"/>
                  <a:gd name="T39" fmla="*/ 26 h 423"/>
                  <a:gd name="T40" fmla="*/ 151 w 195"/>
                  <a:gd name="T41" fmla="*/ 41 h 423"/>
                  <a:gd name="T42" fmla="*/ 133 w 195"/>
                  <a:gd name="T43" fmla="*/ 74 h 423"/>
                  <a:gd name="T44" fmla="*/ 126 w 195"/>
                  <a:gd name="T45" fmla="*/ 97 h 423"/>
                  <a:gd name="T46" fmla="*/ 117 w 195"/>
                  <a:gd name="T47" fmla="*/ 93 h 423"/>
                  <a:gd name="T48" fmla="*/ 114 w 195"/>
                  <a:gd name="T49" fmla="*/ 89 h 423"/>
                  <a:gd name="T50" fmla="*/ 110 w 195"/>
                  <a:gd name="T51" fmla="*/ 81 h 423"/>
                  <a:gd name="T52" fmla="*/ 110 w 195"/>
                  <a:gd name="T53" fmla="*/ 63 h 423"/>
                  <a:gd name="T54" fmla="*/ 117 w 195"/>
                  <a:gd name="T55" fmla="*/ 48 h 423"/>
                  <a:gd name="T56" fmla="*/ 126 w 195"/>
                  <a:gd name="T57" fmla="*/ 31 h 423"/>
                  <a:gd name="T58" fmla="*/ 132 w 195"/>
                  <a:gd name="T59" fmla="*/ 0 h 423"/>
                  <a:gd name="T60" fmla="*/ 111 w 195"/>
                  <a:gd name="T61" fmla="*/ 24 h 423"/>
                  <a:gd name="T62" fmla="*/ 99 w 195"/>
                  <a:gd name="T63" fmla="*/ 51 h 423"/>
                  <a:gd name="T64" fmla="*/ 91 w 195"/>
                  <a:gd name="T65" fmla="*/ 72 h 423"/>
                  <a:gd name="T66" fmla="*/ 91 w 195"/>
                  <a:gd name="T67" fmla="*/ 88 h 423"/>
                  <a:gd name="T68" fmla="*/ 92 w 195"/>
                  <a:gd name="T69" fmla="*/ 99 h 423"/>
                  <a:gd name="T70" fmla="*/ 102 w 195"/>
                  <a:gd name="T71" fmla="*/ 109 h 423"/>
                  <a:gd name="T72" fmla="*/ 109 w 195"/>
                  <a:gd name="T73" fmla="*/ 115 h 423"/>
                  <a:gd name="T74" fmla="*/ 117 w 195"/>
                  <a:gd name="T75" fmla="*/ 12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5" h="423">
                    <a:moveTo>
                      <a:pt x="117" y="120"/>
                    </a:moveTo>
                    <a:lnTo>
                      <a:pt x="0" y="416"/>
                    </a:lnTo>
                    <a:lnTo>
                      <a:pt x="4" y="423"/>
                    </a:lnTo>
                    <a:lnTo>
                      <a:pt x="13" y="423"/>
                    </a:lnTo>
                    <a:lnTo>
                      <a:pt x="18" y="419"/>
                    </a:lnTo>
                    <a:lnTo>
                      <a:pt x="136" y="125"/>
                    </a:lnTo>
                    <a:lnTo>
                      <a:pt x="153" y="127"/>
                    </a:lnTo>
                    <a:lnTo>
                      <a:pt x="164" y="124"/>
                    </a:lnTo>
                    <a:lnTo>
                      <a:pt x="176" y="112"/>
                    </a:lnTo>
                    <a:lnTo>
                      <a:pt x="184" y="83"/>
                    </a:lnTo>
                    <a:lnTo>
                      <a:pt x="193" y="60"/>
                    </a:lnTo>
                    <a:lnTo>
                      <a:pt x="195" y="37"/>
                    </a:lnTo>
                    <a:lnTo>
                      <a:pt x="176" y="66"/>
                    </a:lnTo>
                    <a:lnTo>
                      <a:pt x="166" y="93"/>
                    </a:lnTo>
                    <a:lnTo>
                      <a:pt x="155" y="105"/>
                    </a:lnTo>
                    <a:lnTo>
                      <a:pt x="143" y="104"/>
                    </a:lnTo>
                    <a:lnTo>
                      <a:pt x="145" y="83"/>
                    </a:lnTo>
                    <a:lnTo>
                      <a:pt x="155" y="61"/>
                    </a:lnTo>
                    <a:lnTo>
                      <a:pt x="163" y="42"/>
                    </a:lnTo>
                    <a:lnTo>
                      <a:pt x="164" y="26"/>
                    </a:lnTo>
                    <a:lnTo>
                      <a:pt x="151" y="41"/>
                    </a:lnTo>
                    <a:lnTo>
                      <a:pt x="133" y="74"/>
                    </a:lnTo>
                    <a:lnTo>
                      <a:pt x="126" y="97"/>
                    </a:lnTo>
                    <a:lnTo>
                      <a:pt x="117" y="93"/>
                    </a:lnTo>
                    <a:lnTo>
                      <a:pt x="114" y="89"/>
                    </a:lnTo>
                    <a:lnTo>
                      <a:pt x="110" y="81"/>
                    </a:lnTo>
                    <a:lnTo>
                      <a:pt x="110" y="63"/>
                    </a:lnTo>
                    <a:lnTo>
                      <a:pt x="117" y="48"/>
                    </a:lnTo>
                    <a:lnTo>
                      <a:pt x="126" y="31"/>
                    </a:lnTo>
                    <a:lnTo>
                      <a:pt x="132" y="0"/>
                    </a:lnTo>
                    <a:lnTo>
                      <a:pt x="111" y="24"/>
                    </a:lnTo>
                    <a:lnTo>
                      <a:pt x="99" y="51"/>
                    </a:lnTo>
                    <a:lnTo>
                      <a:pt x="91" y="72"/>
                    </a:lnTo>
                    <a:lnTo>
                      <a:pt x="91" y="88"/>
                    </a:lnTo>
                    <a:lnTo>
                      <a:pt x="92" y="99"/>
                    </a:lnTo>
                    <a:lnTo>
                      <a:pt x="102" y="109"/>
                    </a:lnTo>
                    <a:lnTo>
                      <a:pt x="109" y="115"/>
                    </a:lnTo>
                    <a:lnTo>
                      <a:pt x="117" y="120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Freeform 50"/>
              <p:cNvSpPr>
                <a:spLocks/>
              </p:cNvSpPr>
              <p:nvPr/>
            </p:nvSpPr>
            <p:spPr bwMode="auto">
              <a:xfrm>
                <a:off x="4183188" y="26987"/>
                <a:ext cx="336550" cy="330200"/>
              </a:xfrm>
              <a:custGeom>
                <a:avLst/>
                <a:gdLst>
                  <a:gd name="T0" fmla="*/ 158 w 212"/>
                  <a:gd name="T1" fmla="*/ 128 h 208"/>
                  <a:gd name="T2" fmla="*/ 167 w 212"/>
                  <a:gd name="T3" fmla="*/ 103 h 208"/>
                  <a:gd name="T4" fmla="*/ 170 w 212"/>
                  <a:gd name="T5" fmla="*/ 81 h 208"/>
                  <a:gd name="T6" fmla="*/ 174 w 212"/>
                  <a:gd name="T7" fmla="*/ 60 h 208"/>
                  <a:gd name="T8" fmla="*/ 173 w 212"/>
                  <a:gd name="T9" fmla="*/ 36 h 208"/>
                  <a:gd name="T10" fmla="*/ 167 w 212"/>
                  <a:gd name="T11" fmla="*/ 20 h 208"/>
                  <a:gd name="T12" fmla="*/ 154 w 212"/>
                  <a:gd name="T13" fmla="*/ 9 h 208"/>
                  <a:gd name="T14" fmla="*/ 137 w 212"/>
                  <a:gd name="T15" fmla="*/ 3 h 208"/>
                  <a:gd name="T16" fmla="*/ 115 w 212"/>
                  <a:gd name="T17" fmla="*/ 0 h 208"/>
                  <a:gd name="T18" fmla="*/ 90 w 212"/>
                  <a:gd name="T19" fmla="*/ 4 h 208"/>
                  <a:gd name="T20" fmla="*/ 68 w 212"/>
                  <a:gd name="T21" fmla="*/ 13 h 208"/>
                  <a:gd name="T22" fmla="*/ 45 w 212"/>
                  <a:gd name="T23" fmla="*/ 24 h 208"/>
                  <a:gd name="T24" fmla="*/ 28 w 212"/>
                  <a:gd name="T25" fmla="*/ 43 h 208"/>
                  <a:gd name="T26" fmla="*/ 14 w 212"/>
                  <a:gd name="T27" fmla="*/ 66 h 208"/>
                  <a:gd name="T28" fmla="*/ 7 w 212"/>
                  <a:gd name="T29" fmla="*/ 92 h 208"/>
                  <a:gd name="T30" fmla="*/ 0 w 212"/>
                  <a:gd name="T31" fmla="*/ 119 h 208"/>
                  <a:gd name="T32" fmla="*/ 2 w 212"/>
                  <a:gd name="T33" fmla="*/ 143 h 208"/>
                  <a:gd name="T34" fmla="*/ 8 w 212"/>
                  <a:gd name="T35" fmla="*/ 164 h 208"/>
                  <a:gd name="T36" fmla="*/ 17 w 212"/>
                  <a:gd name="T37" fmla="*/ 175 h 208"/>
                  <a:gd name="T38" fmla="*/ 32 w 212"/>
                  <a:gd name="T39" fmla="*/ 185 h 208"/>
                  <a:gd name="T40" fmla="*/ 49 w 212"/>
                  <a:gd name="T41" fmla="*/ 189 h 208"/>
                  <a:gd name="T42" fmla="*/ 70 w 212"/>
                  <a:gd name="T43" fmla="*/ 191 h 208"/>
                  <a:gd name="T44" fmla="*/ 90 w 212"/>
                  <a:gd name="T45" fmla="*/ 186 h 208"/>
                  <a:gd name="T46" fmla="*/ 109 w 212"/>
                  <a:gd name="T47" fmla="*/ 176 h 208"/>
                  <a:gd name="T48" fmla="*/ 125 w 212"/>
                  <a:gd name="T49" fmla="*/ 169 h 208"/>
                  <a:gd name="T50" fmla="*/ 138 w 212"/>
                  <a:gd name="T51" fmla="*/ 161 h 208"/>
                  <a:gd name="T52" fmla="*/ 157 w 212"/>
                  <a:gd name="T53" fmla="*/ 176 h 208"/>
                  <a:gd name="T54" fmla="*/ 179 w 212"/>
                  <a:gd name="T55" fmla="*/ 199 h 208"/>
                  <a:gd name="T56" fmla="*/ 193 w 212"/>
                  <a:gd name="T57" fmla="*/ 208 h 208"/>
                  <a:gd name="T58" fmla="*/ 204 w 212"/>
                  <a:gd name="T59" fmla="*/ 208 h 208"/>
                  <a:gd name="T60" fmla="*/ 209 w 212"/>
                  <a:gd name="T61" fmla="*/ 202 h 208"/>
                  <a:gd name="T62" fmla="*/ 212 w 212"/>
                  <a:gd name="T63" fmla="*/ 191 h 208"/>
                  <a:gd name="T64" fmla="*/ 210 w 212"/>
                  <a:gd name="T65" fmla="*/ 181 h 208"/>
                  <a:gd name="T66" fmla="*/ 198 w 212"/>
                  <a:gd name="T67" fmla="*/ 169 h 208"/>
                  <a:gd name="T68" fmla="*/ 182 w 212"/>
                  <a:gd name="T69" fmla="*/ 161 h 208"/>
                  <a:gd name="T70" fmla="*/ 164 w 212"/>
                  <a:gd name="T71" fmla="*/ 151 h 208"/>
                  <a:gd name="T72" fmla="*/ 155 w 212"/>
                  <a:gd name="T73" fmla="*/ 142 h 208"/>
                  <a:gd name="T74" fmla="*/ 158 w 212"/>
                  <a:gd name="T75" fmla="*/ 12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208">
                    <a:moveTo>
                      <a:pt x="158" y="128"/>
                    </a:moveTo>
                    <a:lnTo>
                      <a:pt x="167" y="103"/>
                    </a:lnTo>
                    <a:lnTo>
                      <a:pt x="170" y="81"/>
                    </a:lnTo>
                    <a:lnTo>
                      <a:pt x="174" y="60"/>
                    </a:lnTo>
                    <a:lnTo>
                      <a:pt x="173" y="36"/>
                    </a:lnTo>
                    <a:lnTo>
                      <a:pt x="167" y="20"/>
                    </a:lnTo>
                    <a:lnTo>
                      <a:pt x="154" y="9"/>
                    </a:lnTo>
                    <a:lnTo>
                      <a:pt x="137" y="3"/>
                    </a:lnTo>
                    <a:lnTo>
                      <a:pt x="115" y="0"/>
                    </a:lnTo>
                    <a:lnTo>
                      <a:pt x="90" y="4"/>
                    </a:lnTo>
                    <a:lnTo>
                      <a:pt x="68" y="13"/>
                    </a:lnTo>
                    <a:lnTo>
                      <a:pt x="45" y="24"/>
                    </a:lnTo>
                    <a:lnTo>
                      <a:pt x="28" y="43"/>
                    </a:lnTo>
                    <a:lnTo>
                      <a:pt x="14" y="66"/>
                    </a:lnTo>
                    <a:lnTo>
                      <a:pt x="7" y="92"/>
                    </a:lnTo>
                    <a:lnTo>
                      <a:pt x="0" y="119"/>
                    </a:lnTo>
                    <a:lnTo>
                      <a:pt x="2" y="143"/>
                    </a:lnTo>
                    <a:lnTo>
                      <a:pt x="8" y="164"/>
                    </a:lnTo>
                    <a:lnTo>
                      <a:pt x="17" y="175"/>
                    </a:lnTo>
                    <a:lnTo>
                      <a:pt x="32" y="185"/>
                    </a:lnTo>
                    <a:lnTo>
                      <a:pt x="49" y="189"/>
                    </a:lnTo>
                    <a:lnTo>
                      <a:pt x="70" y="191"/>
                    </a:lnTo>
                    <a:lnTo>
                      <a:pt x="90" y="186"/>
                    </a:lnTo>
                    <a:lnTo>
                      <a:pt x="109" y="176"/>
                    </a:lnTo>
                    <a:lnTo>
                      <a:pt x="125" y="169"/>
                    </a:lnTo>
                    <a:lnTo>
                      <a:pt x="138" y="161"/>
                    </a:lnTo>
                    <a:lnTo>
                      <a:pt x="157" y="176"/>
                    </a:lnTo>
                    <a:lnTo>
                      <a:pt x="179" y="199"/>
                    </a:lnTo>
                    <a:lnTo>
                      <a:pt x="193" y="208"/>
                    </a:lnTo>
                    <a:lnTo>
                      <a:pt x="204" y="208"/>
                    </a:lnTo>
                    <a:lnTo>
                      <a:pt x="209" y="202"/>
                    </a:lnTo>
                    <a:lnTo>
                      <a:pt x="212" y="191"/>
                    </a:lnTo>
                    <a:lnTo>
                      <a:pt x="210" y="181"/>
                    </a:lnTo>
                    <a:lnTo>
                      <a:pt x="198" y="169"/>
                    </a:lnTo>
                    <a:lnTo>
                      <a:pt x="182" y="161"/>
                    </a:lnTo>
                    <a:lnTo>
                      <a:pt x="164" y="151"/>
                    </a:lnTo>
                    <a:lnTo>
                      <a:pt x="155" y="142"/>
                    </a:lnTo>
                    <a:lnTo>
                      <a:pt x="158" y="1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Freeform 56"/>
              <p:cNvSpPr>
                <a:spLocks/>
              </p:cNvSpPr>
              <p:nvPr/>
            </p:nvSpPr>
            <p:spPr bwMode="auto">
              <a:xfrm>
                <a:off x="4011738" y="354012"/>
                <a:ext cx="293688" cy="558800"/>
              </a:xfrm>
              <a:custGeom>
                <a:avLst/>
                <a:gdLst>
                  <a:gd name="T0" fmla="*/ 53 w 185"/>
                  <a:gd name="T1" fmla="*/ 45 h 352"/>
                  <a:gd name="T2" fmla="*/ 71 w 185"/>
                  <a:gd name="T3" fmla="*/ 22 h 352"/>
                  <a:gd name="T4" fmla="*/ 87 w 185"/>
                  <a:gd name="T5" fmla="*/ 8 h 352"/>
                  <a:gd name="T6" fmla="*/ 103 w 185"/>
                  <a:gd name="T7" fmla="*/ 2 h 352"/>
                  <a:gd name="T8" fmla="*/ 122 w 185"/>
                  <a:gd name="T9" fmla="*/ 0 h 352"/>
                  <a:gd name="T10" fmla="*/ 144 w 185"/>
                  <a:gd name="T11" fmla="*/ 2 h 352"/>
                  <a:gd name="T12" fmla="*/ 160 w 185"/>
                  <a:gd name="T13" fmla="*/ 8 h 352"/>
                  <a:gd name="T14" fmla="*/ 171 w 185"/>
                  <a:gd name="T15" fmla="*/ 19 h 352"/>
                  <a:gd name="T16" fmla="*/ 180 w 185"/>
                  <a:gd name="T17" fmla="*/ 32 h 352"/>
                  <a:gd name="T18" fmla="*/ 185 w 185"/>
                  <a:gd name="T19" fmla="*/ 48 h 352"/>
                  <a:gd name="T20" fmla="*/ 183 w 185"/>
                  <a:gd name="T21" fmla="*/ 69 h 352"/>
                  <a:gd name="T22" fmla="*/ 176 w 185"/>
                  <a:gd name="T23" fmla="*/ 91 h 352"/>
                  <a:gd name="T24" fmla="*/ 165 w 185"/>
                  <a:gd name="T25" fmla="*/ 112 h 352"/>
                  <a:gd name="T26" fmla="*/ 151 w 185"/>
                  <a:gd name="T27" fmla="*/ 134 h 352"/>
                  <a:gd name="T28" fmla="*/ 139 w 185"/>
                  <a:gd name="T29" fmla="*/ 157 h 352"/>
                  <a:gd name="T30" fmla="*/ 133 w 185"/>
                  <a:gd name="T31" fmla="*/ 179 h 352"/>
                  <a:gd name="T32" fmla="*/ 129 w 185"/>
                  <a:gd name="T33" fmla="*/ 199 h 352"/>
                  <a:gd name="T34" fmla="*/ 132 w 185"/>
                  <a:gd name="T35" fmla="*/ 216 h 352"/>
                  <a:gd name="T36" fmla="*/ 139 w 185"/>
                  <a:gd name="T37" fmla="*/ 237 h 352"/>
                  <a:gd name="T38" fmla="*/ 150 w 185"/>
                  <a:gd name="T39" fmla="*/ 255 h 352"/>
                  <a:gd name="T40" fmla="*/ 159 w 185"/>
                  <a:gd name="T41" fmla="*/ 276 h 352"/>
                  <a:gd name="T42" fmla="*/ 159 w 185"/>
                  <a:gd name="T43" fmla="*/ 297 h 352"/>
                  <a:gd name="T44" fmla="*/ 151 w 185"/>
                  <a:gd name="T45" fmla="*/ 317 h 352"/>
                  <a:gd name="T46" fmla="*/ 144 w 185"/>
                  <a:gd name="T47" fmla="*/ 329 h 352"/>
                  <a:gd name="T48" fmla="*/ 130 w 185"/>
                  <a:gd name="T49" fmla="*/ 339 h 352"/>
                  <a:gd name="T50" fmla="*/ 118 w 185"/>
                  <a:gd name="T51" fmla="*/ 347 h 352"/>
                  <a:gd name="T52" fmla="*/ 99 w 185"/>
                  <a:gd name="T53" fmla="*/ 352 h 352"/>
                  <a:gd name="T54" fmla="*/ 75 w 185"/>
                  <a:gd name="T55" fmla="*/ 352 h 352"/>
                  <a:gd name="T56" fmla="*/ 55 w 185"/>
                  <a:gd name="T57" fmla="*/ 350 h 352"/>
                  <a:gd name="T58" fmla="*/ 40 w 185"/>
                  <a:gd name="T59" fmla="*/ 340 h 352"/>
                  <a:gd name="T60" fmla="*/ 29 w 185"/>
                  <a:gd name="T61" fmla="*/ 325 h 352"/>
                  <a:gd name="T62" fmla="*/ 16 w 185"/>
                  <a:gd name="T63" fmla="*/ 304 h 352"/>
                  <a:gd name="T64" fmla="*/ 9 w 185"/>
                  <a:gd name="T65" fmla="*/ 282 h 352"/>
                  <a:gd name="T66" fmla="*/ 4 w 185"/>
                  <a:gd name="T67" fmla="*/ 257 h 352"/>
                  <a:gd name="T68" fmla="*/ 0 w 185"/>
                  <a:gd name="T69" fmla="*/ 225 h 352"/>
                  <a:gd name="T70" fmla="*/ 1 w 185"/>
                  <a:gd name="T71" fmla="*/ 195 h 352"/>
                  <a:gd name="T72" fmla="*/ 4 w 185"/>
                  <a:gd name="T73" fmla="*/ 164 h 352"/>
                  <a:gd name="T74" fmla="*/ 12 w 185"/>
                  <a:gd name="T75" fmla="*/ 129 h 352"/>
                  <a:gd name="T76" fmla="*/ 24 w 185"/>
                  <a:gd name="T77" fmla="*/ 100 h 352"/>
                  <a:gd name="T78" fmla="*/ 35 w 185"/>
                  <a:gd name="T79" fmla="*/ 75 h 352"/>
                  <a:gd name="T80" fmla="*/ 41 w 185"/>
                  <a:gd name="T81" fmla="*/ 60 h 352"/>
                  <a:gd name="T82" fmla="*/ 53 w 185"/>
                  <a:gd name="T83" fmla="*/ 45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5" h="352">
                    <a:moveTo>
                      <a:pt x="53" y="45"/>
                    </a:moveTo>
                    <a:lnTo>
                      <a:pt x="71" y="22"/>
                    </a:lnTo>
                    <a:lnTo>
                      <a:pt x="87" y="8"/>
                    </a:lnTo>
                    <a:lnTo>
                      <a:pt x="103" y="2"/>
                    </a:lnTo>
                    <a:lnTo>
                      <a:pt x="122" y="0"/>
                    </a:lnTo>
                    <a:lnTo>
                      <a:pt x="144" y="2"/>
                    </a:lnTo>
                    <a:lnTo>
                      <a:pt x="160" y="8"/>
                    </a:lnTo>
                    <a:lnTo>
                      <a:pt x="171" y="19"/>
                    </a:lnTo>
                    <a:lnTo>
                      <a:pt x="180" y="32"/>
                    </a:lnTo>
                    <a:lnTo>
                      <a:pt x="185" y="48"/>
                    </a:lnTo>
                    <a:lnTo>
                      <a:pt x="183" y="69"/>
                    </a:lnTo>
                    <a:lnTo>
                      <a:pt x="176" y="91"/>
                    </a:lnTo>
                    <a:lnTo>
                      <a:pt x="165" y="112"/>
                    </a:lnTo>
                    <a:lnTo>
                      <a:pt x="151" y="134"/>
                    </a:lnTo>
                    <a:lnTo>
                      <a:pt x="139" y="157"/>
                    </a:lnTo>
                    <a:lnTo>
                      <a:pt x="133" y="179"/>
                    </a:lnTo>
                    <a:lnTo>
                      <a:pt x="129" y="199"/>
                    </a:lnTo>
                    <a:lnTo>
                      <a:pt x="132" y="216"/>
                    </a:lnTo>
                    <a:lnTo>
                      <a:pt x="139" y="237"/>
                    </a:lnTo>
                    <a:lnTo>
                      <a:pt x="150" y="255"/>
                    </a:lnTo>
                    <a:lnTo>
                      <a:pt x="159" y="276"/>
                    </a:lnTo>
                    <a:lnTo>
                      <a:pt x="159" y="297"/>
                    </a:lnTo>
                    <a:lnTo>
                      <a:pt x="151" y="317"/>
                    </a:lnTo>
                    <a:lnTo>
                      <a:pt x="144" y="329"/>
                    </a:lnTo>
                    <a:lnTo>
                      <a:pt x="130" y="339"/>
                    </a:lnTo>
                    <a:lnTo>
                      <a:pt x="118" y="347"/>
                    </a:lnTo>
                    <a:lnTo>
                      <a:pt x="99" y="352"/>
                    </a:lnTo>
                    <a:lnTo>
                      <a:pt x="75" y="352"/>
                    </a:lnTo>
                    <a:lnTo>
                      <a:pt x="55" y="350"/>
                    </a:lnTo>
                    <a:lnTo>
                      <a:pt x="40" y="340"/>
                    </a:lnTo>
                    <a:lnTo>
                      <a:pt x="29" y="325"/>
                    </a:lnTo>
                    <a:lnTo>
                      <a:pt x="16" y="304"/>
                    </a:lnTo>
                    <a:lnTo>
                      <a:pt x="9" y="282"/>
                    </a:lnTo>
                    <a:lnTo>
                      <a:pt x="4" y="257"/>
                    </a:lnTo>
                    <a:lnTo>
                      <a:pt x="0" y="225"/>
                    </a:lnTo>
                    <a:lnTo>
                      <a:pt x="1" y="195"/>
                    </a:lnTo>
                    <a:lnTo>
                      <a:pt x="4" y="164"/>
                    </a:lnTo>
                    <a:lnTo>
                      <a:pt x="12" y="129"/>
                    </a:lnTo>
                    <a:lnTo>
                      <a:pt x="24" y="100"/>
                    </a:lnTo>
                    <a:lnTo>
                      <a:pt x="35" y="75"/>
                    </a:lnTo>
                    <a:lnTo>
                      <a:pt x="41" y="60"/>
                    </a:lnTo>
                    <a:lnTo>
                      <a:pt x="53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Freeform 57"/>
              <p:cNvSpPr>
                <a:spLocks/>
              </p:cNvSpPr>
              <p:nvPr/>
            </p:nvSpPr>
            <p:spPr bwMode="auto">
              <a:xfrm>
                <a:off x="3729163" y="339725"/>
                <a:ext cx="474663" cy="390525"/>
              </a:xfrm>
              <a:custGeom>
                <a:avLst/>
                <a:gdLst>
                  <a:gd name="T0" fmla="*/ 214 w 299"/>
                  <a:gd name="T1" fmla="*/ 47 h 246"/>
                  <a:gd name="T2" fmla="*/ 241 w 299"/>
                  <a:gd name="T3" fmla="*/ 30 h 246"/>
                  <a:gd name="T4" fmla="*/ 266 w 299"/>
                  <a:gd name="T5" fmla="*/ 19 h 246"/>
                  <a:gd name="T6" fmla="*/ 289 w 299"/>
                  <a:gd name="T7" fmla="*/ 17 h 246"/>
                  <a:gd name="T8" fmla="*/ 299 w 299"/>
                  <a:gd name="T9" fmla="*/ 24 h 246"/>
                  <a:gd name="T10" fmla="*/ 297 w 299"/>
                  <a:gd name="T11" fmla="*/ 43 h 246"/>
                  <a:gd name="T12" fmla="*/ 282 w 299"/>
                  <a:gd name="T13" fmla="*/ 65 h 246"/>
                  <a:gd name="T14" fmla="*/ 258 w 299"/>
                  <a:gd name="T15" fmla="*/ 89 h 246"/>
                  <a:gd name="T16" fmla="*/ 225 w 299"/>
                  <a:gd name="T17" fmla="*/ 98 h 246"/>
                  <a:gd name="T18" fmla="*/ 221 w 299"/>
                  <a:gd name="T19" fmla="*/ 98 h 246"/>
                  <a:gd name="T20" fmla="*/ 192 w 299"/>
                  <a:gd name="T21" fmla="*/ 107 h 246"/>
                  <a:gd name="T22" fmla="*/ 170 w 299"/>
                  <a:gd name="T23" fmla="*/ 129 h 246"/>
                  <a:gd name="T24" fmla="*/ 156 w 299"/>
                  <a:gd name="T25" fmla="*/ 155 h 246"/>
                  <a:gd name="T26" fmla="*/ 143 w 299"/>
                  <a:gd name="T27" fmla="*/ 190 h 246"/>
                  <a:gd name="T28" fmla="*/ 132 w 299"/>
                  <a:gd name="T29" fmla="*/ 219 h 246"/>
                  <a:gd name="T30" fmla="*/ 123 w 299"/>
                  <a:gd name="T31" fmla="*/ 241 h 246"/>
                  <a:gd name="T32" fmla="*/ 113 w 299"/>
                  <a:gd name="T33" fmla="*/ 246 h 246"/>
                  <a:gd name="T34" fmla="*/ 97 w 299"/>
                  <a:gd name="T35" fmla="*/ 243 h 246"/>
                  <a:gd name="T36" fmla="*/ 87 w 299"/>
                  <a:gd name="T37" fmla="*/ 227 h 246"/>
                  <a:gd name="T38" fmla="*/ 82 w 299"/>
                  <a:gd name="T39" fmla="*/ 197 h 246"/>
                  <a:gd name="T40" fmla="*/ 79 w 299"/>
                  <a:gd name="T41" fmla="*/ 165 h 246"/>
                  <a:gd name="T42" fmla="*/ 76 w 299"/>
                  <a:gd name="T43" fmla="*/ 137 h 246"/>
                  <a:gd name="T44" fmla="*/ 68 w 299"/>
                  <a:gd name="T45" fmla="*/ 117 h 246"/>
                  <a:gd name="T46" fmla="*/ 61 w 299"/>
                  <a:gd name="T47" fmla="*/ 102 h 246"/>
                  <a:gd name="T48" fmla="*/ 47 w 299"/>
                  <a:gd name="T49" fmla="*/ 89 h 246"/>
                  <a:gd name="T50" fmla="*/ 36 w 299"/>
                  <a:gd name="T51" fmla="*/ 83 h 246"/>
                  <a:gd name="T52" fmla="*/ 21 w 299"/>
                  <a:gd name="T53" fmla="*/ 84 h 246"/>
                  <a:gd name="T54" fmla="*/ 10 w 299"/>
                  <a:gd name="T55" fmla="*/ 85 h 246"/>
                  <a:gd name="T56" fmla="*/ 0 w 299"/>
                  <a:gd name="T57" fmla="*/ 78 h 246"/>
                  <a:gd name="T58" fmla="*/ 0 w 299"/>
                  <a:gd name="T59" fmla="*/ 63 h 246"/>
                  <a:gd name="T60" fmla="*/ 15 w 299"/>
                  <a:gd name="T61" fmla="*/ 56 h 246"/>
                  <a:gd name="T62" fmla="*/ 5 w 299"/>
                  <a:gd name="T63" fmla="*/ 43 h 246"/>
                  <a:gd name="T64" fmla="*/ 6 w 299"/>
                  <a:gd name="T65" fmla="*/ 29 h 246"/>
                  <a:gd name="T66" fmla="*/ 16 w 299"/>
                  <a:gd name="T67" fmla="*/ 24 h 246"/>
                  <a:gd name="T68" fmla="*/ 25 w 299"/>
                  <a:gd name="T69" fmla="*/ 27 h 246"/>
                  <a:gd name="T70" fmla="*/ 25 w 299"/>
                  <a:gd name="T71" fmla="*/ 12 h 246"/>
                  <a:gd name="T72" fmla="*/ 35 w 299"/>
                  <a:gd name="T73" fmla="*/ 0 h 246"/>
                  <a:gd name="T74" fmla="*/ 48 w 299"/>
                  <a:gd name="T75" fmla="*/ 0 h 246"/>
                  <a:gd name="T76" fmla="*/ 58 w 299"/>
                  <a:gd name="T77" fmla="*/ 12 h 246"/>
                  <a:gd name="T78" fmla="*/ 55 w 299"/>
                  <a:gd name="T79" fmla="*/ 14 h 246"/>
                  <a:gd name="T80" fmla="*/ 50 w 299"/>
                  <a:gd name="T81" fmla="*/ 35 h 246"/>
                  <a:gd name="T82" fmla="*/ 50 w 299"/>
                  <a:gd name="T83" fmla="*/ 49 h 246"/>
                  <a:gd name="T84" fmla="*/ 51 w 299"/>
                  <a:gd name="T85" fmla="*/ 53 h 246"/>
                  <a:gd name="T86" fmla="*/ 57 w 299"/>
                  <a:gd name="T87" fmla="*/ 65 h 246"/>
                  <a:gd name="T88" fmla="*/ 73 w 299"/>
                  <a:gd name="T89" fmla="*/ 85 h 246"/>
                  <a:gd name="T90" fmla="*/ 86 w 299"/>
                  <a:gd name="T91" fmla="*/ 102 h 246"/>
                  <a:gd name="T92" fmla="*/ 97 w 299"/>
                  <a:gd name="T93" fmla="*/ 129 h 246"/>
                  <a:gd name="T94" fmla="*/ 107 w 299"/>
                  <a:gd name="T95" fmla="*/ 152 h 246"/>
                  <a:gd name="T96" fmla="*/ 114 w 299"/>
                  <a:gd name="T97" fmla="*/ 171 h 246"/>
                  <a:gd name="T98" fmla="*/ 125 w 299"/>
                  <a:gd name="T99" fmla="*/ 145 h 246"/>
                  <a:gd name="T100" fmla="*/ 138 w 299"/>
                  <a:gd name="T101" fmla="*/ 120 h 246"/>
                  <a:gd name="T102" fmla="*/ 154 w 299"/>
                  <a:gd name="T103" fmla="*/ 96 h 246"/>
                  <a:gd name="T104" fmla="*/ 170 w 299"/>
                  <a:gd name="T105" fmla="*/ 79 h 246"/>
                  <a:gd name="T106" fmla="*/ 189 w 299"/>
                  <a:gd name="T107" fmla="*/ 61 h 246"/>
                  <a:gd name="T108" fmla="*/ 200 w 299"/>
                  <a:gd name="T109" fmla="*/ 53 h 246"/>
                  <a:gd name="T110" fmla="*/ 214 w 299"/>
                  <a:gd name="T111" fmla="*/ 47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99" h="246">
                    <a:moveTo>
                      <a:pt x="214" y="47"/>
                    </a:moveTo>
                    <a:lnTo>
                      <a:pt x="241" y="30"/>
                    </a:lnTo>
                    <a:lnTo>
                      <a:pt x="266" y="19"/>
                    </a:lnTo>
                    <a:lnTo>
                      <a:pt x="289" y="17"/>
                    </a:lnTo>
                    <a:lnTo>
                      <a:pt x="299" y="24"/>
                    </a:lnTo>
                    <a:lnTo>
                      <a:pt x="297" y="43"/>
                    </a:lnTo>
                    <a:lnTo>
                      <a:pt x="282" y="65"/>
                    </a:lnTo>
                    <a:lnTo>
                      <a:pt x="258" y="89"/>
                    </a:lnTo>
                    <a:lnTo>
                      <a:pt x="225" y="98"/>
                    </a:lnTo>
                    <a:lnTo>
                      <a:pt x="221" y="98"/>
                    </a:lnTo>
                    <a:lnTo>
                      <a:pt x="192" y="107"/>
                    </a:lnTo>
                    <a:lnTo>
                      <a:pt x="170" y="129"/>
                    </a:lnTo>
                    <a:lnTo>
                      <a:pt x="156" y="155"/>
                    </a:lnTo>
                    <a:lnTo>
                      <a:pt x="143" y="190"/>
                    </a:lnTo>
                    <a:lnTo>
                      <a:pt x="132" y="219"/>
                    </a:lnTo>
                    <a:lnTo>
                      <a:pt x="123" y="241"/>
                    </a:lnTo>
                    <a:lnTo>
                      <a:pt x="113" y="246"/>
                    </a:lnTo>
                    <a:lnTo>
                      <a:pt x="97" y="243"/>
                    </a:lnTo>
                    <a:lnTo>
                      <a:pt x="87" y="227"/>
                    </a:lnTo>
                    <a:lnTo>
                      <a:pt x="82" y="197"/>
                    </a:lnTo>
                    <a:lnTo>
                      <a:pt x="79" y="165"/>
                    </a:lnTo>
                    <a:lnTo>
                      <a:pt x="76" y="137"/>
                    </a:lnTo>
                    <a:lnTo>
                      <a:pt x="68" y="117"/>
                    </a:lnTo>
                    <a:lnTo>
                      <a:pt x="61" y="102"/>
                    </a:lnTo>
                    <a:lnTo>
                      <a:pt x="47" y="89"/>
                    </a:lnTo>
                    <a:lnTo>
                      <a:pt x="36" y="83"/>
                    </a:lnTo>
                    <a:lnTo>
                      <a:pt x="21" y="84"/>
                    </a:lnTo>
                    <a:lnTo>
                      <a:pt x="10" y="85"/>
                    </a:lnTo>
                    <a:lnTo>
                      <a:pt x="0" y="78"/>
                    </a:lnTo>
                    <a:lnTo>
                      <a:pt x="0" y="63"/>
                    </a:lnTo>
                    <a:lnTo>
                      <a:pt x="15" y="56"/>
                    </a:lnTo>
                    <a:lnTo>
                      <a:pt x="5" y="43"/>
                    </a:lnTo>
                    <a:lnTo>
                      <a:pt x="6" y="29"/>
                    </a:lnTo>
                    <a:lnTo>
                      <a:pt x="16" y="24"/>
                    </a:lnTo>
                    <a:lnTo>
                      <a:pt x="25" y="27"/>
                    </a:lnTo>
                    <a:lnTo>
                      <a:pt x="25" y="12"/>
                    </a:lnTo>
                    <a:lnTo>
                      <a:pt x="35" y="0"/>
                    </a:lnTo>
                    <a:lnTo>
                      <a:pt x="48" y="0"/>
                    </a:lnTo>
                    <a:lnTo>
                      <a:pt x="58" y="12"/>
                    </a:lnTo>
                    <a:lnTo>
                      <a:pt x="55" y="14"/>
                    </a:lnTo>
                    <a:lnTo>
                      <a:pt x="50" y="35"/>
                    </a:lnTo>
                    <a:lnTo>
                      <a:pt x="50" y="49"/>
                    </a:lnTo>
                    <a:lnTo>
                      <a:pt x="51" y="53"/>
                    </a:lnTo>
                    <a:lnTo>
                      <a:pt x="57" y="65"/>
                    </a:lnTo>
                    <a:lnTo>
                      <a:pt x="73" y="85"/>
                    </a:lnTo>
                    <a:lnTo>
                      <a:pt x="86" y="102"/>
                    </a:lnTo>
                    <a:lnTo>
                      <a:pt x="97" y="129"/>
                    </a:lnTo>
                    <a:lnTo>
                      <a:pt x="107" y="152"/>
                    </a:lnTo>
                    <a:lnTo>
                      <a:pt x="114" y="171"/>
                    </a:lnTo>
                    <a:lnTo>
                      <a:pt x="125" y="145"/>
                    </a:lnTo>
                    <a:lnTo>
                      <a:pt x="138" y="120"/>
                    </a:lnTo>
                    <a:lnTo>
                      <a:pt x="154" y="96"/>
                    </a:lnTo>
                    <a:lnTo>
                      <a:pt x="170" y="79"/>
                    </a:lnTo>
                    <a:lnTo>
                      <a:pt x="189" y="61"/>
                    </a:lnTo>
                    <a:lnTo>
                      <a:pt x="200" y="53"/>
                    </a:lnTo>
                    <a:lnTo>
                      <a:pt x="214" y="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Freeform 58"/>
              <p:cNvSpPr>
                <a:spLocks/>
              </p:cNvSpPr>
              <p:nvPr/>
            </p:nvSpPr>
            <p:spPr bwMode="auto">
              <a:xfrm>
                <a:off x="4140325" y="822325"/>
                <a:ext cx="366713" cy="622300"/>
              </a:xfrm>
              <a:custGeom>
                <a:avLst/>
                <a:gdLst>
                  <a:gd name="T0" fmla="*/ 53 w 231"/>
                  <a:gd name="T1" fmla="*/ 14 h 392"/>
                  <a:gd name="T2" fmla="*/ 37 w 231"/>
                  <a:gd name="T3" fmla="*/ 0 h 392"/>
                  <a:gd name="T4" fmla="*/ 9 w 231"/>
                  <a:gd name="T5" fmla="*/ 1 h 392"/>
                  <a:gd name="T6" fmla="*/ 0 w 231"/>
                  <a:gd name="T7" fmla="*/ 26 h 392"/>
                  <a:gd name="T8" fmla="*/ 5 w 231"/>
                  <a:gd name="T9" fmla="*/ 48 h 392"/>
                  <a:gd name="T10" fmla="*/ 17 w 231"/>
                  <a:gd name="T11" fmla="*/ 68 h 392"/>
                  <a:gd name="T12" fmla="*/ 42 w 231"/>
                  <a:gd name="T13" fmla="*/ 98 h 392"/>
                  <a:gd name="T14" fmla="*/ 78 w 231"/>
                  <a:gd name="T15" fmla="*/ 122 h 392"/>
                  <a:gd name="T16" fmla="*/ 105 w 231"/>
                  <a:gd name="T17" fmla="*/ 136 h 392"/>
                  <a:gd name="T18" fmla="*/ 136 w 231"/>
                  <a:gd name="T19" fmla="*/ 157 h 392"/>
                  <a:gd name="T20" fmla="*/ 149 w 231"/>
                  <a:gd name="T21" fmla="*/ 175 h 392"/>
                  <a:gd name="T22" fmla="*/ 149 w 231"/>
                  <a:gd name="T23" fmla="*/ 186 h 392"/>
                  <a:gd name="T24" fmla="*/ 136 w 231"/>
                  <a:gd name="T25" fmla="*/ 207 h 392"/>
                  <a:gd name="T26" fmla="*/ 118 w 231"/>
                  <a:gd name="T27" fmla="*/ 236 h 392"/>
                  <a:gd name="T28" fmla="*/ 102 w 231"/>
                  <a:gd name="T29" fmla="*/ 270 h 392"/>
                  <a:gd name="T30" fmla="*/ 91 w 231"/>
                  <a:gd name="T31" fmla="*/ 306 h 392"/>
                  <a:gd name="T32" fmla="*/ 85 w 231"/>
                  <a:gd name="T33" fmla="*/ 337 h 392"/>
                  <a:gd name="T34" fmla="*/ 86 w 231"/>
                  <a:gd name="T35" fmla="*/ 369 h 392"/>
                  <a:gd name="T36" fmla="*/ 91 w 231"/>
                  <a:gd name="T37" fmla="*/ 383 h 392"/>
                  <a:gd name="T38" fmla="*/ 102 w 231"/>
                  <a:gd name="T39" fmla="*/ 390 h 392"/>
                  <a:gd name="T40" fmla="*/ 117 w 231"/>
                  <a:gd name="T41" fmla="*/ 390 h 392"/>
                  <a:gd name="T42" fmla="*/ 127 w 231"/>
                  <a:gd name="T43" fmla="*/ 382 h 392"/>
                  <a:gd name="T44" fmla="*/ 144 w 231"/>
                  <a:gd name="T45" fmla="*/ 378 h 392"/>
                  <a:gd name="T46" fmla="*/ 170 w 231"/>
                  <a:gd name="T47" fmla="*/ 377 h 392"/>
                  <a:gd name="T48" fmla="*/ 194 w 231"/>
                  <a:gd name="T49" fmla="*/ 384 h 392"/>
                  <a:gd name="T50" fmla="*/ 208 w 231"/>
                  <a:gd name="T51" fmla="*/ 392 h 392"/>
                  <a:gd name="T52" fmla="*/ 217 w 231"/>
                  <a:gd name="T53" fmla="*/ 390 h 392"/>
                  <a:gd name="T54" fmla="*/ 226 w 231"/>
                  <a:gd name="T55" fmla="*/ 382 h 392"/>
                  <a:gd name="T56" fmla="*/ 231 w 231"/>
                  <a:gd name="T57" fmla="*/ 367 h 392"/>
                  <a:gd name="T58" fmla="*/ 220 w 231"/>
                  <a:gd name="T59" fmla="*/ 356 h 392"/>
                  <a:gd name="T60" fmla="*/ 195 w 231"/>
                  <a:gd name="T61" fmla="*/ 348 h 392"/>
                  <a:gd name="T62" fmla="*/ 169 w 231"/>
                  <a:gd name="T63" fmla="*/ 346 h 392"/>
                  <a:gd name="T64" fmla="*/ 141 w 231"/>
                  <a:gd name="T65" fmla="*/ 351 h 392"/>
                  <a:gd name="T66" fmla="*/ 118 w 231"/>
                  <a:gd name="T67" fmla="*/ 359 h 392"/>
                  <a:gd name="T68" fmla="*/ 111 w 231"/>
                  <a:gd name="T69" fmla="*/ 354 h 392"/>
                  <a:gd name="T70" fmla="*/ 110 w 231"/>
                  <a:gd name="T71" fmla="*/ 343 h 392"/>
                  <a:gd name="T72" fmla="*/ 115 w 231"/>
                  <a:gd name="T73" fmla="*/ 315 h 392"/>
                  <a:gd name="T74" fmla="*/ 127 w 231"/>
                  <a:gd name="T75" fmla="*/ 290 h 392"/>
                  <a:gd name="T76" fmla="*/ 141 w 231"/>
                  <a:gd name="T77" fmla="*/ 264 h 392"/>
                  <a:gd name="T78" fmla="*/ 156 w 231"/>
                  <a:gd name="T79" fmla="*/ 241 h 392"/>
                  <a:gd name="T80" fmla="*/ 170 w 231"/>
                  <a:gd name="T81" fmla="*/ 219 h 392"/>
                  <a:gd name="T82" fmla="*/ 180 w 231"/>
                  <a:gd name="T83" fmla="*/ 203 h 392"/>
                  <a:gd name="T84" fmla="*/ 184 w 231"/>
                  <a:gd name="T85" fmla="*/ 189 h 392"/>
                  <a:gd name="T86" fmla="*/ 185 w 231"/>
                  <a:gd name="T87" fmla="*/ 175 h 392"/>
                  <a:gd name="T88" fmla="*/ 183 w 231"/>
                  <a:gd name="T89" fmla="*/ 160 h 392"/>
                  <a:gd name="T90" fmla="*/ 175 w 231"/>
                  <a:gd name="T91" fmla="*/ 145 h 392"/>
                  <a:gd name="T92" fmla="*/ 165 w 231"/>
                  <a:gd name="T93" fmla="*/ 132 h 392"/>
                  <a:gd name="T94" fmla="*/ 151 w 231"/>
                  <a:gd name="T95" fmla="*/ 121 h 392"/>
                  <a:gd name="T96" fmla="*/ 130 w 231"/>
                  <a:gd name="T97" fmla="*/ 103 h 392"/>
                  <a:gd name="T98" fmla="*/ 105 w 231"/>
                  <a:gd name="T99" fmla="*/ 79 h 392"/>
                  <a:gd name="T100" fmla="*/ 86 w 231"/>
                  <a:gd name="T101" fmla="*/ 58 h 392"/>
                  <a:gd name="T102" fmla="*/ 69 w 231"/>
                  <a:gd name="T103" fmla="*/ 37 h 392"/>
                  <a:gd name="T104" fmla="*/ 53 w 231"/>
                  <a:gd name="T105" fmla="*/ 14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31" h="392">
                    <a:moveTo>
                      <a:pt x="53" y="14"/>
                    </a:moveTo>
                    <a:lnTo>
                      <a:pt x="37" y="0"/>
                    </a:lnTo>
                    <a:lnTo>
                      <a:pt x="9" y="1"/>
                    </a:lnTo>
                    <a:lnTo>
                      <a:pt x="0" y="26"/>
                    </a:lnTo>
                    <a:lnTo>
                      <a:pt x="5" y="48"/>
                    </a:lnTo>
                    <a:lnTo>
                      <a:pt x="17" y="68"/>
                    </a:lnTo>
                    <a:lnTo>
                      <a:pt x="42" y="98"/>
                    </a:lnTo>
                    <a:lnTo>
                      <a:pt x="78" y="122"/>
                    </a:lnTo>
                    <a:lnTo>
                      <a:pt x="105" y="136"/>
                    </a:lnTo>
                    <a:lnTo>
                      <a:pt x="136" y="157"/>
                    </a:lnTo>
                    <a:lnTo>
                      <a:pt x="149" y="175"/>
                    </a:lnTo>
                    <a:lnTo>
                      <a:pt x="149" y="186"/>
                    </a:lnTo>
                    <a:lnTo>
                      <a:pt x="136" y="207"/>
                    </a:lnTo>
                    <a:lnTo>
                      <a:pt x="118" y="236"/>
                    </a:lnTo>
                    <a:lnTo>
                      <a:pt x="102" y="270"/>
                    </a:lnTo>
                    <a:lnTo>
                      <a:pt x="91" y="306"/>
                    </a:lnTo>
                    <a:lnTo>
                      <a:pt x="85" y="337"/>
                    </a:lnTo>
                    <a:lnTo>
                      <a:pt x="86" y="369"/>
                    </a:lnTo>
                    <a:lnTo>
                      <a:pt x="91" y="383"/>
                    </a:lnTo>
                    <a:lnTo>
                      <a:pt x="102" y="390"/>
                    </a:lnTo>
                    <a:lnTo>
                      <a:pt x="117" y="390"/>
                    </a:lnTo>
                    <a:lnTo>
                      <a:pt x="127" y="382"/>
                    </a:lnTo>
                    <a:lnTo>
                      <a:pt x="144" y="378"/>
                    </a:lnTo>
                    <a:lnTo>
                      <a:pt x="170" y="377"/>
                    </a:lnTo>
                    <a:lnTo>
                      <a:pt x="194" y="384"/>
                    </a:lnTo>
                    <a:lnTo>
                      <a:pt x="208" y="392"/>
                    </a:lnTo>
                    <a:lnTo>
                      <a:pt x="217" y="390"/>
                    </a:lnTo>
                    <a:lnTo>
                      <a:pt x="226" y="382"/>
                    </a:lnTo>
                    <a:lnTo>
                      <a:pt x="231" y="367"/>
                    </a:lnTo>
                    <a:lnTo>
                      <a:pt x="220" y="356"/>
                    </a:lnTo>
                    <a:lnTo>
                      <a:pt x="195" y="348"/>
                    </a:lnTo>
                    <a:lnTo>
                      <a:pt x="169" y="346"/>
                    </a:lnTo>
                    <a:lnTo>
                      <a:pt x="141" y="351"/>
                    </a:lnTo>
                    <a:lnTo>
                      <a:pt x="118" y="359"/>
                    </a:lnTo>
                    <a:lnTo>
                      <a:pt x="111" y="354"/>
                    </a:lnTo>
                    <a:lnTo>
                      <a:pt x="110" y="343"/>
                    </a:lnTo>
                    <a:lnTo>
                      <a:pt x="115" y="315"/>
                    </a:lnTo>
                    <a:lnTo>
                      <a:pt x="127" y="290"/>
                    </a:lnTo>
                    <a:lnTo>
                      <a:pt x="141" y="264"/>
                    </a:lnTo>
                    <a:lnTo>
                      <a:pt x="156" y="241"/>
                    </a:lnTo>
                    <a:lnTo>
                      <a:pt x="170" y="219"/>
                    </a:lnTo>
                    <a:lnTo>
                      <a:pt x="180" y="203"/>
                    </a:lnTo>
                    <a:lnTo>
                      <a:pt x="184" y="189"/>
                    </a:lnTo>
                    <a:lnTo>
                      <a:pt x="185" y="175"/>
                    </a:lnTo>
                    <a:lnTo>
                      <a:pt x="183" y="160"/>
                    </a:lnTo>
                    <a:lnTo>
                      <a:pt x="175" y="145"/>
                    </a:lnTo>
                    <a:lnTo>
                      <a:pt x="165" y="132"/>
                    </a:lnTo>
                    <a:lnTo>
                      <a:pt x="151" y="121"/>
                    </a:lnTo>
                    <a:lnTo>
                      <a:pt x="130" y="103"/>
                    </a:lnTo>
                    <a:lnTo>
                      <a:pt x="105" y="79"/>
                    </a:lnTo>
                    <a:lnTo>
                      <a:pt x="86" y="58"/>
                    </a:lnTo>
                    <a:lnTo>
                      <a:pt x="69" y="37"/>
                    </a:lnTo>
                    <a:lnTo>
                      <a:pt x="53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Freeform 59"/>
              <p:cNvSpPr>
                <a:spLocks/>
              </p:cNvSpPr>
              <p:nvPr/>
            </p:nvSpPr>
            <p:spPr bwMode="auto">
              <a:xfrm>
                <a:off x="3978400" y="844550"/>
                <a:ext cx="177800" cy="804863"/>
              </a:xfrm>
              <a:custGeom>
                <a:avLst/>
                <a:gdLst>
                  <a:gd name="T0" fmla="*/ 45 w 112"/>
                  <a:gd name="T1" fmla="*/ 52 h 507"/>
                  <a:gd name="T2" fmla="*/ 60 w 112"/>
                  <a:gd name="T3" fmla="*/ 16 h 507"/>
                  <a:gd name="T4" fmla="*/ 76 w 112"/>
                  <a:gd name="T5" fmla="*/ 0 h 507"/>
                  <a:gd name="T6" fmla="*/ 98 w 112"/>
                  <a:gd name="T7" fmla="*/ 4 h 507"/>
                  <a:gd name="T8" fmla="*/ 112 w 112"/>
                  <a:gd name="T9" fmla="*/ 21 h 507"/>
                  <a:gd name="T10" fmla="*/ 112 w 112"/>
                  <a:gd name="T11" fmla="*/ 35 h 507"/>
                  <a:gd name="T12" fmla="*/ 103 w 112"/>
                  <a:gd name="T13" fmla="*/ 61 h 507"/>
                  <a:gd name="T14" fmla="*/ 83 w 112"/>
                  <a:gd name="T15" fmla="*/ 98 h 507"/>
                  <a:gd name="T16" fmla="*/ 67 w 112"/>
                  <a:gd name="T17" fmla="*/ 124 h 507"/>
                  <a:gd name="T18" fmla="*/ 50 w 112"/>
                  <a:gd name="T19" fmla="*/ 151 h 507"/>
                  <a:gd name="T20" fmla="*/ 41 w 112"/>
                  <a:gd name="T21" fmla="*/ 175 h 507"/>
                  <a:gd name="T22" fmla="*/ 41 w 112"/>
                  <a:gd name="T23" fmla="*/ 189 h 507"/>
                  <a:gd name="T24" fmla="*/ 46 w 112"/>
                  <a:gd name="T25" fmla="*/ 206 h 507"/>
                  <a:gd name="T26" fmla="*/ 58 w 112"/>
                  <a:gd name="T27" fmla="*/ 229 h 507"/>
                  <a:gd name="T28" fmla="*/ 72 w 112"/>
                  <a:gd name="T29" fmla="*/ 258 h 507"/>
                  <a:gd name="T30" fmla="*/ 78 w 112"/>
                  <a:gd name="T31" fmla="*/ 286 h 507"/>
                  <a:gd name="T32" fmla="*/ 86 w 112"/>
                  <a:gd name="T33" fmla="*/ 314 h 507"/>
                  <a:gd name="T34" fmla="*/ 88 w 112"/>
                  <a:gd name="T35" fmla="*/ 336 h 507"/>
                  <a:gd name="T36" fmla="*/ 92 w 112"/>
                  <a:gd name="T37" fmla="*/ 359 h 507"/>
                  <a:gd name="T38" fmla="*/ 97 w 112"/>
                  <a:gd name="T39" fmla="*/ 379 h 507"/>
                  <a:gd name="T40" fmla="*/ 107 w 112"/>
                  <a:gd name="T41" fmla="*/ 399 h 507"/>
                  <a:gd name="T42" fmla="*/ 110 w 112"/>
                  <a:gd name="T43" fmla="*/ 413 h 507"/>
                  <a:gd name="T44" fmla="*/ 107 w 112"/>
                  <a:gd name="T45" fmla="*/ 424 h 507"/>
                  <a:gd name="T46" fmla="*/ 96 w 112"/>
                  <a:gd name="T47" fmla="*/ 434 h 507"/>
                  <a:gd name="T48" fmla="*/ 75 w 112"/>
                  <a:gd name="T49" fmla="*/ 447 h 507"/>
                  <a:gd name="T50" fmla="*/ 58 w 112"/>
                  <a:gd name="T51" fmla="*/ 469 h 507"/>
                  <a:gd name="T52" fmla="*/ 50 w 112"/>
                  <a:gd name="T53" fmla="*/ 501 h 507"/>
                  <a:gd name="T54" fmla="*/ 42 w 112"/>
                  <a:gd name="T55" fmla="*/ 507 h 507"/>
                  <a:gd name="T56" fmla="*/ 26 w 112"/>
                  <a:gd name="T57" fmla="*/ 505 h 507"/>
                  <a:gd name="T58" fmla="*/ 17 w 112"/>
                  <a:gd name="T59" fmla="*/ 496 h 507"/>
                  <a:gd name="T60" fmla="*/ 11 w 112"/>
                  <a:gd name="T61" fmla="*/ 481 h 507"/>
                  <a:gd name="T62" fmla="*/ 11 w 112"/>
                  <a:gd name="T63" fmla="*/ 464 h 507"/>
                  <a:gd name="T64" fmla="*/ 16 w 112"/>
                  <a:gd name="T65" fmla="*/ 451 h 507"/>
                  <a:gd name="T66" fmla="*/ 32 w 112"/>
                  <a:gd name="T67" fmla="*/ 438 h 507"/>
                  <a:gd name="T68" fmla="*/ 51 w 112"/>
                  <a:gd name="T69" fmla="*/ 420 h 507"/>
                  <a:gd name="T70" fmla="*/ 63 w 112"/>
                  <a:gd name="T71" fmla="*/ 403 h 507"/>
                  <a:gd name="T72" fmla="*/ 67 w 112"/>
                  <a:gd name="T73" fmla="*/ 387 h 507"/>
                  <a:gd name="T74" fmla="*/ 66 w 112"/>
                  <a:gd name="T75" fmla="*/ 368 h 507"/>
                  <a:gd name="T76" fmla="*/ 61 w 112"/>
                  <a:gd name="T77" fmla="*/ 342 h 507"/>
                  <a:gd name="T78" fmla="*/ 47 w 112"/>
                  <a:gd name="T79" fmla="*/ 307 h 507"/>
                  <a:gd name="T80" fmla="*/ 32 w 112"/>
                  <a:gd name="T81" fmla="*/ 276 h 507"/>
                  <a:gd name="T82" fmla="*/ 17 w 112"/>
                  <a:gd name="T83" fmla="*/ 240 h 507"/>
                  <a:gd name="T84" fmla="*/ 5 w 112"/>
                  <a:gd name="T85" fmla="*/ 212 h 507"/>
                  <a:gd name="T86" fmla="*/ 0 w 112"/>
                  <a:gd name="T87" fmla="*/ 192 h 507"/>
                  <a:gd name="T88" fmla="*/ 1 w 112"/>
                  <a:gd name="T89" fmla="*/ 181 h 507"/>
                  <a:gd name="T90" fmla="*/ 6 w 112"/>
                  <a:gd name="T91" fmla="*/ 155 h 507"/>
                  <a:gd name="T92" fmla="*/ 14 w 112"/>
                  <a:gd name="T93" fmla="*/ 124 h 507"/>
                  <a:gd name="T94" fmla="*/ 24 w 112"/>
                  <a:gd name="T95" fmla="*/ 98 h 507"/>
                  <a:gd name="T96" fmla="*/ 35 w 112"/>
                  <a:gd name="T97" fmla="*/ 68 h 507"/>
                  <a:gd name="T98" fmla="*/ 45 w 112"/>
                  <a:gd name="T99" fmla="*/ 52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2" h="507">
                    <a:moveTo>
                      <a:pt x="45" y="52"/>
                    </a:moveTo>
                    <a:lnTo>
                      <a:pt x="60" y="16"/>
                    </a:lnTo>
                    <a:lnTo>
                      <a:pt x="76" y="0"/>
                    </a:lnTo>
                    <a:lnTo>
                      <a:pt x="98" y="4"/>
                    </a:lnTo>
                    <a:lnTo>
                      <a:pt x="112" y="21"/>
                    </a:lnTo>
                    <a:lnTo>
                      <a:pt x="112" y="35"/>
                    </a:lnTo>
                    <a:lnTo>
                      <a:pt x="103" y="61"/>
                    </a:lnTo>
                    <a:lnTo>
                      <a:pt x="83" y="98"/>
                    </a:lnTo>
                    <a:lnTo>
                      <a:pt x="67" y="124"/>
                    </a:lnTo>
                    <a:lnTo>
                      <a:pt x="50" y="151"/>
                    </a:lnTo>
                    <a:lnTo>
                      <a:pt x="41" y="175"/>
                    </a:lnTo>
                    <a:lnTo>
                      <a:pt x="41" y="189"/>
                    </a:lnTo>
                    <a:lnTo>
                      <a:pt x="46" y="206"/>
                    </a:lnTo>
                    <a:lnTo>
                      <a:pt x="58" y="229"/>
                    </a:lnTo>
                    <a:lnTo>
                      <a:pt x="72" y="258"/>
                    </a:lnTo>
                    <a:lnTo>
                      <a:pt x="78" y="286"/>
                    </a:lnTo>
                    <a:lnTo>
                      <a:pt x="86" y="314"/>
                    </a:lnTo>
                    <a:lnTo>
                      <a:pt x="88" y="336"/>
                    </a:lnTo>
                    <a:lnTo>
                      <a:pt x="92" y="359"/>
                    </a:lnTo>
                    <a:lnTo>
                      <a:pt x="97" y="379"/>
                    </a:lnTo>
                    <a:lnTo>
                      <a:pt x="107" y="399"/>
                    </a:lnTo>
                    <a:lnTo>
                      <a:pt x="110" y="413"/>
                    </a:lnTo>
                    <a:lnTo>
                      <a:pt x="107" y="424"/>
                    </a:lnTo>
                    <a:lnTo>
                      <a:pt x="96" y="434"/>
                    </a:lnTo>
                    <a:lnTo>
                      <a:pt x="75" y="447"/>
                    </a:lnTo>
                    <a:lnTo>
                      <a:pt x="58" y="469"/>
                    </a:lnTo>
                    <a:lnTo>
                      <a:pt x="50" y="501"/>
                    </a:lnTo>
                    <a:lnTo>
                      <a:pt x="42" y="507"/>
                    </a:lnTo>
                    <a:lnTo>
                      <a:pt x="26" y="505"/>
                    </a:lnTo>
                    <a:lnTo>
                      <a:pt x="17" y="496"/>
                    </a:lnTo>
                    <a:lnTo>
                      <a:pt x="11" y="481"/>
                    </a:lnTo>
                    <a:lnTo>
                      <a:pt x="11" y="464"/>
                    </a:lnTo>
                    <a:lnTo>
                      <a:pt x="16" y="451"/>
                    </a:lnTo>
                    <a:lnTo>
                      <a:pt x="32" y="438"/>
                    </a:lnTo>
                    <a:lnTo>
                      <a:pt x="51" y="420"/>
                    </a:lnTo>
                    <a:lnTo>
                      <a:pt x="63" y="403"/>
                    </a:lnTo>
                    <a:lnTo>
                      <a:pt x="67" y="387"/>
                    </a:lnTo>
                    <a:lnTo>
                      <a:pt x="66" y="368"/>
                    </a:lnTo>
                    <a:lnTo>
                      <a:pt x="61" y="342"/>
                    </a:lnTo>
                    <a:lnTo>
                      <a:pt x="47" y="307"/>
                    </a:lnTo>
                    <a:lnTo>
                      <a:pt x="32" y="276"/>
                    </a:lnTo>
                    <a:lnTo>
                      <a:pt x="17" y="240"/>
                    </a:lnTo>
                    <a:lnTo>
                      <a:pt x="5" y="212"/>
                    </a:lnTo>
                    <a:lnTo>
                      <a:pt x="0" y="192"/>
                    </a:lnTo>
                    <a:lnTo>
                      <a:pt x="1" y="181"/>
                    </a:lnTo>
                    <a:lnTo>
                      <a:pt x="6" y="155"/>
                    </a:lnTo>
                    <a:lnTo>
                      <a:pt x="14" y="124"/>
                    </a:lnTo>
                    <a:lnTo>
                      <a:pt x="24" y="98"/>
                    </a:lnTo>
                    <a:lnTo>
                      <a:pt x="35" y="68"/>
                    </a:lnTo>
                    <a:lnTo>
                      <a:pt x="45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Freeform 60"/>
              <p:cNvSpPr>
                <a:spLocks/>
              </p:cNvSpPr>
              <p:nvPr/>
            </p:nvSpPr>
            <p:spPr bwMode="auto">
              <a:xfrm>
                <a:off x="4207000" y="390525"/>
                <a:ext cx="587375" cy="384175"/>
              </a:xfrm>
              <a:custGeom>
                <a:avLst/>
                <a:gdLst>
                  <a:gd name="T0" fmla="*/ 57 w 370"/>
                  <a:gd name="T1" fmla="*/ 15 h 242"/>
                  <a:gd name="T2" fmla="*/ 92 w 370"/>
                  <a:gd name="T3" fmla="*/ 77 h 242"/>
                  <a:gd name="T4" fmla="*/ 112 w 370"/>
                  <a:gd name="T5" fmla="*/ 143 h 242"/>
                  <a:gd name="T6" fmla="*/ 124 w 370"/>
                  <a:gd name="T7" fmla="*/ 194 h 242"/>
                  <a:gd name="T8" fmla="*/ 147 w 370"/>
                  <a:gd name="T9" fmla="*/ 201 h 242"/>
                  <a:gd name="T10" fmla="*/ 185 w 370"/>
                  <a:gd name="T11" fmla="*/ 184 h 242"/>
                  <a:gd name="T12" fmla="*/ 241 w 370"/>
                  <a:gd name="T13" fmla="*/ 160 h 242"/>
                  <a:gd name="T14" fmla="*/ 292 w 370"/>
                  <a:gd name="T15" fmla="*/ 155 h 242"/>
                  <a:gd name="T16" fmla="*/ 323 w 370"/>
                  <a:gd name="T17" fmla="*/ 143 h 242"/>
                  <a:gd name="T18" fmla="*/ 343 w 370"/>
                  <a:gd name="T19" fmla="*/ 122 h 242"/>
                  <a:gd name="T20" fmla="*/ 365 w 370"/>
                  <a:gd name="T21" fmla="*/ 132 h 242"/>
                  <a:gd name="T22" fmla="*/ 345 w 370"/>
                  <a:gd name="T23" fmla="*/ 150 h 242"/>
                  <a:gd name="T24" fmla="*/ 325 w 370"/>
                  <a:gd name="T25" fmla="*/ 166 h 242"/>
                  <a:gd name="T26" fmla="*/ 353 w 370"/>
                  <a:gd name="T27" fmla="*/ 174 h 242"/>
                  <a:gd name="T28" fmla="*/ 370 w 370"/>
                  <a:gd name="T29" fmla="*/ 185 h 242"/>
                  <a:gd name="T30" fmla="*/ 359 w 370"/>
                  <a:gd name="T31" fmla="*/ 199 h 242"/>
                  <a:gd name="T32" fmla="*/ 322 w 370"/>
                  <a:gd name="T33" fmla="*/ 186 h 242"/>
                  <a:gd name="T34" fmla="*/ 308 w 370"/>
                  <a:gd name="T35" fmla="*/ 194 h 242"/>
                  <a:gd name="T36" fmla="*/ 334 w 370"/>
                  <a:gd name="T37" fmla="*/ 222 h 242"/>
                  <a:gd name="T38" fmla="*/ 320 w 370"/>
                  <a:gd name="T39" fmla="*/ 236 h 242"/>
                  <a:gd name="T40" fmla="*/ 305 w 370"/>
                  <a:gd name="T41" fmla="*/ 222 h 242"/>
                  <a:gd name="T42" fmla="*/ 292 w 370"/>
                  <a:gd name="T43" fmla="*/ 197 h 242"/>
                  <a:gd name="T44" fmla="*/ 255 w 370"/>
                  <a:gd name="T45" fmla="*/ 185 h 242"/>
                  <a:gd name="T46" fmla="*/ 196 w 370"/>
                  <a:gd name="T47" fmla="*/ 208 h 242"/>
                  <a:gd name="T48" fmla="*/ 144 w 370"/>
                  <a:gd name="T49" fmla="*/ 240 h 242"/>
                  <a:gd name="T50" fmla="*/ 112 w 370"/>
                  <a:gd name="T51" fmla="*/ 236 h 242"/>
                  <a:gd name="T52" fmla="*/ 93 w 370"/>
                  <a:gd name="T53" fmla="*/ 208 h 242"/>
                  <a:gd name="T54" fmla="*/ 74 w 370"/>
                  <a:gd name="T55" fmla="*/ 153 h 242"/>
                  <a:gd name="T56" fmla="*/ 50 w 370"/>
                  <a:gd name="T57" fmla="*/ 104 h 242"/>
                  <a:gd name="T58" fmla="*/ 20 w 370"/>
                  <a:gd name="T59" fmla="*/ 74 h 242"/>
                  <a:gd name="T60" fmla="*/ 0 w 370"/>
                  <a:gd name="T61" fmla="*/ 22 h 242"/>
                  <a:gd name="T62" fmla="*/ 30 w 370"/>
                  <a:gd name="T6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0" h="242">
                    <a:moveTo>
                      <a:pt x="45" y="4"/>
                    </a:moveTo>
                    <a:lnTo>
                      <a:pt x="57" y="15"/>
                    </a:lnTo>
                    <a:lnTo>
                      <a:pt x="77" y="43"/>
                    </a:lnTo>
                    <a:lnTo>
                      <a:pt x="92" y="77"/>
                    </a:lnTo>
                    <a:lnTo>
                      <a:pt x="104" y="112"/>
                    </a:lnTo>
                    <a:lnTo>
                      <a:pt x="112" y="143"/>
                    </a:lnTo>
                    <a:lnTo>
                      <a:pt x="117" y="173"/>
                    </a:lnTo>
                    <a:lnTo>
                      <a:pt x="124" y="194"/>
                    </a:lnTo>
                    <a:lnTo>
                      <a:pt x="133" y="201"/>
                    </a:lnTo>
                    <a:lnTo>
                      <a:pt x="147" y="201"/>
                    </a:lnTo>
                    <a:lnTo>
                      <a:pt x="156" y="200"/>
                    </a:lnTo>
                    <a:lnTo>
                      <a:pt x="185" y="184"/>
                    </a:lnTo>
                    <a:lnTo>
                      <a:pt x="214" y="170"/>
                    </a:lnTo>
                    <a:lnTo>
                      <a:pt x="241" y="160"/>
                    </a:lnTo>
                    <a:lnTo>
                      <a:pt x="274" y="155"/>
                    </a:lnTo>
                    <a:lnTo>
                      <a:pt x="292" y="155"/>
                    </a:lnTo>
                    <a:lnTo>
                      <a:pt x="309" y="153"/>
                    </a:lnTo>
                    <a:lnTo>
                      <a:pt x="323" y="143"/>
                    </a:lnTo>
                    <a:lnTo>
                      <a:pt x="333" y="132"/>
                    </a:lnTo>
                    <a:lnTo>
                      <a:pt x="343" y="122"/>
                    </a:lnTo>
                    <a:lnTo>
                      <a:pt x="355" y="120"/>
                    </a:lnTo>
                    <a:lnTo>
                      <a:pt x="365" y="132"/>
                    </a:lnTo>
                    <a:lnTo>
                      <a:pt x="359" y="144"/>
                    </a:lnTo>
                    <a:lnTo>
                      <a:pt x="345" y="150"/>
                    </a:lnTo>
                    <a:lnTo>
                      <a:pt x="325" y="160"/>
                    </a:lnTo>
                    <a:lnTo>
                      <a:pt x="325" y="166"/>
                    </a:lnTo>
                    <a:lnTo>
                      <a:pt x="334" y="171"/>
                    </a:lnTo>
                    <a:lnTo>
                      <a:pt x="353" y="174"/>
                    </a:lnTo>
                    <a:lnTo>
                      <a:pt x="366" y="179"/>
                    </a:lnTo>
                    <a:lnTo>
                      <a:pt x="370" y="185"/>
                    </a:lnTo>
                    <a:lnTo>
                      <a:pt x="368" y="194"/>
                    </a:lnTo>
                    <a:lnTo>
                      <a:pt x="359" y="199"/>
                    </a:lnTo>
                    <a:lnTo>
                      <a:pt x="343" y="196"/>
                    </a:lnTo>
                    <a:lnTo>
                      <a:pt x="322" y="186"/>
                    </a:lnTo>
                    <a:lnTo>
                      <a:pt x="309" y="185"/>
                    </a:lnTo>
                    <a:lnTo>
                      <a:pt x="308" y="194"/>
                    </a:lnTo>
                    <a:lnTo>
                      <a:pt x="327" y="211"/>
                    </a:lnTo>
                    <a:lnTo>
                      <a:pt x="334" y="222"/>
                    </a:lnTo>
                    <a:lnTo>
                      <a:pt x="330" y="233"/>
                    </a:lnTo>
                    <a:lnTo>
                      <a:pt x="320" y="236"/>
                    </a:lnTo>
                    <a:lnTo>
                      <a:pt x="312" y="232"/>
                    </a:lnTo>
                    <a:lnTo>
                      <a:pt x="305" y="222"/>
                    </a:lnTo>
                    <a:lnTo>
                      <a:pt x="299" y="210"/>
                    </a:lnTo>
                    <a:lnTo>
                      <a:pt x="292" y="197"/>
                    </a:lnTo>
                    <a:lnTo>
                      <a:pt x="278" y="186"/>
                    </a:lnTo>
                    <a:lnTo>
                      <a:pt x="255" y="185"/>
                    </a:lnTo>
                    <a:lnTo>
                      <a:pt x="227" y="191"/>
                    </a:lnTo>
                    <a:lnTo>
                      <a:pt x="196" y="208"/>
                    </a:lnTo>
                    <a:lnTo>
                      <a:pt x="168" y="230"/>
                    </a:lnTo>
                    <a:lnTo>
                      <a:pt x="144" y="240"/>
                    </a:lnTo>
                    <a:lnTo>
                      <a:pt x="127" y="242"/>
                    </a:lnTo>
                    <a:lnTo>
                      <a:pt x="112" y="236"/>
                    </a:lnTo>
                    <a:lnTo>
                      <a:pt x="104" y="228"/>
                    </a:lnTo>
                    <a:lnTo>
                      <a:pt x="93" y="208"/>
                    </a:lnTo>
                    <a:lnTo>
                      <a:pt x="84" y="185"/>
                    </a:lnTo>
                    <a:lnTo>
                      <a:pt x="74" y="153"/>
                    </a:lnTo>
                    <a:lnTo>
                      <a:pt x="63" y="127"/>
                    </a:lnTo>
                    <a:lnTo>
                      <a:pt x="50" y="104"/>
                    </a:lnTo>
                    <a:lnTo>
                      <a:pt x="34" y="89"/>
                    </a:lnTo>
                    <a:lnTo>
                      <a:pt x="20" y="74"/>
                    </a:lnTo>
                    <a:lnTo>
                      <a:pt x="6" y="55"/>
                    </a:lnTo>
                    <a:lnTo>
                      <a:pt x="0" y="22"/>
                    </a:lnTo>
                    <a:lnTo>
                      <a:pt x="10" y="5"/>
                    </a:lnTo>
                    <a:lnTo>
                      <a:pt x="30" y="0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94" name="Straight Connector 93"/>
            <p:cNvCxnSpPr/>
            <p:nvPr/>
          </p:nvCxnSpPr>
          <p:spPr>
            <a:xfrm flipH="1">
              <a:off x="179512" y="2636912"/>
              <a:ext cx="3497659" cy="0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ys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5" name="Straight Connector 94"/>
            <p:cNvCxnSpPr>
              <a:stCxn id="81" idx="4"/>
              <a:endCxn id="82" idx="4"/>
            </p:cNvCxnSpPr>
            <p:nvPr/>
          </p:nvCxnSpPr>
          <p:spPr>
            <a:xfrm>
              <a:off x="2051720" y="1651867"/>
              <a:ext cx="0" cy="1365995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6" name="Straight Connector 95"/>
            <p:cNvCxnSpPr>
              <a:stCxn id="83" idx="4"/>
              <a:endCxn id="84" idx="4"/>
            </p:cNvCxnSpPr>
            <p:nvPr/>
          </p:nvCxnSpPr>
          <p:spPr>
            <a:xfrm>
              <a:off x="2411760" y="2005441"/>
              <a:ext cx="0" cy="1365995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7" name="Straight Connector 96"/>
            <p:cNvCxnSpPr>
              <a:stCxn id="85" idx="4"/>
              <a:endCxn id="86" idx="4"/>
            </p:cNvCxnSpPr>
            <p:nvPr/>
          </p:nvCxnSpPr>
          <p:spPr>
            <a:xfrm>
              <a:off x="2758872" y="2371938"/>
              <a:ext cx="0" cy="1365995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" name="TextBox 2"/>
          <p:cNvSpPr txBox="1"/>
          <p:nvPr/>
        </p:nvSpPr>
        <p:spPr>
          <a:xfrm>
            <a:off x="5652120" y="1431878"/>
            <a:ext cx="33843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accent1"/>
                </a:solidFill>
              </a:rPr>
              <a:t>All multipartite non-classical correlations can be activated </a:t>
            </a:r>
            <a:r>
              <a:rPr lang="en-GB" sz="1600" dirty="0" smtClean="0">
                <a:solidFill>
                  <a:schemeClr val="accent1"/>
                </a:solidFill>
              </a:rPr>
              <a:t>and converted to bipartite entanglement, the latter being readily usable for information processing</a:t>
            </a:r>
          </a:p>
          <a:p>
            <a:endParaRPr lang="en-GB" sz="1600" dirty="0">
              <a:solidFill>
                <a:schemeClr val="accent4"/>
              </a:solidFill>
            </a:endParaRPr>
          </a:p>
          <a:p>
            <a:r>
              <a:rPr lang="en-GB" sz="1600" dirty="0" smtClean="0">
                <a:solidFill>
                  <a:schemeClr val="accent4"/>
                </a:solidFill>
              </a:rPr>
              <a:t>For classically correlated states, there is always at least one adversarial choice of local </a:t>
            </a:r>
            <a:r>
              <a:rPr lang="en-GB" sz="1600" dirty="0" err="1" smtClean="0">
                <a:solidFill>
                  <a:schemeClr val="accent4"/>
                </a:solidFill>
              </a:rPr>
              <a:t>unitaries</a:t>
            </a:r>
            <a:r>
              <a:rPr lang="en-GB" sz="1600" dirty="0" smtClean="0">
                <a:solidFill>
                  <a:schemeClr val="accent4"/>
                </a:solidFill>
              </a:rPr>
              <a:t> so that the output state is separable across the system-</a:t>
            </a:r>
            <a:r>
              <a:rPr lang="en-GB" sz="1600" dirty="0" err="1" smtClean="0">
                <a:solidFill>
                  <a:schemeClr val="accent4"/>
                </a:solidFill>
              </a:rPr>
              <a:t>ancilla</a:t>
            </a:r>
            <a:r>
              <a:rPr lang="en-GB" sz="1600" dirty="0" smtClean="0">
                <a:solidFill>
                  <a:schemeClr val="accent4"/>
                </a:solidFill>
              </a:rPr>
              <a:t> split</a:t>
            </a:r>
          </a:p>
          <a:p>
            <a:endParaRPr lang="en-GB" sz="1600" dirty="0"/>
          </a:p>
          <a:p>
            <a:r>
              <a:rPr lang="en-GB" sz="1600" dirty="0" smtClean="0">
                <a:solidFill>
                  <a:schemeClr val="accent2"/>
                </a:solidFill>
              </a:rPr>
              <a:t>This establishes a qualitative </a:t>
            </a:r>
            <a:r>
              <a:rPr lang="en-GB" sz="1600" b="1" dirty="0" smtClean="0">
                <a:solidFill>
                  <a:schemeClr val="accent2"/>
                </a:solidFill>
              </a:rPr>
              <a:t>equivalence</a:t>
            </a:r>
            <a:r>
              <a:rPr lang="en-GB" sz="1600" dirty="0" smtClean="0">
                <a:solidFill>
                  <a:schemeClr val="accent2"/>
                </a:solidFill>
              </a:rPr>
              <a:t> between  internal non-classical correlations (at the input) and </a:t>
            </a:r>
            <a:r>
              <a:rPr lang="en-GB" sz="1600" dirty="0" err="1" smtClean="0">
                <a:solidFill>
                  <a:schemeClr val="accent2"/>
                </a:solidFill>
              </a:rPr>
              <a:t>system+ancilla</a:t>
            </a:r>
            <a:r>
              <a:rPr lang="en-GB" sz="1600" dirty="0" smtClean="0">
                <a:solidFill>
                  <a:schemeClr val="accent2"/>
                </a:solidFill>
              </a:rPr>
              <a:t> bipartite entanglement (at the output)</a:t>
            </a:r>
            <a:endParaRPr lang="en-GB" sz="16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67544" y="4516033"/>
                <a:ext cx="4680520" cy="1512168"/>
              </a:xfrm>
              <a:prstGeom prst="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Theorem.</a:t>
                </a:r>
                <a:r>
                  <a:rPr lang="en-GB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 The output </a:t>
                </a:r>
                <a:r>
                  <a:rPr lang="en-GB" sz="20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system+ancilla</a:t>
                </a:r>
                <a:r>
                  <a:rPr lang="en-GB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GB" sz="200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GB" sz="2000" b="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GB" sz="2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𝑨</m:t>
                        </m:r>
                        <m:r>
                          <a:rPr lang="en-GB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:</m:t>
                        </m:r>
                        <m:r>
                          <a:rPr lang="en-GB" sz="2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𝑨</m:t>
                        </m:r>
                        <m:r>
                          <a:rPr lang="en-GB" sz="2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GB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 is entangled whatever the choice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GB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’s if and only if the initial system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GB" sz="2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𝑨</m:t>
                        </m:r>
                      </m:sub>
                    </m:sSub>
                  </m:oMath>
                </a14:m>
                <a:r>
                  <a:rPr lang="en-GB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 contains non-classical correlations </a:t>
                </a:r>
                <a:endParaRPr lang="en-GB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516033"/>
                <a:ext cx="4680520" cy="1512168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651084" y="722721"/>
            <a:ext cx="1851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i="1" dirty="0" err="1" smtClean="0"/>
              <a:t>Piani</a:t>
            </a:r>
            <a:r>
              <a:rPr lang="en-GB" sz="1400" i="1" dirty="0" smtClean="0"/>
              <a:t> et al. PRL 2011</a:t>
            </a:r>
          </a:p>
        </p:txBody>
      </p:sp>
    </p:spTree>
    <p:extLst>
      <p:ext uri="{BB962C8B-B14F-4D97-AF65-F5344CB8AC3E}">
        <p14:creationId xmlns:p14="http://schemas.microsoft.com/office/powerpoint/2010/main" val="281408598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66" y="1524000"/>
            <a:ext cx="603707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5364088" y="5813275"/>
            <a:ext cx="2324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latin typeface="Century Gothic" pitchFamily="34" charset="0"/>
              </a:rPr>
              <a:t>Zurek</a:t>
            </a:r>
            <a:r>
              <a:rPr lang="en-GB" sz="1400" dirty="0" smtClean="0">
                <a:latin typeface="Century Gothic" pitchFamily="34" charset="0"/>
              </a:rPr>
              <a:t> Physics Today 1991</a:t>
            </a:r>
            <a:endParaRPr lang="en-GB" sz="1400" dirty="0">
              <a:latin typeface="Century Gothic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This talk is about…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2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Quantitative equivalence</a:t>
            </a:r>
            <a:endParaRPr lang="en-GB" dirty="0"/>
          </a:p>
        </p:txBody>
      </p:sp>
      <p:grpSp>
        <p:nvGrpSpPr>
          <p:cNvPr id="65" name="Group 64"/>
          <p:cNvGrpSpPr/>
          <p:nvPr/>
        </p:nvGrpSpPr>
        <p:grpSpPr>
          <a:xfrm>
            <a:off x="6389055" y="1883503"/>
            <a:ext cx="2554561" cy="1497604"/>
            <a:chOff x="96516" y="1343268"/>
            <a:chExt cx="4403476" cy="2581525"/>
          </a:xfrm>
        </p:grpSpPr>
        <p:sp>
          <p:nvSpPr>
            <p:cNvPr id="66" name="Cloud 65"/>
            <p:cNvSpPr/>
            <p:nvPr/>
          </p:nvSpPr>
          <p:spPr>
            <a:xfrm rot="5248540" flipV="1">
              <a:off x="2113743" y="2418006"/>
              <a:ext cx="2581525" cy="432050"/>
            </a:xfrm>
            <a:prstGeom prst="cloud">
              <a:avLst/>
            </a:prstGeom>
            <a:gradFill rotWithShape="1">
              <a:gsLst>
                <a:gs pos="0">
                  <a:srgbClr val="8064A2">
                    <a:tint val="50000"/>
                    <a:satMod val="300000"/>
                  </a:srgbClr>
                </a:gs>
                <a:gs pos="35000">
                  <a:srgbClr val="8064A2">
                    <a:tint val="37000"/>
                    <a:satMod val="300000"/>
                  </a:srgbClr>
                </a:gs>
                <a:gs pos="100000">
                  <a:srgbClr val="8064A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683568" y="1580019"/>
              <a:ext cx="2952328" cy="2085915"/>
              <a:chOff x="683568" y="1580019"/>
              <a:chExt cx="4104456" cy="2085915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683568" y="1580019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683568" y="1937742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683568" y="2297782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683568" y="2945854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683568" y="3305894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683568" y="3665934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aphicFrame>
          <p:nvGraphicFramePr>
            <p:cNvPr id="68" name="Object 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9172679"/>
                </p:ext>
              </p:extLst>
            </p:nvPr>
          </p:nvGraphicFramePr>
          <p:xfrm>
            <a:off x="96516" y="1714524"/>
            <a:ext cx="288032" cy="3463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7922" name="Equation" r:id="rId3" imgW="190440" imgH="228600" progId="Equation.DSMT4">
                    <p:embed/>
                  </p:oleObj>
                </mc:Choice>
                <mc:Fallback>
                  <p:oleObj name="Equation" r:id="rId3" imgW="19044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96516" y="1714524"/>
                          <a:ext cx="288032" cy="34632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1458872"/>
                </p:ext>
              </p:extLst>
            </p:nvPr>
          </p:nvGraphicFramePr>
          <p:xfrm>
            <a:off x="103188" y="2751138"/>
            <a:ext cx="407987" cy="390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7923" name="Equation" r:id="rId5" imgW="291960" imgH="279360" progId="Equation.DSMT4">
                    <p:embed/>
                  </p:oleObj>
                </mc:Choice>
                <mc:Fallback>
                  <p:oleObj name="Equation" r:id="rId5" imgW="29196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3188" y="2751138"/>
                          <a:ext cx="407987" cy="390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31191838"/>
                </p:ext>
              </p:extLst>
            </p:nvPr>
          </p:nvGraphicFramePr>
          <p:xfrm>
            <a:off x="103188" y="3111500"/>
            <a:ext cx="409575" cy="390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7924" name="Equation" r:id="rId7" imgW="291960" imgH="279360" progId="Equation.DSMT4">
                    <p:embed/>
                  </p:oleObj>
                </mc:Choice>
                <mc:Fallback>
                  <p:oleObj name="Equation" r:id="rId7" imgW="29196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03188" y="3111500"/>
                          <a:ext cx="409575" cy="390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Object 7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8022847"/>
                </p:ext>
              </p:extLst>
            </p:nvPr>
          </p:nvGraphicFramePr>
          <p:xfrm>
            <a:off x="103188" y="3470275"/>
            <a:ext cx="409575" cy="390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7925" name="Equation" r:id="rId9" imgW="291960" imgH="279360" progId="Equation.DSMT4">
                    <p:embed/>
                  </p:oleObj>
                </mc:Choice>
                <mc:Fallback>
                  <p:oleObj name="Equation" r:id="rId9" imgW="29196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3188" y="3470275"/>
                          <a:ext cx="409575" cy="390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" name="Left Brace 71"/>
            <p:cNvSpPr/>
            <p:nvPr/>
          </p:nvSpPr>
          <p:spPr>
            <a:xfrm>
              <a:off x="395536" y="1455628"/>
              <a:ext cx="72008" cy="972442"/>
            </a:xfrm>
            <a:prstGeom prst="leftBrac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331640" y="1438277"/>
              <a:ext cx="288032" cy="288032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331640" y="1793030"/>
              <a:ext cx="288032" cy="288032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331640" y="2153766"/>
              <a:ext cx="288032" cy="288032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76" name="Object 7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67367795"/>
                </p:ext>
              </p:extLst>
            </p:nvPr>
          </p:nvGraphicFramePr>
          <p:xfrm>
            <a:off x="1314574" y="1404493"/>
            <a:ext cx="265113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7926" name="Equation" r:id="rId11" imgW="190440" imgH="253800" progId="Equation.DSMT4">
                    <p:embed/>
                  </p:oleObj>
                </mc:Choice>
                <mc:Fallback>
                  <p:oleObj name="Equation" r:id="rId11" imgW="19044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314574" y="1404493"/>
                          <a:ext cx="265113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7" name="Object 7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5456171"/>
                </p:ext>
              </p:extLst>
            </p:nvPr>
          </p:nvGraphicFramePr>
          <p:xfrm>
            <a:off x="1321396" y="1758950"/>
            <a:ext cx="282575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7927" name="Equation" r:id="rId13" imgW="203040" imgH="253800" progId="Equation.DSMT4">
                    <p:embed/>
                  </p:oleObj>
                </mc:Choice>
                <mc:Fallback>
                  <p:oleObj name="Equation" r:id="rId13" imgW="20304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321396" y="1758950"/>
                          <a:ext cx="282575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8" name="Object 7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3160899"/>
                </p:ext>
              </p:extLst>
            </p:nvPr>
          </p:nvGraphicFramePr>
          <p:xfrm>
            <a:off x="1331640" y="2123848"/>
            <a:ext cx="282575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7928" name="Equation" r:id="rId15" imgW="203040" imgH="253800" progId="Equation.DSMT4">
                    <p:embed/>
                  </p:oleObj>
                </mc:Choice>
                <mc:Fallback>
                  <p:oleObj name="Equation" r:id="rId15" imgW="20304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331640" y="2123848"/>
                          <a:ext cx="282575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79" name="Group 78"/>
            <p:cNvGrpSpPr/>
            <p:nvPr/>
          </p:nvGrpSpPr>
          <p:grpSpPr>
            <a:xfrm rot="5400000" flipV="1">
              <a:off x="183527" y="1826949"/>
              <a:ext cx="928049" cy="216003"/>
              <a:chOff x="7266972" y="909100"/>
              <a:chExt cx="1800203" cy="432055"/>
            </a:xfrm>
          </p:grpSpPr>
          <p:sp>
            <p:nvSpPr>
              <p:cNvPr id="111" name="Double Wave 110"/>
              <p:cNvSpPr/>
              <p:nvPr/>
            </p:nvSpPr>
            <p:spPr>
              <a:xfrm>
                <a:off x="7338603" y="993825"/>
                <a:ext cx="1625885" cy="275318"/>
              </a:xfrm>
              <a:prstGeom prst="doubleWave">
                <a:avLst>
                  <a:gd name="adj1" fmla="val 12500"/>
                  <a:gd name="adj2" fmla="val 0"/>
                </a:avLst>
              </a:prstGeom>
              <a:gradFill rotWithShape="1">
                <a:gsLst>
                  <a:gs pos="0">
                    <a:srgbClr val="F79646">
                      <a:tint val="50000"/>
                      <a:satMod val="300000"/>
                    </a:srgbClr>
                  </a:gs>
                  <a:gs pos="35000">
                    <a:srgbClr val="F79646">
                      <a:tint val="37000"/>
                      <a:satMod val="300000"/>
                    </a:srgbClr>
                  </a:gs>
                  <a:gs pos="100000">
                    <a:srgbClr val="F7964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7964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 rot="21068627">
                <a:off x="7266972" y="909106"/>
                <a:ext cx="432047" cy="432049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tint val="50000"/>
                      <a:satMod val="300000"/>
                    </a:srgbClr>
                  </a:gs>
                  <a:gs pos="35000">
                    <a:srgbClr val="C0504D">
                      <a:tint val="37000"/>
                      <a:satMod val="300000"/>
                    </a:srgbClr>
                  </a:gs>
                  <a:gs pos="100000">
                    <a:srgbClr val="C0504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C0504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 rot="864594">
                <a:off x="7987058" y="909102"/>
                <a:ext cx="432047" cy="432049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tint val="50000"/>
                      <a:satMod val="300000"/>
                    </a:srgbClr>
                  </a:gs>
                  <a:gs pos="35000">
                    <a:srgbClr val="C0504D">
                      <a:tint val="37000"/>
                      <a:satMod val="300000"/>
                    </a:srgbClr>
                  </a:gs>
                  <a:gs pos="100000">
                    <a:srgbClr val="C0504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C0504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 rot="20459963">
                <a:off x="8635128" y="909100"/>
                <a:ext cx="432047" cy="432049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tint val="50000"/>
                      <a:satMod val="300000"/>
                    </a:srgbClr>
                  </a:gs>
                  <a:gs pos="35000">
                    <a:srgbClr val="C0504D">
                      <a:tint val="37000"/>
                      <a:satMod val="300000"/>
                    </a:srgbClr>
                  </a:gs>
                  <a:gs pos="100000">
                    <a:srgbClr val="C0504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C0504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 rot="5400000" flipV="1">
              <a:off x="183530" y="3197894"/>
              <a:ext cx="928047" cy="216000"/>
              <a:chOff x="7266979" y="909103"/>
              <a:chExt cx="1800200" cy="432048"/>
            </a:xfrm>
          </p:grpSpPr>
          <p:sp>
            <p:nvSpPr>
              <p:cNvPr id="108" name="Oval 107"/>
              <p:cNvSpPr/>
              <p:nvPr/>
            </p:nvSpPr>
            <p:spPr>
              <a:xfrm rot="21068627">
                <a:off x="7266979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 rot="864594">
                <a:off x="7987059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 rot="20459963">
                <a:off x="8635132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1" name="Oval 80"/>
            <p:cNvSpPr/>
            <p:nvPr/>
          </p:nvSpPr>
          <p:spPr>
            <a:xfrm>
              <a:off x="1979712" y="1507851"/>
              <a:ext cx="144016" cy="144016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1979712" y="2873846"/>
              <a:ext cx="144016" cy="144016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2339752" y="1861425"/>
              <a:ext cx="144016" cy="144016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2339752" y="3227420"/>
              <a:ext cx="144016" cy="144016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686864" y="2227922"/>
              <a:ext cx="144016" cy="144016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2686864" y="3593917"/>
              <a:ext cx="144016" cy="144016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 rot="5931373" flipV="1">
              <a:off x="3272494" y="1474291"/>
              <a:ext cx="222731" cy="2160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 rot="4535406" flipV="1">
              <a:off x="3272492" y="1845514"/>
              <a:ext cx="222731" cy="2160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 rot="6540037" flipV="1">
              <a:off x="3272491" y="2179610"/>
              <a:ext cx="222731" cy="2160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0" name="Group 89"/>
            <p:cNvGrpSpPr/>
            <p:nvPr/>
          </p:nvGrpSpPr>
          <p:grpSpPr>
            <a:xfrm rot="5400000" flipV="1">
              <a:off x="2919836" y="3197894"/>
              <a:ext cx="928047" cy="216000"/>
              <a:chOff x="7266979" y="909103"/>
              <a:chExt cx="1800200" cy="432048"/>
            </a:xfrm>
          </p:grpSpPr>
          <p:sp>
            <p:nvSpPr>
              <p:cNvPr id="105" name="Oval 104"/>
              <p:cNvSpPr/>
              <p:nvPr/>
            </p:nvSpPr>
            <p:spPr>
              <a:xfrm rot="21068627">
                <a:off x="7266979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>
              <a:xfrm rot="864594">
                <a:off x="7987059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 rot="20459963">
                <a:off x="8635132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1" name="Right Brace 90"/>
            <p:cNvSpPr/>
            <p:nvPr/>
          </p:nvSpPr>
          <p:spPr>
            <a:xfrm>
              <a:off x="3563888" y="1438277"/>
              <a:ext cx="288032" cy="2360736"/>
            </a:xfrm>
            <a:prstGeom prst="rightBrace">
              <a:avLst>
                <a:gd name="adj1" fmla="val 8333"/>
                <a:gd name="adj2" fmla="val 50646"/>
              </a:avLst>
            </a:prstGeom>
            <a:noFill/>
            <a:ln w="12700" cap="flat" cmpd="sng" algn="ctr">
              <a:solidFill>
                <a:srgbClr val="8064A2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92" name="Object 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48137729"/>
                </p:ext>
              </p:extLst>
            </p:nvPr>
          </p:nvGraphicFramePr>
          <p:xfrm>
            <a:off x="3911787" y="2389527"/>
            <a:ext cx="588205" cy="4243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7929" name="Equation" r:id="rId17" imgW="317160" imgH="228600" progId="Equation.DSMT4">
                    <p:embed/>
                  </p:oleObj>
                </mc:Choice>
                <mc:Fallback>
                  <p:oleObj name="Equation" r:id="rId17" imgW="31716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911787" y="2389527"/>
                          <a:ext cx="588205" cy="4243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3" name="Group 92"/>
            <p:cNvGrpSpPr/>
            <p:nvPr/>
          </p:nvGrpSpPr>
          <p:grpSpPr>
            <a:xfrm rot="1157200">
              <a:off x="936880" y="1680522"/>
              <a:ext cx="433757" cy="709612"/>
              <a:chOff x="3708525" y="-127000"/>
              <a:chExt cx="1085850" cy="1776413"/>
            </a:xfrm>
          </p:grpSpPr>
          <p:sp>
            <p:nvSpPr>
              <p:cNvPr id="98" name="Freeform 49"/>
              <p:cNvSpPr>
                <a:spLocks/>
              </p:cNvSpPr>
              <p:nvPr/>
            </p:nvSpPr>
            <p:spPr bwMode="auto">
              <a:xfrm>
                <a:off x="3708525" y="-127000"/>
                <a:ext cx="309563" cy="671513"/>
              </a:xfrm>
              <a:custGeom>
                <a:avLst/>
                <a:gdLst>
                  <a:gd name="T0" fmla="*/ 117 w 195"/>
                  <a:gd name="T1" fmla="*/ 120 h 423"/>
                  <a:gd name="T2" fmla="*/ 0 w 195"/>
                  <a:gd name="T3" fmla="*/ 416 h 423"/>
                  <a:gd name="T4" fmla="*/ 4 w 195"/>
                  <a:gd name="T5" fmla="*/ 423 h 423"/>
                  <a:gd name="T6" fmla="*/ 13 w 195"/>
                  <a:gd name="T7" fmla="*/ 423 h 423"/>
                  <a:gd name="T8" fmla="*/ 18 w 195"/>
                  <a:gd name="T9" fmla="*/ 419 h 423"/>
                  <a:gd name="T10" fmla="*/ 136 w 195"/>
                  <a:gd name="T11" fmla="*/ 125 h 423"/>
                  <a:gd name="T12" fmla="*/ 153 w 195"/>
                  <a:gd name="T13" fmla="*/ 127 h 423"/>
                  <a:gd name="T14" fmla="*/ 164 w 195"/>
                  <a:gd name="T15" fmla="*/ 124 h 423"/>
                  <a:gd name="T16" fmla="*/ 176 w 195"/>
                  <a:gd name="T17" fmla="*/ 112 h 423"/>
                  <a:gd name="T18" fmla="*/ 184 w 195"/>
                  <a:gd name="T19" fmla="*/ 83 h 423"/>
                  <a:gd name="T20" fmla="*/ 193 w 195"/>
                  <a:gd name="T21" fmla="*/ 60 h 423"/>
                  <a:gd name="T22" fmla="*/ 195 w 195"/>
                  <a:gd name="T23" fmla="*/ 37 h 423"/>
                  <a:gd name="T24" fmla="*/ 176 w 195"/>
                  <a:gd name="T25" fmla="*/ 66 h 423"/>
                  <a:gd name="T26" fmla="*/ 166 w 195"/>
                  <a:gd name="T27" fmla="*/ 93 h 423"/>
                  <a:gd name="T28" fmla="*/ 155 w 195"/>
                  <a:gd name="T29" fmla="*/ 105 h 423"/>
                  <a:gd name="T30" fmla="*/ 143 w 195"/>
                  <a:gd name="T31" fmla="*/ 104 h 423"/>
                  <a:gd name="T32" fmla="*/ 145 w 195"/>
                  <a:gd name="T33" fmla="*/ 83 h 423"/>
                  <a:gd name="T34" fmla="*/ 155 w 195"/>
                  <a:gd name="T35" fmla="*/ 61 h 423"/>
                  <a:gd name="T36" fmla="*/ 163 w 195"/>
                  <a:gd name="T37" fmla="*/ 42 h 423"/>
                  <a:gd name="T38" fmla="*/ 164 w 195"/>
                  <a:gd name="T39" fmla="*/ 26 h 423"/>
                  <a:gd name="T40" fmla="*/ 151 w 195"/>
                  <a:gd name="T41" fmla="*/ 41 h 423"/>
                  <a:gd name="T42" fmla="*/ 133 w 195"/>
                  <a:gd name="T43" fmla="*/ 74 h 423"/>
                  <a:gd name="T44" fmla="*/ 126 w 195"/>
                  <a:gd name="T45" fmla="*/ 97 h 423"/>
                  <a:gd name="T46" fmla="*/ 117 w 195"/>
                  <a:gd name="T47" fmla="*/ 93 h 423"/>
                  <a:gd name="T48" fmla="*/ 114 w 195"/>
                  <a:gd name="T49" fmla="*/ 89 h 423"/>
                  <a:gd name="T50" fmla="*/ 110 w 195"/>
                  <a:gd name="T51" fmla="*/ 81 h 423"/>
                  <a:gd name="T52" fmla="*/ 110 w 195"/>
                  <a:gd name="T53" fmla="*/ 63 h 423"/>
                  <a:gd name="T54" fmla="*/ 117 w 195"/>
                  <a:gd name="T55" fmla="*/ 48 h 423"/>
                  <a:gd name="T56" fmla="*/ 126 w 195"/>
                  <a:gd name="T57" fmla="*/ 31 h 423"/>
                  <a:gd name="T58" fmla="*/ 132 w 195"/>
                  <a:gd name="T59" fmla="*/ 0 h 423"/>
                  <a:gd name="T60" fmla="*/ 111 w 195"/>
                  <a:gd name="T61" fmla="*/ 24 h 423"/>
                  <a:gd name="T62" fmla="*/ 99 w 195"/>
                  <a:gd name="T63" fmla="*/ 51 h 423"/>
                  <a:gd name="T64" fmla="*/ 91 w 195"/>
                  <a:gd name="T65" fmla="*/ 72 h 423"/>
                  <a:gd name="T66" fmla="*/ 91 w 195"/>
                  <a:gd name="T67" fmla="*/ 88 h 423"/>
                  <a:gd name="T68" fmla="*/ 92 w 195"/>
                  <a:gd name="T69" fmla="*/ 99 h 423"/>
                  <a:gd name="T70" fmla="*/ 102 w 195"/>
                  <a:gd name="T71" fmla="*/ 109 h 423"/>
                  <a:gd name="T72" fmla="*/ 109 w 195"/>
                  <a:gd name="T73" fmla="*/ 115 h 423"/>
                  <a:gd name="T74" fmla="*/ 117 w 195"/>
                  <a:gd name="T75" fmla="*/ 12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5" h="423">
                    <a:moveTo>
                      <a:pt x="117" y="120"/>
                    </a:moveTo>
                    <a:lnTo>
                      <a:pt x="0" y="416"/>
                    </a:lnTo>
                    <a:lnTo>
                      <a:pt x="4" y="423"/>
                    </a:lnTo>
                    <a:lnTo>
                      <a:pt x="13" y="423"/>
                    </a:lnTo>
                    <a:lnTo>
                      <a:pt x="18" y="419"/>
                    </a:lnTo>
                    <a:lnTo>
                      <a:pt x="136" y="125"/>
                    </a:lnTo>
                    <a:lnTo>
                      <a:pt x="153" y="127"/>
                    </a:lnTo>
                    <a:lnTo>
                      <a:pt x="164" y="124"/>
                    </a:lnTo>
                    <a:lnTo>
                      <a:pt x="176" y="112"/>
                    </a:lnTo>
                    <a:lnTo>
                      <a:pt x="184" y="83"/>
                    </a:lnTo>
                    <a:lnTo>
                      <a:pt x="193" y="60"/>
                    </a:lnTo>
                    <a:lnTo>
                      <a:pt x="195" y="37"/>
                    </a:lnTo>
                    <a:lnTo>
                      <a:pt x="176" y="66"/>
                    </a:lnTo>
                    <a:lnTo>
                      <a:pt x="166" y="93"/>
                    </a:lnTo>
                    <a:lnTo>
                      <a:pt x="155" y="105"/>
                    </a:lnTo>
                    <a:lnTo>
                      <a:pt x="143" y="104"/>
                    </a:lnTo>
                    <a:lnTo>
                      <a:pt x="145" y="83"/>
                    </a:lnTo>
                    <a:lnTo>
                      <a:pt x="155" y="61"/>
                    </a:lnTo>
                    <a:lnTo>
                      <a:pt x="163" y="42"/>
                    </a:lnTo>
                    <a:lnTo>
                      <a:pt x="164" y="26"/>
                    </a:lnTo>
                    <a:lnTo>
                      <a:pt x="151" y="41"/>
                    </a:lnTo>
                    <a:lnTo>
                      <a:pt x="133" y="74"/>
                    </a:lnTo>
                    <a:lnTo>
                      <a:pt x="126" y="97"/>
                    </a:lnTo>
                    <a:lnTo>
                      <a:pt x="117" y="93"/>
                    </a:lnTo>
                    <a:lnTo>
                      <a:pt x="114" y="89"/>
                    </a:lnTo>
                    <a:lnTo>
                      <a:pt x="110" y="81"/>
                    </a:lnTo>
                    <a:lnTo>
                      <a:pt x="110" y="63"/>
                    </a:lnTo>
                    <a:lnTo>
                      <a:pt x="117" y="48"/>
                    </a:lnTo>
                    <a:lnTo>
                      <a:pt x="126" y="31"/>
                    </a:lnTo>
                    <a:lnTo>
                      <a:pt x="132" y="0"/>
                    </a:lnTo>
                    <a:lnTo>
                      <a:pt x="111" y="24"/>
                    </a:lnTo>
                    <a:lnTo>
                      <a:pt x="99" y="51"/>
                    </a:lnTo>
                    <a:lnTo>
                      <a:pt x="91" y="72"/>
                    </a:lnTo>
                    <a:lnTo>
                      <a:pt x="91" y="88"/>
                    </a:lnTo>
                    <a:lnTo>
                      <a:pt x="92" y="99"/>
                    </a:lnTo>
                    <a:lnTo>
                      <a:pt x="102" y="109"/>
                    </a:lnTo>
                    <a:lnTo>
                      <a:pt x="109" y="115"/>
                    </a:lnTo>
                    <a:lnTo>
                      <a:pt x="117" y="120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Freeform 50"/>
              <p:cNvSpPr>
                <a:spLocks/>
              </p:cNvSpPr>
              <p:nvPr/>
            </p:nvSpPr>
            <p:spPr bwMode="auto">
              <a:xfrm>
                <a:off x="4183188" y="26987"/>
                <a:ext cx="336550" cy="330200"/>
              </a:xfrm>
              <a:custGeom>
                <a:avLst/>
                <a:gdLst>
                  <a:gd name="T0" fmla="*/ 158 w 212"/>
                  <a:gd name="T1" fmla="*/ 128 h 208"/>
                  <a:gd name="T2" fmla="*/ 167 w 212"/>
                  <a:gd name="T3" fmla="*/ 103 h 208"/>
                  <a:gd name="T4" fmla="*/ 170 w 212"/>
                  <a:gd name="T5" fmla="*/ 81 h 208"/>
                  <a:gd name="T6" fmla="*/ 174 w 212"/>
                  <a:gd name="T7" fmla="*/ 60 h 208"/>
                  <a:gd name="T8" fmla="*/ 173 w 212"/>
                  <a:gd name="T9" fmla="*/ 36 h 208"/>
                  <a:gd name="T10" fmla="*/ 167 w 212"/>
                  <a:gd name="T11" fmla="*/ 20 h 208"/>
                  <a:gd name="T12" fmla="*/ 154 w 212"/>
                  <a:gd name="T13" fmla="*/ 9 h 208"/>
                  <a:gd name="T14" fmla="*/ 137 w 212"/>
                  <a:gd name="T15" fmla="*/ 3 h 208"/>
                  <a:gd name="T16" fmla="*/ 115 w 212"/>
                  <a:gd name="T17" fmla="*/ 0 h 208"/>
                  <a:gd name="T18" fmla="*/ 90 w 212"/>
                  <a:gd name="T19" fmla="*/ 4 h 208"/>
                  <a:gd name="T20" fmla="*/ 68 w 212"/>
                  <a:gd name="T21" fmla="*/ 13 h 208"/>
                  <a:gd name="T22" fmla="*/ 45 w 212"/>
                  <a:gd name="T23" fmla="*/ 24 h 208"/>
                  <a:gd name="T24" fmla="*/ 28 w 212"/>
                  <a:gd name="T25" fmla="*/ 43 h 208"/>
                  <a:gd name="T26" fmla="*/ 14 w 212"/>
                  <a:gd name="T27" fmla="*/ 66 h 208"/>
                  <a:gd name="T28" fmla="*/ 7 w 212"/>
                  <a:gd name="T29" fmla="*/ 92 h 208"/>
                  <a:gd name="T30" fmla="*/ 0 w 212"/>
                  <a:gd name="T31" fmla="*/ 119 h 208"/>
                  <a:gd name="T32" fmla="*/ 2 w 212"/>
                  <a:gd name="T33" fmla="*/ 143 h 208"/>
                  <a:gd name="T34" fmla="*/ 8 w 212"/>
                  <a:gd name="T35" fmla="*/ 164 h 208"/>
                  <a:gd name="T36" fmla="*/ 17 w 212"/>
                  <a:gd name="T37" fmla="*/ 175 h 208"/>
                  <a:gd name="T38" fmla="*/ 32 w 212"/>
                  <a:gd name="T39" fmla="*/ 185 h 208"/>
                  <a:gd name="T40" fmla="*/ 49 w 212"/>
                  <a:gd name="T41" fmla="*/ 189 h 208"/>
                  <a:gd name="T42" fmla="*/ 70 w 212"/>
                  <a:gd name="T43" fmla="*/ 191 h 208"/>
                  <a:gd name="T44" fmla="*/ 90 w 212"/>
                  <a:gd name="T45" fmla="*/ 186 h 208"/>
                  <a:gd name="T46" fmla="*/ 109 w 212"/>
                  <a:gd name="T47" fmla="*/ 176 h 208"/>
                  <a:gd name="T48" fmla="*/ 125 w 212"/>
                  <a:gd name="T49" fmla="*/ 169 h 208"/>
                  <a:gd name="T50" fmla="*/ 138 w 212"/>
                  <a:gd name="T51" fmla="*/ 161 h 208"/>
                  <a:gd name="T52" fmla="*/ 157 w 212"/>
                  <a:gd name="T53" fmla="*/ 176 h 208"/>
                  <a:gd name="T54" fmla="*/ 179 w 212"/>
                  <a:gd name="T55" fmla="*/ 199 h 208"/>
                  <a:gd name="T56" fmla="*/ 193 w 212"/>
                  <a:gd name="T57" fmla="*/ 208 h 208"/>
                  <a:gd name="T58" fmla="*/ 204 w 212"/>
                  <a:gd name="T59" fmla="*/ 208 h 208"/>
                  <a:gd name="T60" fmla="*/ 209 w 212"/>
                  <a:gd name="T61" fmla="*/ 202 h 208"/>
                  <a:gd name="T62" fmla="*/ 212 w 212"/>
                  <a:gd name="T63" fmla="*/ 191 h 208"/>
                  <a:gd name="T64" fmla="*/ 210 w 212"/>
                  <a:gd name="T65" fmla="*/ 181 h 208"/>
                  <a:gd name="T66" fmla="*/ 198 w 212"/>
                  <a:gd name="T67" fmla="*/ 169 h 208"/>
                  <a:gd name="T68" fmla="*/ 182 w 212"/>
                  <a:gd name="T69" fmla="*/ 161 h 208"/>
                  <a:gd name="T70" fmla="*/ 164 w 212"/>
                  <a:gd name="T71" fmla="*/ 151 h 208"/>
                  <a:gd name="T72" fmla="*/ 155 w 212"/>
                  <a:gd name="T73" fmla="*/ 142 h 208"/>
                  <a:gd name="T74" fmla="*/ 158 w 212"/>
                  <a:gd name="T75" fmla="*/ 12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208">
                    <a:moveTo>
                      <a:pt x="158" y="128"/>
                    </a:moveTo>
                    <a:lnTo>
                      <a:pt x="167" y="103"/>
                    </a:lnTo>
                    <a:lnTo>
                      <a:pt x="170" y="81"/>
                    </a:lnTo>
                    <a:lnTo>
                      <a:pt x="174" y="60"/>
                    </a:lnTo>
                    <a:lnTo>
                      <a:pt x="173" y="36"/>
                    </a:lnTo>
                    <a:lnTo>
                      <a:pt x="167" y="20"/>
                    </a:lnTo>
                    <a:lnTo>
                      <a:pt x="154" y="9"/>
                    </a:lnTo>
                    <a:lnTo>
                      <a:pt x="137" y="3"/>
                    </a:lnTo>
                    <a:lnTo>
                      <a:pt x="115" y="0"/>
                    </a:lnTo>
                    <a:lnTo>
                      <a:pt x="90" y="4"/>
                    </a:lnTo>
                    <a:lnTo>
                      <a:pt x="68" y="13"/>
                    </a:lnTo>
                    <a:lnTo>
                      <a:pt x="45" y="24"/>
                    </a:lnTo>
                    <a:lnTo>
                      <a:pt x="28" y="43"/>
                    </a:lnTo>
                    <a:lnTo>
                      <a:pt x="14" y="66"/>
                    </a:lnTo>
                    <a:lnTo>
                      <a:pt x="7" y="92"/>
                    </a:lnTo>
                    <a:lnTo>
                      <a:pt x="0" y="119"/>
                    </a:lnTo>
                    <a:lnTo>
                      <a:pt x="2" y="143"/>
                    </a:lnTo>
                    <a:lnTo>
                      <a:pt x="8" y="164"/>
                    </a:lnTo>
                    <a:lnTo>
                      <a:pt x="17" y="175"/>
                    </a:lnTo>
                    <a:lnTo>
                      <a:pt x="32" y="185"/>
                    </a:lnTo>
                    <a:lnTo>
                      <a:pt x="49" y="189"/>
                    </a:lnTo>
                    <a:lnTo>
                      <a:pt x="70" y="191"/>
                    </a:lnTo>
                    <a:lnTo>
                      <a:pt x="90" y="186"/>
                    </a:lnTo>
                    <a:lnTo>
                      <a:pt x="109" y="176"/>
                    </a:lnTo>
                    <a:lnTo>
                      <a:pt x="125" y="169"/>
                    </a:lnTo>
                    <a:lnTo>
                      <a:pt x="138" y="161"/>
                    </a:lnTo>
                    <a:lnTo>
                      <a:pt x="157" y="176"/>
                    </a:lnTo>
                    <a:lnTo>
                      <a:pt x="179" y="199"/>
                    </a:lnTo>
                    <a:lnTo>
                      <a:pt x="193" y="208"/>
                    </a:lnTo>
                    <a:lnTo>
                      <a:pt x="204" y="208"/>
                    </a:lnTo>
                    <a:lnTo>
                      <a:pt x="209" y="202"/>
                    </a:lnTo>
                    <a:lnTo>
                      <a:pt x="212" y="191"/>
                    </a:lnTo>
                    <a:lnTo>
                      <a:pt x="210" y="181"/>
                    </a:lnTo>
                    <a:lnTo>
                      <a:pt x="198" y="169"/>
                    </a:lnTo>
                    <a:lnTo>
                      <a:pt x="182" y="161"/>
                    </a:lnTo>
                    <a:lnTo>
                      <a:pt x="164" y="151"/>
                    </a:lnTo>
                    <a:lnTo>
                      <a:pt x="155" y="142"/>
                    </a:lnTo>
                    <a:lnTo>
                      <a:pt x="158" y="1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Freeform 56"/>
              <p:cNvSpPr>
                <a:spLocks/>
              </p:cNvSpPr>
              <p:nvPr/>
            </p:nvSpPr>
            <p:spPr bwMode="auto">
              <a:xfrm>
                <a:off x="4011738" y="354012"/>
                <a:ext cx="293688" cy="558800"/>
              </a:xfrm>
              <a:custGeom>
                <a:avLst/>
                <a:gdLst>
                  <a:gd name="T0" fmla="*/ 53 w 185"/>
                  <a:gd name="T1" fmla="*/ 45 h 352"/>
                  <a:gd name="T2" fmla="*/ 71 w 185"/>
                  <a:gd name="T3" fmla="*/ 22 h 352"/>
                  <a:gd name="T4" fmla="*/ 87 w 185"/>
                  <a:gd name="T5" fmla="*/ 8 h 352"/>
                  <a:gd name="T6" fmla="*/ 103 w 185"/>
                  <a:gd name="T7" fmla="*/ 2 h 352"/>
                  <a:gd name="T8" fmla="*/ 122 w 185"/>
                  <a:gd name="T9" fmla="*/ 0 h 352"/>
                  <a:gd name="T10" fmla="*/ 144 w 185"/>
                  <a:gd name="T11" fmla="*/ 2 h 352"/>
                  <a:gd name="T12" fmla="*/ 160 w 185"/>
                  <a:gd name="T13" fmla="*/ 8 h 352"/>
                  <a:gd name="T14" fmla="*/ 171 w 185"/>
                  <a:gd name="T15" fmla="*/ 19 h 352"/>
                  <a:gd name="T16" fmla="*/ 180 w 185"/>
                  <a:gd name="T17" fmla="*/ 32 h 352"/>
                  <a:gd name="T18" fmla="*/ 185 w 185"/>
                  <a:gd name="T19" fmla="*/ 48 h 352"/>
                  <a:gd name="T20" fmla="*/ 183 w 185"/>
                  <a:gd name="T21" fmla="*/ 69 h 352"/>
                  <a:gd name="T22" fmla="*/ 176 w 185"/>
                  <a:gd name="T23" fmla="*/ 91 h 352"/>
                  <a:gd name="T24" fmla="*/ 165 w 185"/>
                  <a:gd name="T25" fmla="*/ 112 h 352"/>
                  <a:gd name="T26" fmla="*/ 151 w 185"/>
                  <a:gd name="T27" fmla="*/ 134 h 352"/>
                  <a:gd name="T28" fmla="*/ 139 w 185"/>
                  <a:gd name="T29" fmla="*/ 157 h 352"/>
                  <a:gd name="T30" fmla="*/ 133 w 185"/>
                  <a:gd name="T31" fmla="*/ 179 h 352"/>
                  <a:gd name="T32" fmla="*/ 129 w 185"/>
                  <a:gd name="T33" fmla="*/ 199 h 352"/>
                  <a:gd name="T34" fmla="*/ 132 w 185"/>
                  <a:gd name="T35" fmla="*/ 216 h 352"/>
                  <a:gd name="T36" fmla="*/ 139 w 185"/>
                  <a:gd name="T37" fmla="*/ 237 h 352"/>
                  <a:gd name="T38" fmla="*/ 150 w 185"/>
                  <a:gd name="T39" fmla="*/ 255 h 352"/>
                  <a:gd name="T40" fmla="*/ 159 w 185"/>
                  <a:gd name="T41" fmla="*/ 276 h 352"/>
                  <a:gd name="T42" fmla="*/ 159 w 185"/>
                  <a:gd name="T43" fmla="*/ 297 h 352"/>
                  <a:gd name="T44" fmla="*/ 151 w 185"/>
                  <a:gd name="T45" fmla="*/ 317 h 352"/>
                  <a:gd name="T46" fmla="*/ 144 w 185"/>
                  <a:gd name="T47" fmla="*/ 329 h 352"/>
                  <a:gd name="T48" fmla="*/ 130 w 185"/>
                  <a:gd name="T49" fmla="*/ 339 h 352"/>
                  <a:gd name="T50" fmla="*/ 118 w 185"/>
                  <a:gd name="T51" fmla="*/ 347 h 352"/>
                  <a:gd name="T52" fmla="*/ 99 w 185"/>
                  <a:gd name="T53" fmla="*/ 352 h 352"/>
                  <a:gd name="T54" fmla="*/ 75 w 185"/>
                  <a:gd name="T55" fmla="*/ 352 h 352"/>
                  <a:gd name="T56" fmla="*/ 55 w 185"/>
                  <a:gd name="T57" fmla="*/ 350 h 352"/>
                  <a:gd name="T58" fmla="*/ 40 w 185"/>
                  <a:gd name="T59" fmla="*/ 340 h 352"/>
                  <a:gd name="T60" fmla="*/ 29 w 185"/>
                  <a:gd name="T61" fmla="*/ 325 h 352"/>
                  <a:gd name="T62" fmla="*/ 16 w 185"/>
                  <a:gd name="T63" fmla="*/ 304 h 352"/>
                  <a:gd name="T64" fmla="*/ 9 w 185"/>
                  <a:gd name="T65" fmla="*/ 282 h 352"/>
                  <a:gd name="T66" fmla="*/ 4 w 185"/>
                  <a:gd name="T67" fmla="*/ 257 h 352"/>
                  <a:gd name="T68" fmla="*/ 0 w 185"/>
                  <a:gd name="T69" fmla="*/ 225 h 352"/>
                  <a:gd name="T70" fmla="*/ 1 w 185"/>
                  <a:gd name="T71" fmla="*/ 195 h 352"/>
                  <a:gd name="T72" fmla="*/ 4 w 185"/>
                  <a:gd name="T73" fmla="*/ 164 h 352"/>
                  <a:gd name="T74" fmla="*/ 12 w 185"/>
                  <a:gd name="T75" fmla="*/ 129 h 352"/>
                  <a:gd name="T76" fmla="*/ 24 w 185"/>
                  <a:gd name="T77" fmla="*/ 100 h 352"/>
                  <a:gd name="T78" fmla="*/ 35 w 185"/>
                  <a:gd name="T79" fmla="*/ 75 h 352"/>
                  <a:gd name="T80" fmla="*/ 41 w 185"/>
                  <a:gd name="T81" fmla="*/ 60 h 352"/>
                  <a:gd name="T82" fmla="*/ 53 w 185"/>
                  <a:gd name="T83" fmla="*/ 45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5" h="352">
                    <a:moveTo>
                      <a:pt x="53" y="45"/>
                    </a:moveTo>
                    <a:lnTo>
                      <a:pt x="71" y="22"/>
                    </a:lnTo>
                    <a:lnTo>
                      <a:pt x="87" y="8"/>
                    </a:lnTo>
                    <a:lnTo>
                      <a:pt x="103" y="2"/>
                    </a:lnTo>
                    <a:lnTo>
                      <a:pt x="122" y="0"/>
                    </a:lnTo>
                    <a:lnTo>
                      <a:pt x="144" y="2"/>
                    </a:lnTo>
                    <a:lnTo>
                      <a:pt x="160" y="8"/>
                    </a:lnTo>
                    <a:lnTo>
                      <a:pt x="171" y="19"/>
                    </a:lnTo>
                    <a:lnTo>
                      <a:pt x="180" y="32"/>
                    </a:lnTo>
                    <a:lnTo>
                      <a:pt x="185" y="48"/>
                    </a:lnTo>
                    <a:lnTo>
                      <a:pt x="183" y="69"/>
                    </a:lnTo>
                    <a:lnTo>
                      <a:pt x="176" y="91"/>
                    </a:lnTo>
                    <a:lnTo>
                      <a:pt x="165" y="112"/>
                    </a:lnTo>
                    <a:lnTo>
                      <a:pt x="151" y="134"/>
                    </a:lnTo>
                    <a:lnTo>
                      <a:pt x="139" y="157"/>
                    </a:lnTo>
                    <a:lnTo>
                      <a:pt x="133" y="179"/>
                    </a:lnTo>
                    <a:lnTo>
                      <a:pt x="129" y="199"/>
                    </a:lnTo>
                    <a:lnTo>
                      <a:pt x="132" y="216"/>
                    </a:lnTo>
                    <a:lnTo>
                      <a:pt x="139" y="237"/>
                    </a:lnTo>
                    <a:lnTo>
                      <a:pt x="150" y="255"/>
                    </a:lnTo>
                    <a:lnTo>
                      <a:pt x="159" y="276"/>
                    </a:lnTo>
                    <a:lnTo>
                      <a:pt x="159" y="297"/>
                    </a:lnTo>
                    <a:lnTo>
                      <a:pt x="151" y="317"/>
                    </a:lnTo>
                    <a:lnTo>
                      <a:pt x="144" y="329"/>
                    </a:lnTo>
                    <a:lnTo>
                      <a:pt x="130" y="339"/>
                    </a:lnTo>
                    <a:lnTo>
                      <a:pt x="118" y="347"/>
                    </a:lnTo>
                    <a:lnTo>
                      <a:pt x="99" y="352"/>
                    </a:lnTo>
                    <a:lnTo>
                      <a:pt x="75" y="352"/>
                    </a:lnTo>
                    <a:lnTo>
                      <a:pt x="55" y="350"/>
                    </a:lnTo>
                    <a:lnTo>
                      <a:pt x="40" y="340"/>
                    </a:lnTo>
                    <a:lnTo>
                      <a:pt x="29" y="325"/>
                    </a:lnTo>
                    <a:lnTo>
                      <a:pt x="16" y="304"/>
                    </a:lnTo>
                    <a:lnTo>
                      <a:pt x="9" y="282"/>
                    </a:lnTo>
                    <a:lnTo>
                      <a:pt x="4" y="257"/>
                    </a:lnTo>
                    <a:lnTo>
                      <a:pt x="0" y="225"/>
                    </a:lnTo>
                    <a:lnTo>
                      <a:pt x="1" y="195"/>
                    </a:lnTo>
                    <a:lnTo>
                      <a:pt x="4" y="164"/>
                    </a:lnTo>
                    <a:lnTo>
                      <a:pt x="12" y="129"/>
                    </a:lnTo>
                    <a:lnTo>
                      <a:pt x="24" y="100"/>
                    </a:lnTo>
                    <a:lnTo>
                      <a:pt x="35" y="75"/>
                    </a:lnTo>
                    <a:lnTo>
                      <a:pt x="41" y="60"/>
                    </a:lnTo>
                    <a:lnTo>
                      <a:pt x="53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Freeform 57"/>
              <p:cNvSpPr>
                <a:spLocks/>
              </p:cNvSpPr>
              <p:nvPr/>
            </p:nvSpPr>
            <p:spPr bwMode="auto">
              <a:xfrm>
                <a:off x="3729163" y="339725"/>
                <a:ext cx="474663" cy="390525"/>
              </a:xfrm>
              <a:custGeom>
                <a:avLst/>
                <a:gdLst>
                  <a:gd name="T0" fmla="*/ 214 w 299"/>
                  <a:gd name="T1" fmla="*/ 47 h 246"/>
                  <a:gd name="T2" fmla="*/ 241 w 299"/>
                  <a:gd name="T3" fmla="*/ 30 h 246"/>
                  <a:gd name="T4" fmla="*/ 266 w 299"/>
                  <a:gd name="T5" fmla="*/ 19 h 246"/>
                  <a:gd name="T6" fmla="*/ 289 w 299"/>
                  <a:gd name="T7" fmla="*/ 17 h 246"/>
                  <a:gd name="T8" fmla="*/ 299 w 299"/>
                  <a:gd name="T9" fmla="*/ 24 h 246"/>
                  <a:gd name="T10" fmla="*/ 297 w 299"/>
                  <a:gd name="T11" fmla="*/ 43 h 246"/>
                  <a:gd name="T12" fmla="*/ 282 w 299"/>
                  <a:gd name="T13" fmla="*/ 65 h 246"/>
                  <a:gd name="T14" fmla="*/ 258 w 299"/>
                  <a:gd name="T15" fmla="*/ 89 h 246"/>
                  <a:gd name="T16" fmla="*/ 225 w 299"/>
                  <a:gd name="T17" fmla="*/ 98 h 246"/>
                  <a:gd name="T18" fmla="*/ 221 w 299"/>
                  <a:gd name="T19" fmla="*/ 98 h 246"/>
                  <a:gd name="T20" fmla="*/ 192 w 299"/>
                  <a:gd name="T21" fmla="*/ 107 h 246"/>
                  <a:gd name="T22" fmla="*/ 170 w 299"/>
                  <a:gd name="T23" fmla="*/ 129 h 246"/>
                  <a:gd name="T24" fmla="*/ 156 w 299"/>
                  <a:gd name="T25" fmla="*/ 155 h 246"/>
                  <a:gd name="T26" fmla="*/ 143 w 299"/>
                  <a:gd name="T27" fmla="*/ 190 h 246"/>
                  <a:gd name="T28" fmla="*/ 132 w 299"/>
                  <a:gd name="T29" fmla="*/ 219 h 246"/>
                  <a:gd name="T30" fmla="*/ 123 w 299"/>
                  <a:gd name="T31" fmla="*/ 241 h 246"/>
                  <a:gd name="T32" fmla="*/ 113 w 299"/>
                  <a:gd name="T33" fmla="*/ 246 h 246"/>
                  <a:gd name="T34" fmla="*/ 97 w 299"/>
                  <a:gd name="T35" fmla="*/ 243 h 246"/>
                  <a:gd name="T36" fmla="*/ 87 w 299"/>
                  <a:gd name="T37" fmla="*/ 227 h 246"/>
                  <a:gd name="T38" fmla="*/ 82 w 299"/>
                  <a:gd name="T39" fmla="*/ 197 h 246"/>
                  <a:gd name="T40" fmla="*/ 79 w 299"/>
                  <a:gd name="T41" fmla="*/ 165 h 246"/>
                  <a:gd name="T42" fmla="*/ 76 w 299"/>
                  <a:gd name="T43" fmla="*/ 137 h 246"/>
                  <a:gd name="T44" fmla="*/ 68 w 299"/>
                  <a:gd name="T45" fmla="*/ 117 h 246"/>
                  <a:gd name="T46" fmla="*/ 61 w 299"/>
                  <a:gd name="T47" fmla="*/ 102 h 246"/>
                  <a:gd name="T48" fmla="*/ 47 w 299"/>
                  <a:gd name="T49" fmla="*/ 89 h 246"/>
                  <a:gd name="T50" fmla="*/ 36 w 299"/>
                  <a:gd name="T51" fmla="*/ 83 h 246"/>
                  <a:gd name="T52" fmla="*/ 21 w 299"/>
                  <a:gd name="T53" fmla="*/ 84 h 246"/>
                  <a:gd name="T54" fmla="*/ 10 w 299"/>
                  <a:gd name="T55" fmla="*/ 85 h 246"/>
                  <a:gd name="T56" fmla="*/ 0 w 299"/>
                  <a:gd name="T57" fmla="*/ 78 h 246"/>
                  <a:gd name="T58" fmla="*/ 0 w 299"/>
                  <a:gd name="T59" fmla="*/ 63 h 246"/>
                  <a:gd name="T60" fmla="*/ 15 w 299"/>
                  <a:gd name="T61" fmla="*/ 56 h 246"/>
                  <a:gd name="T62" fmla="*/ 5 w 299"/>
                  <a:gd name="T63" fmla="*/ 43 h 246"/>
                  <a:gd name="T64" fmla="*/ 6 w 299"/>
                  <a:gd name="T65" fmla="*/ 29 h 246"/>
                  <a:gd name="T66" fmla="*/ 16 w 299"/>
                  <a:gd name="T67" fmla="*/ 24 h 246"/>
                  <a:gd name="T68" fmla="*/ 25 w 299"/>
                  <a:gd name="T69" fmla="*/ 27 h 246"/>
                  <a:gd name="T70" fmla="*/ 25 w 299"/>
                  <a:gd name="T71" fmla="*/ 12 h 246"/>
                  <a:gd name="T72" fmla="*/ 35 w 299"/>
                  <a:gd name="T73" fmla="*/ 0 h 246"/>
                  <a:gd name="T74" fmla="*/ 48 w 299"/>
                  <a:gd name="T75" fmla="*/ 0 h 246"/>
                  <a:gd name="T76" fmla="*/ 58 w 299"/>
                  <a:gd name="T77" fmla="*/ 12 h 246"/>
                  <a:gd name="T78" fmla="*/ 55 w 299"/>
                  <a:gd name="T79" fmla="*/ 14 h 246"/>
                  <a:gd name="T80" fmla="*/ 50 w 299"/>
                  <a:gd name="T81" fmla="*/ 35 h 246"/>
                  <a:gd name="T82" fmla="*/ 50 w 299"/>
                  <a:gd name="T83" fmla="*/ 49 h 246"/>
                  <a:gd name="T84" fmla="*/ 51 w 299"/>
                  <a:gd name="T85" fmla="*/ 53 h 246"/>
                  <a:gd name="T86" fmla="*/ 57 w 299"/>
                  <a:gd name="T87" fmla="*/ 65 h 246"/>
                  <a:gd name="T88" fmla="*/ 73 w 299"/>
                  <a:gd name="T89" fmla="*/ 85 h 246"/>
                  <a:gd name="T90" fmla="*/ 86 w 299"/>
                  <a:gd name="T91" fmla="*/ 102 h 246"/>
                  <a:gd name="T92" fmla="*/ 97 w 299"/>
                  <a:gd name="T93" fmla="*/ 129 h 246"/>
                  <a:gd name="T94" fmla="*/ 107 w 299"/>
                  <a:gd name="T95" fmla="*/ 152 h 246"/>
                  <a:gd name="T96" fmla="*/ 114 w 299"/>
                  <a:gd name="T97" fmla="*/ 171 h 246"/>
                  <a:gd name="T98" fmla="*/ 125 w 299"/>
                  <a:gd name="T99" fmla="*/ 145 h 246"/>
                  <a:gd name="T100" fmla="*/ 138 w 299"/>
                  <a:gd name="T101" fmla="*/ 120 h 246"/>
                  <a:gd name="T102" fmla="*/ 154 w 299"/>
                  <a:gd name="T103" fmla="*/ 96 h 246"/>
                  <a:gd name="T104" fmla="*/ 170 w 299"/>
                  <a:gd name="T105" fmla="*/ 79 h 246"/>
                  <a:gd name="T106" fmla="*/ 189 w 299"/>
                  <a:gd name="T107" fmla="*/ 61 h 246"/>
                  <a:gd name="T108" fmla="*/ 200 w 299"/>
                  <a:gd name="T109" fmla="*/ 53 h 246"/>
                  <a:gd name="T110" fmla="*/ 214 w 299"/>
                  <a:gd name="T111" fmla="*/ 47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99" h="246">
                    <a:moveTo>
                      <a:pt x="214" y="47"/>
                    </a:moveTo>
                    <a:lnTo>
                      <a:pt x="241" y="30"/>
                    </a:lnTo>
                    <a:lnTo>
                      <a:pt x="266" y="19"/>
                    </a:lnTo>
                    <a:lnTo>
                      <a:pt x="289" y="17"/>
                    </a:lnTo>
                    <a:lnTo>
                      <a:pt x="299" y="24"/>
                    </a:lnTo>
                    <a:lnTo>
                      <a:pt x="297" y="43"/>
                    </a:lnTo>
                    <a:lnTo>
                      <a:pt x="282" y="65"/>
                    </a:lnTo>
                    <a:lnTo>
                      <a:pt x="258" y="89"/>
                    </a:lnTo>
                    <a:lnTo>
                      <a:pt x="225" y="98"/>
                    </a:lnTo>
                    <a:lnTo>
                      <a:pt x="221" y="98"/>
                    </a:lnTo>
                    <a:lnTo>
                      <a:pt x="192" y="107"/>
                    </a:lnTo>
                    <a:lnTo>
                      <a:pt x="170" y="129"/>
                    </a:lnTo>
                    <a:lnTo>
                      <a:pt x="156" y="155"/>
                    </a:lnTo>
                    <a:lnTo>
                      <a:pt x="143" y="190"/>
                    </a:lnTo>
                    <a:lnTo>
                      <a:pt x="132" y="219"/>
                    </a:lnTo>
                    <a:lnTo>
                      <a:pt x="123" y="241"/>
                    </a:lnTo>
                    <a:lnTo>
                      <a:pt x="113" y="246"/>
                    </a:lnTo>
                    <a:lnTo>
                      <a:pt x="97" y="243"/>
                    </a:lnTo>
                    <a:lnTo>
                      <a:pt x="87" y="227"/>
                    </a:lnTo>
                    <a:lnTo>
                      <a:pt x="82" y="197"/>
                    </a:lnTo>
                    <a:lnTo>
                      <a:pt x="79" y="165"/>
                    </a:lnTo>
                    <a:lnTo>
                      <a:pt x="76" y="137"/>
                    </a:lnTo>
                    <a:lnTo>
                      <a:pt x="68" y="117"/>
                    </a:lnTo>
                    <a:lnTo>
                      <a:pt x="61" y="102"/>
                    </a:lnTo>
                    <a:lnTo>
                      <a:pt x="47" y="89"/>
                    </a:lnTo>
                    <a:lnTo>
                      <a:pt x="36" y="83"/>
                    </a:lnTo>
                    <a:lnTo>
                      <a:pt x="21" y="84"/>
                    </a:lnTo>
                    <a:lnTo>
                      <a:pt x="10" y="85"/>
                    </a:lnTo>
                    <a:lnTo>
                      <a:pt x="0" y="78"/>
                    </a:lnTo>
                    <a:lnTo>
                      <a:pt x="0" y="63"/>
                    </a:lnTo>
                    <a:lnTo>
                      <a:pt x="15" y="56"/>
                    </a:lnTo>
                    <a:lnTo>
                      <a:pt x="5" y="43"/>
                    </a:lnTo>
                    <a:lnTo>
                      <a:pt x="6" y="29"/>
                    </a:lnTo>
                    <a:lnTo>
                      <a:pt x="16" y="24"/>
                    </a:lnTo>
                    <a:lnTo>
                      <a:pt x="25" y="27"/>
                    </a:lnTo>
                    <a:lnTo>
                      <a:pt x="25" y="12"/>
                    </a:lnTo>
                    <a:lnTo>
                      <a:pt x="35" y="0"/>
                    </a:lnTo>
                    <a:lnTo>
                      <a:pt x="48" y="0"/>
                    </a:lnTo>
                    <a:lnTo>
                      <a:pt x="58" y="12"/>
                    </a:lnTo>
                    <a:lnTo>
                      <a:pt x="55" y="14"/>
                    </a:lnTo>
                    <a:lnTo>
                      <a:pt x="50" y="35"/>
                    </a:lnTo>
                    <a:lnTo>
                      <a:pt x="50" y="49"/>
                    </a:lnTo>
                    <a:lnTo>
                      <a:pt x="51" y="53"/>
                    </a:lnTo>
                    <a:lnTo>
                      <a:pt x="57" y="65"/>
                    </a:lnTo>
                    <a:lnTo>
                      <a:pt x="73" y="85"/>
                    </a:lnTo>
                    <a:lnTo>
                      <a:pt x="86" y="102"/>
                    </a:lnTo>
                    <a:lnTo>
                      <a:pt x="97" y="129"/>
                    </a:lnTo>
                    <a:lnTo>
                      <a:pt x="107" y="152"/>
                    </a:lnTo>
                    <a:lnTo>
                      <a:pt x="114" y="171"/>
                    </a:lnTo>
                    <a:lnTo>
                      <a:pt x="125" y="145"/>
                    </a:lnTo>
                    <a:lnTo>
                      <a:pt x="138" y="120"/>
                    </a:lnTo>
                    <a:lnTo>
                      <a:pt x="154" y="96"/>
                    </a:lnTo>
                    <a:lnTo>
                      <a:pt x="170" y="79"/>
                    </a:lnTo>
                    <a:lnTo>
                      <a:pt x="189" y="61"/>
                    </a:lnTo>
                    <a:lnTo>
                      <a:pt x="200" y="53"/>
                    </a:lnTo>
                    <a:lnTo>
                      <a:pt x="214" y="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Freeform 58"/>
              <p:cNvSpPr>
                <a:spLocks/>
              </p:cNvSpPr>
              <p:nvPr/>
            </p:nvSpPr>
            <p:spPr bwMode="auto">
              <a:xfrm>
                <a:off x="4140325" y="822325"/>
                <a:ext cx="366713" cy="622300"/>
              </a:xfrm>
              <a:custGeom>
                <a:avLst/>
                <a:gdLst>
                  <a:gd name="T0" fmla="*/ 53 w 231"/>
                  <a:gd name="T1" fmla="*/ 14 h 392"/>
                  <a:gd name="T2" fmla="*/ 37 w 231"/>
                  <a:gd name="T3" fmla="*/ 0 h 392"/>
                  <a:gd name="T4" fmla="*/ 9 w 231"/>
                  <a:gd name="T5" fmla="*/ 1 h 392"/>
                  <a:gd name="T6" fmla="*/ 0 w 231"/>
                  <a:gd name="T7" fmla="*/ 26 h 392"/>
                  <a:gd name="T8" fmla="*/ 5 w 231"/>
                  <a:gd name="T9" fmla="*/ 48 h 392"/>
                  <a:gd name="T10" fmla="*/ 17 w 231"/>
                  <a:gd name="T11" fmla="*/ 68 h 392"/>
                  <a:gd name="T12" fmla="*/ 42 w 231"/>
                  <a:gd name="T13" fmla="*/ 98 h 392"/>
                  <a:gd name="T14" fmla="*/ 78 w 231"/>
                  <a:gd name="T15" fmla="*/ 122 h 392"/>
                  <a:gd name="T16" fmla="*/ 105 w 231"/>
                  <a:gd name="T17" fmla="*/ 136 h 392"/>
                  <a:gd name="T18" fmla="*/ 136 w 231"/>
                  <a:gd name="T19" fmla="*/ 157 h 392"/>
                  <a:gd name="T20" fmla="*/ 149 w 231"/>
                  <a:gd name="T21" fmla="*/ 175 h 392"/>
                  <a:gd name="T22" fmla="*/ 149 w 231"/>
                  <a:gd name="T23" fmla="*/ 186 h 392"/>
                  <a:gd name="T24" fmla="*/ 136 w 231"/>
                  <a:gd name="T25" fmla="*/ 207 h 392"/>
                  <a:gd name="T26" fmla="*/ 118 w 231"/>
                  <a:gd name="T27" fmla="*/ 236 h 392"/>
                  <a:gd name="T28" fmla="*/ 102 w 231"/>
                  <a:gd name="T29" fmla="*/ 270 h 392"/>
                  <a:gd name="T30" fmla="*/ 91 w 231"/>
                  <a:gd name="T31" fmla="*/ 306 h 392"/>
                  <a:gd name="T32" fmla="*/ 85 w 231"/>
                  <a:gd name="T33" fmla="*/ 337 h 392"/>
                  <a:gd name="T34" fmla="*/ 86 w 231"/>
                  <a:gd name="T35" fmla="*/ 369 h 392"/>
                  <a:gd name="T36" fmla="*/ 91 w 231"/>
                  <a:gd name="T37" fmla="*/ 383 h 392"/>
                  <a:gd name="T38" fmla="*/ 102 w 231"/>
                  <a:gd name="T39" fmla="*/ 390 h 392"/>
                  <a:gd name="T40" fmla="*/ 117 w 231"/>
                  <a:gd name="T41" fmla="*/ 390 h 392"/>
                  <a:gd name="T42" fmla="*/ 127 w 231"/>
                  <a:gd name="T43" fmla="*/ 382 h 392"/>
                  <a:gd name="T44" fmla="*/ 144 w 231"/>
                  <a:gd name="T45" fmla="*/ 378 h 392"/>
                  <a:gd name="T46" fmla="*/ 170 w 231"/>
                  <a:gd name="T47" fmla="*/ 377 h 392"/>
                  <a:gd name="T48" fmla="*/ 194 w 231"/>
                  <a:gd name="T49" fmla="*/ 384 h 392"/>
                  <a:gd name="T50" fmla="*/ 208 w 231"/>
                  <a:gd name="T51" fmla="*/ 392 h 392"/>
                  <a:gd name="T52" fmla="*/ 217 w 231"/>
                  <a:gd name="T53" fmla="*/ 390 h 392"/>
                  <a:gd name="T54" fmla="*/ 226 w 231"/>
                  <a:gd name="T55" fmla="*/ 382 h 392"/>
                  <a:gd name="T56" fmla="*/ 231 w 231"/>
                  <a:gd name="T57" fmla="*/ 367 h 392"/>
                  <a:gd name="T58" fmla="*/ 220 w 231"/>
                  <a:gd name="T59" fmla="*/ 356 h 392"/>
                  <a:gd name="T60" fmla="*/ 195 w 231"/>
                  <a:gd name="T61" fmla="*/ 348 h 392"/>
                  <a:gd name="T62" fmla="*/ 169 w 231"/>
                  <a:gd name="T63" fmla="*/ 346 h 392"/>
                  <a:gd name="T64" fmla="*/ 141 w 231"/>
                  <a:gd name="T65" fmla="*/ 351 h 392"/>
                  <a:gd name="T66" fmla="*/ 118 w 231"/>
                  <a:gd name="T67" fmla="*/ 359 h 392"/>
                  <a:gd name="T68" fmla="*/ 111 w 231"/>
                  <a:gd name="T69" fmla="*/ 354 h 392"/>
                  <a:gd name="T70" fmla="*/ 110 w 231"/>
                  <a:gd name="T71" fmla="*/ 343 h 392"/>
                  <a:gd name="T72" fmla="*/ 115 w 231"/>
                  <a:gd name="T73" fmla="*/ 315 h 392"/>
                  <a:gd name="T74" fmla="*/ 127 w 231"/>
                  <a:gd name="T75" fmla="*/ 290 h 392"/>
                  <a:gd name="T76" fmla="*/ 141 w 231"/>
                  <a:gd name="T77" fmla="*/ 264 h 392"/>
                  <a:gd name="T78" fmla="*/ 156 w 231"/>
                  <a:gd name="T79" fmla="*/ 241 h 392"/>
                  <a:gd name="T80" fmla="*/ 170 w 231"/>
                  <a:gd name="T81" fmla="*/ 219 h 392"/>
                  <a:gd name="T82" fmla="*/ 180 w 231"/>
                  <a:gd name="T83" fmla="*/ 203 h 392"/>
                  <a:gd name="T84" fmla="*/ 184 w 231"/>
                  <a:gd name="T85" fmla="*/ 189 h 392"/>
                  <a:gd name="T86" fmla="*/ 185 w 231"/>
                  <a:gd name="T87" fmla="*/ 175 h 392"/>
                  <a:gd name="T88" fmla="*/ 183 w 231"/>
                  <a:gd name="T89" fmla="*/ 160 h 392"/>
                  <a:gd name="T90" fmla="*/ 175 w 231"/>
                  <a:gd name="T91" fmla="*/ 145 h 392"/>
                  <a:gd name="T92" fmla="*/ 165 w 231"/>
                  <a:gd name="T93" fmla="*/ 132 h 392"/>
                  <a:gd name="T94" fmla="*/ 151 w 231"/>
                  <a:gd name="T95" fmla="*/ 121 h 392"/>
                  <a:gd name="T96" fmla="*/ 130 w 231"/>
                  <a:gd name="T97" fmla="*/ 103 h 392"/>
                  <a:gd name="T98" fmla="*/ 105 w 231"/>
                  <a:gd name="T99" fmla="*/ 79 h 392"/>
                  <a:gd name="T100" fmla="*/ 86 w 231"/>
                  <a:gd name="T101" fmla="*/ 58 h 392"/>
                  <a:gd name="T102" fmla="*/ 69 w 231"/>
                  <a:gd name="T103" fmla="*/ 37 h 392"/>
                  <a:gd name="T104" fmla="*/ 53 w 231"/>
                  <a:gd name="T105" fmla="*/ 14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31" h="392">
                    <a:moveTo>
                      <a:pt x="53" y="14"/>
                    </a:moveTo>
                    <a:lnTo>
                      <a:pt x="37" y="0"/>
                    </a:lnTo>
                    <a:lnTo>
                      <a:pt x="9" y="1"/>
                    </a:lnTo>
                    <a:lnTo>
                      <a:pt x="0" y="26"/>
                    </a:lnTo>
                    <a:lnTo>
                      <a:pt x="5" y="48"/>
                    </a:lnTo>
                    <a:lnTo>
                      <a:pt x="17" y="68"/>
                    </a:lnTo>
                    <a:lnTo>
                      <a:pt x="42" y="98"/>
                    </a:lnTo>
                    <a:lnTo>
                      <a:pt x="78" y="122"/>
                    </a:lnTo>
                    <a:lnTo>
                      <a:pt x="105" y="136"/>
                    </a:lnTo>
                    <a:lnTo>
                      <a:pt x="136" y="157"/>
                    </a:lnTo>
                    <a:lnTo>
                      <a:pt x="149" y="175"/>
                    </a:lnTo>
                    <a:lnTo>
                      <a:pt x="149" y="186"/>
                    </a:lnTo>
                    <a:lnTo>
                      <a:pt x="136" y="207"/>
                    </a:lnTo>
                    <a:lnTo>
                      <a:pt x="118" y="236"/>
                    </a:lnTo>
                    <a:lnTo>
                      <a:pt x="102" y="270"/>
                    </a:lnTo>
                    <a:lnTo>
                      <a:pt x="91" y="306"/>
                    </a:lnTo>
                    <a:lnTo>
                      <a:pt x="85" y="337"/>
                    </a:lnTo>
                    <a:lnTo>
                      <a:pt x="86" y="369"/>
                    </a:lnTo>
                    <a:lnTo>
                      <a:pt x="91" y="383"/>
                    </a:lnTo>
                    <a:lnTo>
                      <a:pt x="102" y="390"/>
                    </a:lnTo>
                    <a:lnTo>
                      <a:pt x="117" y="390"/>
                    </a:lnTo>
                    <a:lnTo>
                      <a:pt x="127" y="382"/>
                    </a:lnTo>
                    <a:lnTo>
                      <a:pt x="144" y="378"/>
                    </a:lnTo>
                    <a:lnTo>
                      <a:pt x="170" y="377"/>
                    </a:lnTo>
                    <a:lnTo>
                      <a:pt x="194" y="384"/>
                    </a:lnTo>
                    <a:lnTo>
                      <a:pt x="208" y="392"/>
                    </a:lnTo>
                    <a:lnTo>
                      <a:pt x="217" y="390"/>
                    </a:lnTo>
                    <a:lnTo>
                      <a:pt x="226" y="382"/>
                    </a:lnTo>
                    <a:lnTo>
                      <a:pt x="231" y="367"/>
                    </a:lnTo>
                    <a:lnTo>
                      <a:pt x="220" y="356"/>
                    </a:lnTo>
                    <a:lnTo>
                      <a:pt x="195" y="348"/>
                    </a:lnTo>
                    <a:lnTo>
                      <a:pt x="169" y="346"/>
                    </a:lnTo>
                    <a:lnTo>
                      <a:pt x="141" y="351"/>
                    </a:lnTo>
                    <a:lnTo>
                      <a:pt x="118" y="359"/>
                    </a:lnTo>
                    <a:lnTo>
                      <a:pt x="111" y="354"/>
                    </a:lnTo>
                    <a:lnTo>
                      <a:pt x="110" y="343"/>
                    </a:lnTo>
                    <a:lnTo>
                      <a:pt x="115" y="315"/>
                    </a:lnTo>
                    <a:lnTo>
                      <a:pt x="127" y="290"/>
                    </a:lnTo>
                    <a:lnTo>
                      <a:pt x="141" y="264"/>
                    </a:lnTo>
                    <a:lnTo>
                      <a:pt x="156" y="241"/>
                    </a:lnTo>
                    <a:lnTo>
                      <a:pt x="170" y="219"/>
                    </a:lnTo>
                    <a:lnTo>
                      <a:pt x="180" y="203"/>
                    </a:lnTo>
                    <a:lnTo>
                      <a:pt x="184" y="189"/>
                    </a:lnTo>
                    <a:lnTo>
                      <a:pt x="185" y="175"/>
                    </a:lnTo>
                    <a:lnTo>
                      <a:pt x="183" y="160"/>
                    </a:lnTo>
                    <a:lnTo>
                      <a:pt x="175" y="145"/>
                    </a:lnTo>
                    <a:lnTo>
                      <a:pt x="165" y="132"/>
                    </a:lnTo>
                    <a:lnTo>
                      <a:pt x="151" y="121"/>
                    </a:lnTo>
                    <a:lnTo>
                      <a:pt x="130" y="103"/>
                    </a:lnTo>
                    <a:lnTo>
                      <a:pt x="105" y="79"/>
                    </a:lnTo>
                    <a:lnTo>
                      <a:pt x="86" y="58"/>
                    </a:lnTo>
                    <a:lnTo>
                      <a:pt x="69" y="37"/>
                    </a:lnTo>
                    <a:lnTo>
                      <a:pt x="53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Freeform 59"/>
              <p:cNvSpPr>
                <a:spLocks/>
              </p:cNvSpPr>
              <p:nvPr/>
            </p:nvSpPr>
            <p:spPr bwMode="auto">
              <a:xfrm>
                <a:off x="3978400" y="844550"/>
                <a:ext cx="177800" cy="804863"/>
              </a:xfrm>
              <a:custGeom>
                <a:avLst/>
                <a:gdLst>
                  <a:gd name="T0" fmla="*/ 45 w 112"/>
                  <a:gd name="T1" fmla="*/ 52 h 507"/>
                  <a:gd name="T2" fmla="*/ 60 w 112"/>
                  <a:gd name="T3" fmla="*/ 16 h 507"/>
                  <a:gd name="T4" fmla="*/ 76 w 112"/>
                  <a:gd name="T5" fmla="*/ 0 h 507"/>
                  <a:gd name="T6" fmla="*/ 98 w 112"/>
                  <a:gd name="T7" fmla="*/ 4 h 507"/>
                  <a:gd name="T8" fmla="*/ 112 w 112"/>
                  <a:gd name="T9" fmla="*/ 21 h 507"/>
                  <a:gd name="T10" fmla="*/ 112 w 112"/>
                  <a:gd name="T11" fmla="*/ 35 h 507"/>
                  <a:gd name="T12" fmla="*/ 103 w 112"/>
                  <a:gd name="T13" fmla="*/ 61 h 507"/>
                  <a:gd name="T14" fmla="*/ 83 w 112"/>
                  <a:gd name="T15" fmla="*/ 98 h 507"/>
                  <a:gd name="T16" fmla="*/ 67 w 112"/>
                  <a:gd name="T17" fmla="*/ 124 h 507"/>
                  <a:gd name="T18" fmla="*/ 50 w 112"/>
                  <a:gd name="T19" fmla="*/ 151 h 507"/>
                  <a:gd name="T20" fmla="*/ 41 w 112"/>
                  <a:gd name="T21" fmla="*/ 175 h 507"/>
                  <a:gd name="T22" fmla="*/ 41 w 112"/>
                  <a:gd name="T23" fmla="*/ 189 h 507"/>
                  <a:gd name="T24" fmla="*/ 46 w 112"/>
                  <a:gd name="T25" fmla="*/ 206 h 507"/>
                  <a:gd name="T26" fmla="*/ 58 w 112"/>
                  <a:gd name="T27" fmla="*/ 229 h 507"/>
                  <a:gd name="T28" fmla="*/ 72 w 112"/>
                  <a:gd name="T29" fmla="*/ 258 h 507"/>
                  <a:gd name="T30" fmla="*/ 78 w 112"/>
                  <a:gd name="T31" fmla="*/ 286 h 507"/>
                  <a:gd name="T32" fmla="*/ 86 w 112"/>
                  <a:gd name="T33" fmla="*/ 314 h 507"/>
                  <a:gd name="T34" fmla="*/ 88 w 112"/>
                  <a:gd name="T35" fmla="*/ 336 h 507"/>
                  <a:gd name="T36" fmla="*/ 92 w 112"/>
                  <a:gd name="T37" fmla="*/ 359 h 507"/>
                  <a:gd name="T38" fmla="*/ 97 w 112"/>
                  <a:gd name="T39" fmla="*/ 379 h 507"/>
                  <a:gd name="T40" fmla="*/ 107 w 112"/>
                  <a:gd name="T41" fmla="*/ 399 h 507"/>
                  <a:gd name="T42" fmla="*/ 110 w 112"/>
                  <a:gd name="T43" fmla="*/ 413 h 507"/>
                  <a:gd name="T44" fmla="*/ 107 w 112"/>
                  <a:gd name="T45" fmla="*/ 424 h 507"/>
                  <a:gd name="T46" fmla="*/ 96 w 112"/>
                  <a:gd name="T47" fmla="*/ 434 h 507"/>
                  <a:gd name="T48" fmla="*/ 75 w 112"/>
                  <a:gd name="T49" fmla="*/ 447 h 507"/>
                  <a:gd name="T50" fmla="*/ 58 w 112"/>
                  <a:gd name="T51" fmla="*/ 469 h 507"/>
                  <a:gd name="T52" fmla="*/ 50 w 112"/>
                  <a:gd name="T53" fmla="*/ 501 h 507"/>
                  <a:gd name="T54" fmla="*/ 42 w 112"/>
                  <a:gd name="T55" fmla="*/ 507 h 507"/>
                  <a:gd name="T56" fmla="*/ 26 w 112"/>
                  <a:gd name="T57" fmla="*/ 505 h 507"/>
                  <a:gd name="T58" fmla="*/ 17 w 112"/>
                  <a:gd name="T59" fmla="*/ 496 h 507"/>
                  <a:gd name="T60" fmla="*/ 11 w 112"/>
                  <a:gd name="T61" fmla="*/ 481 h 507"/>
                  <a:gd name="T62" fmla="*/ 11 w 112"/>
                  <a:gd name="T63" fmla="*/ 464 h 507"/>
                  <a:gd name="T64" fmla="*/ 16 w 112"/>
                  <a:gd name="T65" fmla="*/ 451 h 507"/>
                  <a:gd name="T66" fmla="*/ 32 w 112"/>
                  <a:gd name="T67" fmla="*/ 438 h 507"/>
                  <a:gd name="T68" fmla="*/ 51 w 112"/>
                  <a:gd name="T69" fmla="*/ 420 h 507"/>
                  <a:gd name="T70" fmla="*/ 63 w 112"/>
                  <a:gd name="T71" fmla="*/ 403 h 507"/>
                  <a:gd name="T72" fmla="*/ 67 w 112"/>
                  <a:gd name="T73" fmla="*/ 387 h 507"/>
                  <a:gd name="T74" fmla="*/ 66 w 112"/>
                  <a:gd name="T75" fmla="*/ 368 h 507"/>
                  <a:gd name="T76" fmla="*/ 61 w 112"/>
                  <a:gd name="T77" fmla="*/ 342 h 507"/>
                  <a:gd name="T78" fmla="*/ 47 w 112"/>
                  <a:gd name="T79" fmla="*/ 307 h 507"/>
                  <a:gd name="T80" fmla="*/ 32 w 112"/>
                  <a:gd name="T81" fmla="*/ 276 h 507"/>
                  <a:gd name="T82" fmla="*/ 17 w 112"/>
                  <a:gd name="T83" fmla="*/ 240 h 507"/>
                  <a:gd name="T84" fmla="*/ 5 w 112"/>
                  <a:gd name="T85" fmla="*/ 212 h 507"/>
                  <a:gd name="T86" fmla="*/ 0 w 112"/>
                  <a:gd name="T87" fmla="*/ 192 h 507"/>
                  <a:gd name="T88" fmla="*/ 1 w 112"/>
                  <a:gd name="T89" fmla="*/ 181 h 507"/>
                  <a:gd name="T90" fmla="*/ 6 w 112"/>
                  <a:gd name="T91" fmla="*/ 155 h 507"/>
                  <a:gd name="T92" fmla="*/ 14 w 112"/>
                  <a:gd name="T93" fmla="*/ 124 h 507"/>
                  <a:gd name="T94" fmla="*/ 24 w 112"/>
                  <a:gd name="T95" fmla="*/ 98 h 507"/>
                  <a:gd name="T96" fmla="*/ 35 w 112"/>
                  <a:gd name="T97" fmla="*/ 68 h 507"/>
                  <a:gd name="T98" fmla="*/ 45 w 112"/>
                  <a:gd name="T99" fmla="*/ 52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2" h="507">
                    <a:moveTo>
                      <a:pt x="45" y="52"/>
                    </a:moveTo>
                    <a:lnTo>
                      <a:pt x="60" y="16"/>
                    </a:lnTo>
                    <a:lnTo>
                      <a:pt x="76" y="0"/>
                    </a:lnTo>
                    <a:lnTo>
                      <a:pt x="98" y="4"/>
                    </a:lnTo>
                    <a:lnTo>
                      <a:pt x="112" y="21"/>
                    </a:lnTo>
                    <a:lnTo>
                      <a:pt x="112" y="35"/>
                    </a:lnTo>
                    <a:lnTo>
                      <a:pt x="103" y="61"/>
                    </a:lnTo>
                    <a:lnTo>
                      <a:pt x="83" y="98"/>
                    </a:lnTo>
                    <a:lnTo>
                      <a:pt x="67" y="124"/>
                    </a:lnTo>
                    <a:lnTo>
                      <a:pt x="50" y="151"/>
                    </a:lnTo>
                    <a:lnTo>
                      <a:pt x="41" y="175"/>
                    </a:lnTo>
                    <a:lnTo>
                      <a:pt x="41" y="189"/>
                    </a:lnTo>
                    <a:lnTo>
                      <a:pt x="46" y="206"/>
                    </a:lnTo>
                    <a:lnTo>
                      <a:pt x="58" y="229"/>
                    </a:lnTo>
                    <a:lnTo>
                      <a:pt x="72" y="258"/>
                    </a:lnTo>
                    <a:lnTo>
                      <a:pt x="78" y="286"/>
                    </a:lnTo>
                    <a:lnTo>
                      <a:pt x="86" y="314"/>
                    </a:lnTo>
                    <a:lnTo>
                      <a:pt x="88" y="336"/>
                    </a:lnTo>
                    <a:lnTo>
                      <a:pt x="92" y="359"/>
                    </a:lnTo>
                    <a:lnTo>
                      <a:pt x="97" y="379"/>
                    </a:lnTo>
                    <a:lnTo>
                      <a:pt x="107" y="399"/>
                    </a:lnTo>
                    <a:lnTo>
                      <a:pt x="110" y="413"/>
                    </a:lnTo>
                    <a:lnTo>
                      <a:pt x="107" y="424"/>
                    </a:lnTo>
                    <a:lnTo>
                      <a:pt x="96" y="434"/>
                    </a:lnTo>
                    <a:lnTo>
                      <a:pt x="75" y="447"/>
                    </a:lnTo>
                    <a:lnTo>
                      <a:pt x="58" y="469"/>
                    </a:lnTo>
                    <a:lnTo>
                      <a:pt x="50" y="501"/>
                    </a:lnTo>
                    <a:lnTo>
                      <a:pt x="42" y="507"/>
                    </a:lnTo>
                    <a:lnTo>
                      <a:pt x="26" y="505"/>
                    </a:lnTo>
                    <a:lnTo>
                      <a:pt x="17" y="496"/>
                    </a:lnTo>
                    <a:lnTo>
                      <a:pt x="11" y="481"/>
                    </a:lnTo>
                    <a:lnTo>
                      <a:pt x="11" y="464"/>
                    </a:lnTo>
                    <a:lnTo>
                      <a:pt x="16" y="451"/>
                    </a:lnTo>
                    <a:lnTo>
                      <a:pt x="32" y="438"/>
                    </a:lnTo>
                    <a:lnTo>
                      <a:pt x="51" y="420"/>
                    </a:lnTo>
                    <a:lnTo>
                      <a:pt x="63" y="403"/>
                    </a:lnTo>
                    <a:lnTo>
                      <a:pt x="67" y="387"/>
                    </a:lnTo>
                    <a:lnTo>
                      <a:pt x="66" y="368"/>
                    </a:lnTo>
                    <a:lnTo>
                      <a:pt x="61" y="342"/>
                    </a:lnTo>
                    <a:lnTo>
                      <a:pt x="47" y="307"/>
                    </a:lnTo>
                    <a:lnTo>
                      <a:pt x="32" y="276"/>
                    </a:lnTo>
                    <a:lnTo>
                      <a:pt x="17" y="240"/>
                    </a:lnTo>
                    <a:lnTo>
                      <a:pt x="5" y="212"/>
                    </a:lnTo>
                    <a:lnTo>
                      <a:pt x="0" y="192"/>
                    </a:lnTo>
                    <a:lnTo>
                      <a:pt x="1" y="181"/>
                    </a:lnTo>
                    <a:lnTo>
                      <a:pt x="6" y="155"/>
                    </a:lnTo>
                    <a:lnTo>
                      <a:pt x="14" y="124"/>
                    </a:lnTo>
                    <a:lnTo>
                      <a:pt x="24" y="98"/>
                    </a:lnTo>
                    <a:lnTo>
                      <a:pt x="35" y="68"/>
                    </a:lnTo>
                    <a:lnTo>
                      <a:pt x="45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Freeform 60"/>
              <p:cNvSpPr>
                <a:spLocks/>
              </p:cNvSpPr>
              <p:nvPr/>
            </p:nvSpPr>
            <p:spPr bwMode="auto">
              <a:xfrm>
                <a:off x="4207000" y="390525"/>
                <a:ext cx="587375" cy="384175"/>
              </a:xfrm>
              <a:custGeom>
                <a:avLst/>
                <a:gdLst>
                  <a:gd name="T0" fmla="*/ 57 w 370"/>
                  <a:gd name="T1" fmla="*/ 15 h 242"/>
                  <a:gd name="T2" fmla="*/ 92 w 370"/>
                  <a:gd name="T3" fmla="*/ 77 h 242"/>
                  <a:gd name="T4" fmla="*/ 112 w 370"/>
                  <a:gd name="T5" fmla="*/ 143 h 242"/>
                  <a:gd name="T6" fmla="*/ 124 w 370"/>
                  <a:gd name="T7" fmla="*/ 194 h 242"/>
                  <a:gd name="T8" fmla="*/ 147 w 370"/>
                  <a:gd name="T9" fmla="*/ 201 h 242"/>
                  <a:gd name="T10" fmla="*/ 185 w 370"/>
                  <a:gd name="T11" fmla="*/ 184 h 242"/>
                  <a:gd name="T12" fmla="*/ 241 w 370"/>
                  <a:gd name="T13" fmla="*/ 160 h 242"/>
                  <a:gd name="T14" fmla="*/ 292 w 370"/>
                  <a:gd name="T15" fmla="*/ 155 h 242"/>
                  <a:gd name="T16" fmla="*/ 323 w 370"/>
                  <a:gd name="T17" fmla="*/ 143 h 242"/>
                  <a:gd name="T18" fmla="*/ 343 w 370"/>
                  <a:gd name="T19" fmla="*/ 122 h 242"/>
                  <a:gd name="T20" fmla="*/ 365 w 370"/>
                  <a:gd name="T21" fmla="*/ 132 h 242"/>
                  <a:gd name="T22" fmla="*/ 345 w 370"/>
                  <a:gd name="T23" fmla="*/ 150 h 242"/>
                  <a:gd name="T24" fmla="*/ 325 w 370"/>
                  <a:gd name="T25" fmla="*/ 166 h 242"/>
                  <a:gd name="T26" fmla="*/ 353 w 370"/>
                  <a:gd name="T27" fmla="*/ 174 h 242"/>
                  <a:gd name="T28" fmla="*/ 370 w 370"/>
                  <a:gd name="T29" fmla="*/ 185 h 242"/>
                  <a:gd name="T30" fmla="*/ 359 w 370"/>
                  <a:gd name="T31" fmla="*/ 199 h 242"/>
                  <a:gd name="T32" fmla="*/ 322 w 370"/>
                  <a:gd name="T33" fmla="*/ 186 h 242"/>
                  <a:gd name="T34" fmla="*/ 308 w 370"/>
                  <a:gd name="T35" fmla="*/ 194 h 242"/>
                  <a:gd name="T36" fmla="*/ 334 w 370"/>
                  <a:gd name="T37" fmla="*/ 222 h 242"/>
                  <a:gd name="T38" fmla="*/ 320 w 370"/>
                  <a:gd name="T39" fmla="*/ 236 h 242"/>
                  <a:gd name="T40" fmla="*/ 305 w 370"/>
                  <a:gd name="T41" fmla="*/ 222 h 242"/>
                  <a:gd name="T42" fmla="*/ 292 w 370"/>
                  <a:gd name="T43" fmla="*/ 197 h 242"/>
                  <a:gd name="T44" fmla="*/ 255 w 370"/>
                  <a:gd name="T45" fmla="*/ 185 h 242"/>
                  <a:gd name="T46" fmla="*/ 196 w 370"/>
                  <a:gd name="T47" fmla="*/ 208 h 242"/>
                  <a:gd name="T48" fmla="*/ 144 w 370"/>
                  <a:gd name="T49" fmla="*/ 240 h 242"/>
                  <a:gd name="T50" fmla="*/ 112 w 370"/>
                  <a:gd name="T51" fmla="*/ 236 h 242"/>
                  <a:gd name="T52" fmla="*/ 93 w 370"/>
                  <a:gd name="T53" fmla="*/ 208 h 242"/>
                  <a:gd name="T54" fmla="*/ 74 w 370"/>
                  <a:gd name="T55" fmla="*/ 153 h 242"/>
                  <a:gd name="T56" fmla="*/ 50 w 370"/>
                  <a:gd name="T57" fmla="*/ 104 h 242"/>
                  <a:gd name="T58" fmla="*/ 20 w 370"/>
                  <a:gd name="T59" fmla="*/ 74 h 242"/>
                  <a:gd name="T60" fmla="*/ 0 w 370"/>
                  <a:gd name="T61" fmla="*/ 22 h 242"/>
                  <a:gd name="T62" fmla="*/ 30 w 370"/>
                  <a:gd name="T6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0" h="242">
                    <a:moveTo>
                      <a:pt x="45" y="4"/>
                    </a:moveTo>
                    <a:lnTo>
                      <a:pt x="57" y="15"/>
                    </a:lnTo>
                    <a:lnTo>
                      <a:pt x="77" y="43"/>
                    </a:lnTo>
                    <a:lnTo>
                      <a:pt x="92" y="77"/>
                    </a:lnTo>
                    <a:lnTo>
                      <a:pt x="104" y="112"/>
                    </a:lnTo>
                    <a:lnTo>
                      <a:pt x="112" y="143"/>
                    </a:lnTo>
                    <a:lnTo>
                      <a:pt x="117" y="173"/>
                    </a:lnTo>
                    <a:lnTo>
                      <a:pt x="124" y="194"/>
                    </a:lnTo>
                    <a:lnTo>
                      <a:pt x="133" y="201"/>
                    </a:lnTo>
                    <a:lnTo>
                      <a:pt x="147" y="201"/>
                    </a:lnTo>
                    <a:lnTo>
                      <a:pt x="156" y="200"/>
                    </a:lnTo>
                    <a:lnTo>
                      <a:pt x="185" y="184"/>
                    </a:lnTo>
                    <a:lnTo>
                      <a:pt x="214" y="170"/>
                    </a:lnTo>
                    <a:lnTo>
                      <a:pt x="241" y="160"/>
                    </a:lnTo>
                    <a:lnTo>
                      <a:pt x="274" y="155"/>
                    </a:lnTo>
                    <a:lnTo>
                      <a:pt x="292" y="155"/>
                    </a:lnTo>
                    <a:lnTo>
                      <a:pt x="309" y="153"/>
                    </a:lnTo>
                    <a:lnTo>
                      <a:pt x="323" y="143"/>
                    </a:lnTo>
                    <a:lnTo>
                      <a:pt x="333" y="132"/>
                    </a:lnTo>
                    <a:lnTo>
                      <a:pt x="343" y="122"/>
                    </a:lnTo>
                    <a:lnTo>
                      <a:pt x="355" y="120"/>
                    </a:lnTo>
                    <a:lnTo>
                      <a:pt x="365" y="132"/>
                    </a:lnTo>
                    <a:lnTo>
                      <a:pt x="359" y="144"/>
                    </a:lnTo>
                    <a:lnTo>
                      <a:pt x="345" y="150"/>
                    </a:lnTo>
                    <a:lnTo>
                      <a:pt x="325" y="160"/>
                    </a:lnTo>
                    <a:lnTo>
                      <a:pt x="325" y="166"/>
                    </a:lnTo>
                    <a:lnTo>
                      <a:pt x="334" y="171"/>
                    </a:lnTo>
                    <a:lnTo>
                      <a:pt x="353" y="174"/>
                    </a:lnTo>
                    <a:lnTo>
                      <a:pt x="366" y="179"/>
                    </a:lnTo>
                    <a:lnTo>
                      <a:pt x="370" y="185"/>
                    </a:lnTo>
                    <a:lnTo>
                      <a:pt x="368" y="194"/>
                    </a:lnTo>
                    <a:lnTo>
                      <a:pt x="359" y="199"/>
                    </a:lnTo>
                    <a:lnTo>
                      <a:pt x="343" y="196"/>
                    </a:lnTo>
                    <a:lnTo>
                      <a:pt x="322" y="186"/>
                    </a:lnTo>
                    <a:lnTo>
                      <a:pt x="309" y="185"/>
                    </a:lnTo>
                    <a:lnTo>
                      <a:pt x="308" y="194"/>
                    </a:lnTo>
                    <a:lnTo>
                      <a:pt x="327" y="211"/>
                    </a:lnTo>
                    <a:lnTo>
                      <a:pt x="334" y="222"/>
                    </a:lnTo>
                    <a:lnTo>
                      <a:pt x="330" y="233"/>
                    </a:lnTo>
                    <a:lnTo>
                      <a:pt x="320" y="236"/>
                    </a:lnTo>
                    <a:lnTo>
                      <a:pt x="312" y="232"/>
                    </a:lnTo>
                    <a:lnTo>
                      <a:pt x="305" y="222"/>
                    </a:lnTo>
                    <a:lnTo>
                      <a:pt x="299" y="210"/>
                    </a:lnTo>
                    <a:lnTo>
                      <a:pt x="292" y="197"/>
                    </a:lnTo>
                    <a:lnTo>
                      <a:pt x="278" y="186"/>
                    </a:lnTo>
                    <a:lnTo>
                      <a:pt x="255" y="185"/>
                    </a:lnTo>
                    <a:lnTo>
                      <a:pt x="227" y="191"/>
                    </a:lnTo>
                    <a:lnTo>
                      <a:pt x="196" y="208"/>
                    </a:lnTo>
                    <a:lnTo>
                      <a:pt x="168" y="230"/>
                    </a:lnTo>
                    <a:lnTo>
                      <a:pt x="144" y="240"/>
                    </a:lnTo>
                    <a:lnTo>
                      <a:pt x="127" y="242"/>
                    </a:lnTo>
                    <a:lnTo>
                      <a:pt x="112" y="236"/>
                    </a:lnTo>
                    <a:lnTo>
                      <a:pt x="104" y="228"/>
                    </a:lnTo>
                    <a:lnTo>
                      <a:pt x="93" y="208"/>
                    </a:lnTo>
                    <a:lnTo>
                      <a:pt x="84" y="185"/>
                    </a:lnTo>
                    <a:lnTo>
                      <a:pt x="74" y="153"/>
                    </a:lnTo>
                    <a:lnTo>
                      <a:pt x="63" y="127"/>
                    </a:lnTo>
                    <a:lnTo>
                      <a:pt x="50" y="104"/>
                    </a:lnTo>
                    <a:lnTo>
                      <a:pt x="34" y="89"/>
                    </a:lnTo>
                    <a:lnTo>
                      <a:pt x="20" y="74"/>
                    </a:lnTo>
                    <a:lnTo>
                      <a:pt x="6" y="55"/>
                    </a:lnTo>
                    <a:lnTo>
                      <a:pt x="0" y="22"/>
                    </a:lnTo>
                    <a:lnTo>
                      <a:pt x="10" y="5"/>
                    </a:lnTo>
                    <a:lnTo>
                      <a:pt x="30" y="0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94" name="Straight Connector 93"/>
            <p:cNvCxnSpPr/>
            <p:nvPr/>
          </p:nvCxnSpPr>
          <p:spPr>
            <a:xfrm flipH="1">
              <a:off x="179512" y="2636912"/>
              <a:ext cx="3497659" cy="0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ys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5" name="Straight Connector 94"/>
            <p:cNvCxnSpPr>
              <a:stCxn id="81" idx="4"/>
              <a:endCxn id="82" idx="4"/>
            </p:cNvCxnSpPr>
            <p:nvPr/>
          </p:nvCxnSpPr>
          <p:spPr>
            <a:xfrm>
              <a:off x="2051720" y="1651867"/>
              <a:ext cx="0" cy="1365995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6" name="Straight Connector 95"/>
            <p:cNvCxnSpPr>
              <a:stCxn id="83" idx="4"/>
              <a:endCxn id="84" idx="4"/>
            </p:cNvCxnSpPr>
            <p:nvPr/>
          </p:nvCxnSpPr>
          <p:spPr>
            <a:xfrm>
              <a:off x="2411760" y="2005441"/>
              <a:ext cx="0" cy="1365995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7" name="Straight Connector 96"/>
            <p:cNvCxnSpPr>
              <a:stCxn id="85" idx="4"/>
              <a:endCxn id="86" idx="4"/>
            </p:cNvCxnSpPr>
            <p:nvPr/>
          </p:nvCxnSpPr>
          <p:spPr>
            <a:xfrm>
              <a:off x="2758872" y="2371938"/>
              <a:ext cx="0" cy="1365995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2926" y="1369590"/>
                <a:ext cx="5924435" cy="2705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GB" dirty="0" smtClean="0">
                    <a:solidFill>
                      <a:schemeClr val="accent1"/>
                    </a:solidFill>
                  </a:rPr>
                  <a:t>The </a:t>
                </a:r>
                <a:r>
                  <a:rPr lang="en-GB" b="1" dirty="0" smtClean="0">
                    <a:solidFill>
                      <a:schemeClr val="accent1"/>
                    </a:solidFill>
                  </a:rPr>
                  <a:t>minimum</a:t>
                </a:r>
                <a:r>
                  <a:rPr lang="en-GB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en-GB" dirty="0" err="1" smtClean="0">
                    <a:solidFill>
                      <a:schemeClr val="accent1"/>
                    </a:solidFill>
                  </a:rPr>
                  <a:t>system+ancilla</a:t>
                </a:r>
                <a:r>
                  <a:rPr lang="en-GB" dirty="0" smtClean="0">
                    <a:solidFill>
                      <a:schemeClr val="accent1"/>
                    </a:solidFill>
                  </a:rPr>
                  <a:t> generated entanglement at the output of the protocol can be regarded as a </a:t>
                </a:r>
                <a:r>
                  <a:rPr lang="en-GB" b="1" dirty="0" smtClean="0">
                    <a:solidFill>
                      <a:schemeClr val="accent1"/>
                    </a:solidFill>
                  </a:rPr>
                  <a:t>measure of general non-classical correlations </a:t>
                </a:r>
                <a:r>
                  <a:rPr lang="en-GB" dirty="0" smtClean="0">
                    <a:solidFill>
                      <a:schemeClr val="accent1"/>
                    </a:solidFill>
                  </a:rPr>
                  <a:t>in the initial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GB" b="1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𝑨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chemeClr val="accent1"/>
                    </a:solidFill>
                  </a:rPr>
                  <a:t> of the system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GB" dirty="0" smtClean="0">
                    <a:solidFill>
                      <a:schemeClr val="bg2"/>
                    </a:solidFill>
                  </a:rPr>
                  <a:t>To every bipartite entanglement monotone </a:t>
                </a:r>
                <a:r>
                  <a:rPr lang="en-GB" i="1" dirty="0" smtClean="0">
                    <a:solidFill>
                      <a:schemeClr val="bg2"/>
                    </a:solidFill>
                  </a:rPr>
                  <a:t>E</a:t>
                </a:r>
                <a:r>
                  <a:rPr lang="en-GB" dirty="0" smtClean="0">
                    <a:solidFill>
                      <a:schemeClr val="bg2"/>
                    </a:solidFill>
                  </a:rPr>
                  <a:t> corresponds one such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chemeClr val="bg2"/>
                    </a:solidFill>
                  </a:rPr>
                  <a:t>:</a:t>
                </a:r>
              </a:p>
              <a:p>
                <a:endParaRPr lang="en-GB" dirty="0" smtClean="0">
                  <a:solidFill>
                    <a:schemeClr val="bg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𝑨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GB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{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}</m:t>
                              </m:r>
                            </m:lim>
                          </m:limLow>
                        </m:fName>
                        <m:e>
                          <m:r>
                            <a:rPr lang="en-GB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  <m:d>
                            <m:dPr>
                              <m:ctrlP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GB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</a:rPr>
                                        <m:t>𝜌</m:t>
                                      </m:r>
                                      <m:r>
                                        <a:rPr lang="en-GB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</a:rPr>
                                        <m:t> 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GB" b="1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</a:rPr>
                                    <m:t>𝑨</m:t>
                                  </m:r>
                                  <m:r>
                                    <a:rPr lang="en-GB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</a:rPr>
                                    <m:t>:</m:t>
                                  </m:r>
                                  <m:r>
                                    <a:rPr lang="en-GB" b="1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</a:rPr>
                                    <m:t>𝑨</m:t>
                                  </m:r>
                                  <m:r>
                                    <a:rPr lang="en-GB" b="1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GB" b="0" dirty="0" smtClean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26" y="1369590"/>
                <a:ext cx="5924435" cy="2705164"/>
              </a:xfrm>
              <a:prstGeom prst="rect">
                <a:avLst/>
              </a:prstGeom>
              <a:blipFill rotWithShape="1">
                <a:blip r:embed="rId19"/>
                <a:stretch>
                  <a:fillRect t="-1129" b="-6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611560" y="4195960"/>
            <a:ext cx="7971339" cy="1874167"/>
            <a:chOff x="611560" y="4653136"/>
            <a:chExt cx="7971339" cy="1874167"/>
          </a:xfrm>
        </p:grpSpPr>
        <p:sp>
          <p:nvSpPr>
            <p:cNvPr id="9" name="Rectangle 8"/>
            <p:cNvSpPr/>
            <p:nvPr/>
          </p:nvSpPr>
          <p:spPr>
            <a:xfrm>
              <a:off x="611560" y="4747021"/>
              <a:ext cx="7929566" cy="170631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/>
                <p:cNvSpPr txBox="1"/>
                <p:nvPr/>
              </p:nvSpPr>
              <p:spPr>
                <a:xfrm>
                  <a:off x="611560" y="4653136"/>
                  <a:ext cx="7971339" cy="1874167"/>
                </a:xfrm>
                <a:prstGeom prst="rect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itchFamily="34" charset="0"/>
                    <a:buChar char="•"/>
                  </a:pPr>
                  <a:endParaRPr lang="en-GB" dirty="0" smtClean="0">
                    <a:solidFill>
                      <a:schemeClr val="tx1"/>
                    </a:solidFill>
                  </a:endParaRPr>
                </a:p>
                <a:p>
                  <a:pPr marL="285750" indent="-285750">
                    <a:buFont typeface="Arial" pitchFamily="34" charset="0"/>
                    <a:buChar char="•"/>
                  </a:pPr>
                  <a:r>
                    <a:rPr lang="en-GB" dirty="0" smtClean="0">
                      <a:solidFill>
                        <a:schemeClr val="tx1"/>
                      </a:solidFill>
                    </a:rPr>
                    <a:t>If we choose </a:t>
                  </a:r>
                  <a:r>
                    <a:rPr lang="en-GB" i="1" dirty="0" smtClean="0">
                      <a:solidFill>
                        <a:schemeClr val="tx1"/>
                      </a:solidFill>
                    </a:rPr>
                    <a:t>E</a:t>
                  </a:r>
                  <a:r>
                    <a:rPr lang="en-GB" dirty="0" smtClean="0">
                      <a:solidFill>
                        <a:schemeClr val="tx1"/>
                      </a:solidFill>
                    </a:rPr>
                    <a:t> to be the </a:t>
                  </a:r>
                  <a:r>
                    <a:rPr lang="en-GB" b="1" dirty="0" smtClean="0">
                      <a:solidFill>
                        <a:schemeClr val="tx1"/>
                      </a:solidFill>
                    </a:rPr>
                    <a:t>distillable entanglement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𝐷</m:t>
                          </m:r>
                        </m:sub>
                      </m:sSub>
                    </m:oMath>
                  </a14:m>
                  <a:r>
                    <a:rPr lang="en-GB" dirty="0" smtClean="0">
                      <a:solidFill>
                        <a:schemeClr val="tx1"/>
                      </a:solidFill>
                    </a:rPr>
                    <a:t>, then the corresponding non-classicality measure turns out to be exactly the </a:t>
                  </a:r>
                  <a:r>
                    <a:rPr lang="en-GB" b="1" dirty="0" smtClean="0">
                      <a:solidFill>
                        <a:schemeClr val="tx1"/>
                      </a:solidFill>
                    </a:rPr>
                    <a:t>REQ</a:t>
                  </a:r>
                </a:p>
                <a:p>
                  <a:pPr marL="285750" indent="-285750">
                    <a:buFont typeface="Arial" pitchFamily="34" charset="0"/>
                    <a:buChar char="•"/>
                  </a:pPr>
                  <a:endParaRPr lang="en-GB" dirty="0" smtClean="0">
                    <a:solidFill>
                      <a:schemeClr val="tx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𝐷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𝑨</m:t>
                                </m:r>
                              </m:sub>
                            </m:sSub>
                          </m:e>
                        </m:d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{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}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𝐷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GB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𝜌</m:t>
                                        </m:r>
                                        <m:r>
                                          <a:rPr lang="en-GB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 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GB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𝑨</m:t>
                                    </m:r>
                                    <m: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:</m:t>
                                    </m:r>
                                    <m:r>
                                      <a:rPr lang="en-GB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𝑨</m:t>
                                    </m:r>
                                    <m:r>
                                      <a:rPr lang="en-GB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′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≡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𝒬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𝜌</m:t>
                            </m:r>
                          </m:e>
                        </m:d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limLow>
                          <m:limLow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inf</m:t>
                            </m:r>
                          </m:e>
                          <m:lim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𝜎</m:t>
                            </m:r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</m:t>
                            </m:r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𝑐𝑙𝑎𝑠𝑠𝑖𝑐𝑎𝑙</m:t>
                            </m:r>
                          </m:lim>
                        </m:limLow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𝑆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||</m:t>
                            </m:r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  <a:p>
                  <a:pPr marL="285750" indent="-285750">
                    <a:buFont typeface="Arial" pitchFamily="34" charset="0"/>
                    <a:buChar char="•"/>
                  </a:pPr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1" name="TextBox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560" y="4653136"/>
                  <a:ext cx="7971339" cy="1874167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6651084" y="722721"/>
            <a:ext cx="1851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i="1" dirty="0" err="1" smtClean="0"/>
              <a:t>Piani</a:t>
            </a:r>
            <a:r>
              <a:rPr lang="en-GB" sz="1400" i="1" dirty="0" smtClean="0"/>
              <a:t> et al. PRL 2011</a:t>
            </a:r>
          </a:p>
        </p:txBody>
      </p:sp>
    </p:spTree>
    <p:extLst>
      <p:ext uri="{BB962C8B-B14F-4D97-AF65-F5344CB8AC3E}">
        <p14:creationId xmlns:p14="http://schemas.microsoft.com/office/powerpoint/2010/main" val="75752663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Quantitative equivalence</a:t>
            </a:r>
            <a:endParaRPr lang="en-GB" dirty="0"/>
          </a:p>
        </p:txBody>
      </p:sp>
      <p:grpSp>
        <p:nvGrpSpPr>
          <p:cNvPr id="65" name="Group 64"/>
          <p:cNvGrpSpPr/>
          <p:nvPr/>
        </p:nvGrpSpPr>
        <p:grpSpPr>
          <a:xfrm>
            <a:off x="6389055" y="1883503"/>
            <a:ext cx="2554561" cy="1497604"/>
            <a:chOff x="96516" y="1343268"/>
            <a:chExt cx="4403476" cy="2581525"/>
          </a:xfrm>
        </p:grpSpPr>
        <p:sp>
          <p:nvSpPr>
            <p:cNvPr id="66" name="Cloud 65"/>
            <p:cNvSpPr/>
            <p:nvPr/>
          </p:nvSpPr>
          <p:spPr>
            <a:xfrm rot="5248540" flipV="1">
              <a:off x="2113743" y="2418006"/>
              <a:ext cx="2581525" cy="432050"/>
            </a:xfrm>
            <a:prstGeom prst="cloud">
              <a:avLst/>
            </a:prstGeom>
            <a:gradFill rotWithShape="1">
              <a:gsLst>
                <a:gs pos="0">
                  <a:srgbClr val="8064A2">
                    <a:tint val="50000"/>
                    <a:satMod val="300000"/>
                  </a:srgbClr>
                </a:gs>
                <a:gs pos="35000">
                  <a:srgbClr val="8064A2">
                    <a:tint val="37000"/>
                    <a:satMod val="300000"/>
                  </a:srgbClr>
                </a:gs>
                <a:gs pos="100000">
                  <a:srgbClr val="8064A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683568" y="1580019"/>
              <a:ext cx="2952328" cy="2085915"/>
              <a:chOff x="683568" y="1580019"/>
              <a:chExt cx="4104456" cy="2085915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683568" y="1580019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683568" y="1937742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683568" y="2297782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683568" y="2945854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683568" y="3305894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683568" y="3665934"/>
                <a:ext cx="41044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4F81BD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aphicFrame>
          <p:nvGraphicFramePr>
            <p:cNvPr id="68" name="Object 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3914552"/>
                </p:ext>
              </p:extLst>
            </p:nvPr>
          </p:nvGraphicFramePr>
          <p:xfrm>
            <a:off x="96516" y="1714524"/>
            <a:ext cx="288032" cy="3463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8962" name="Equation" r:id="rId3" imgW="190440" imgH="228600" progId="Equation.DSMT4">
                    <p:embed/>
                  </p:oleObj>
                </mc:Choice>
                <mc:Fallback>
                  <p:oleObj name="Equation" r:id="rId3" imgW="19044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96516" y="1714524"/>
                          <a:ext cx="288032" cy="34632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24161399"/>
                </p:ext>
              </p:extLst>
            </p:nvPr>
          </p:nvGraphicFramePr>
          <p:xfrm>
            <a:off x="103188" y="2751138"/>
            <a:ext cx="407987" cy="390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8963" name="Equation" r:id="rId5" imgW="291960" imgH="279360" progId="Equation.DSMT4">
                    <p:embed/>
                  </p:oleObj>
                </mc:Choice>
                <mc:Fallback>
                  <p:oleObj name="Equation" r:id="rId5" imgW="29196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3188" y="2751138"/>
                          <a:ext cx="407987" cy="390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0501363"/>
                </p:ext>
              </p:extLst>
            </p:nvPr>
          </p:nvGraphicFramePr>
          <p:xfrm>
            <a:off x="103188" y="3111500"/>
            <a:ext cx="409575" cy="390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8964" name="Equation" r:id="rId7" imgW="291960" imgH="279360" progId="Equation.DSMT4">
                    <p:embed/>
                  </p:oleObj>
                </mc:Choice>
                <mc:Fallback>
                  <p:oleObj name="Equation" r:id="rId7" imgW="29196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03188" y="3111500"/>
                          <a:ext cx="409575" cy="390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Object 7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3928207"/>
                </p:ext>
              </p:extLst>
            </p:nvPr>
          </p:nvGraphicFramePr>
          <p:xfrm>
            <a:off x="103188" y="3470275"/>
            <a:ext cx="409575" cy="390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8965" name="Equation" r:id="rId9" imgW="291960" imgH="279360" progId="Equation.DSMT4">
                    <p:embed/>
                  </p:oleObj>
                </mc:Choice>
                <mc:Fallback>
                  <p:oleObj name="Equation" r:id="rId9" imgW="29196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3188" y="3470275"/>
                          <a:ext cx="409575" cy="390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" name="Left Brace 71"/>
            <p:cNvSpPr/>
            <p:nvPr/>
          </p:nvSpPr>
          <p:spPr>
            <a:xfrm>
              <a:off x="395536" y="1455628"/>
              <a:ext cx="72008" cy="972442"/>
            </a:xfrm>
            <a:prstGeom prst="leftBrac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331640" y="1438277"/>
              <a:ext cx="288032" cy="288032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331640" y="1793030"/>
              <a:ext cx="288032" cy="288032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331640" y="2153766"/>
              <a:ext cx="288032" cy="288032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76" name="Object 7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4414483"/>
                </p:ext>
              </p:extLst>
            </p:nvPr>
          </p:nvGraphicFramePr>
          <p:xfrm>
            <a:off x="1314574" y="1404493"/>
            <a:ext cx="265113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8966" name="Equation" r:id="rId11" imgW="190440" imgH="253800" progId="Equation.DSMT4">
                    <p:embed/>
                  </p:oleObj>
                </mc:Choice>
                <mc:Fallback>
                  <p:oleObj name="Equation" r:id="rId11" imgW="19044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314574" y="1404493"/>
                          <a:ext cx="265113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7" name="Object 7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75291031"/>
                </p:ext>
              </p:extLst>
            </p:nvPr>
          </p:nvGraphicFramePr>
          <p:xfrm>
            <a:off x="1321396" y="1758950"/>
            <a:ext cx="282575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8967" name="Equation" r:id="rId13" imgW="203040" imgH="253800" progId="Equation.DSMT4">
                    <p:embed/>
                  </p:oleObj>
                </mc:Choice>
                <mc:Fallback>
                  <p:oleObj name="Equation" r:id="rId13" imgW="20304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321396" y="1758950"/>
                          <a:ext cx="282575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8" name="Object 7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6543700"/>
                </p:ext>
              </p:extLst>
            </p:nvPr>
          </p:nvGraphicFramePr>
          <p:xfrm>
            <a:off x="1331640" y="2123848"/>
            <a:ext cx="282575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8968" name="Equation" r:id="rId15" imgW="203040" imgH="253800" progId="Equation.DSMT4">
                    <p:embed/>
                  </p:oleObj>
                </mc:Choice>
                <mc:Fallback>
                  <p:oleObj name="Equation" r:id="rId15" imgW="20304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331640" y="2123848"/>
                          <a:ext cx="282575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79" name="Group 78"/>
            <p:cNvGrpSpPr/>
            <p:nvPr/>
          </p:nvGrpSpPr>
          <p:grpSpPr>
            <a:xfrm rot="5400000" flipV="1">
              <a:off x="183527" y="1826949"/>
              <a:ext cx="928049" cy="216003"/>
              <a:chOff x="7266972" y="909100"/>
              <a:chExt cx="1800203" cy="432055"/>
            </a:xfrm>
          </p:grpSpPr>
          <p:sp>
            <p:nvSpPr>
              <p:cNvPr id="111" name="Double Wave 110"/>
              <p:cNvSpPr/>
              <p:nvPr/>
            </p:nvSpPr>
            <p:spPr>
              <a:xfrm>
                <a:off x="7338603" y="993825"/>
                <a:ext cx="1625885" cy="275318"/>
              </a:xfrm>
              <a:prstGeom prst="doubleWave">
                <a:avLst>
                  <a:gd name="adj1" fmla="val 12500"/>
                  <a:gd name="adj2" fmla="val 0"/>
                </a:avLst>
              </a:prstGeom>
              <a:gradFill rotWithShape="1">
                <a:gsLst>
                  <a:gs pos="0">
                    <a:srgbClr val="F79646">
                      <a:tint val="50000"/>
                      <a:satMod val="300000"/>
                    </a:srgbClr>
                  </a:gs>
                  <a:gs pos="35000">
                    <a:srgbClr val="F79646">
                      <a:tint val="37000"/>
                      <a:satMod val="300000"/>
                    </a:srgbClr>
                  </a:gs>
                  <a:gs pos="100000">
                    <a:srgbClr val="F7964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7964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 rot="21068627">
                <a:off x="7266972" y="909106"/>
                <a:ext cx="432047" cy="432049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tint val="50000"/>
                      <a:satMod val="300000"/>
                    </a:srgbClr>
                  </a:gs>
                  <a:gs pos="35000">
                    <a:srgbClr val="C0504D">
                      <a:tint val="37000"/>
                      <a:satMod val="300000"/>
                    </a:srgbClr>
                  </a:gs>
                  <a:gs pos="100000">
                    <a:srgbClr val="C0504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C0504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 rot="864594">
                <a:off x="7987058" y="909102"/>
                <a:ext cx="432047" cy="432049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tint val="50000"/>
                      <a:satMod val="300000"/>
                    </a:srgbClr>
                  </a:gs>
                  <a:gs pos="35000">
                    <a:srgbClr val="C0504D">
                      <a:tint val="37000"/>
                      <a:satMod val="300000"/>
                    </a:srgbClr>
                  </a:gs>
                  <a:gs pos="100000">
                    <a:srgbClr val="C0504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C0504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 rot="20459963">
                <a:off x="8635128" y="909100"/>
                <a:ext cx="432047" cy="432049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tint val="50000"/>
                      <a:satMod val="300000"/>
                    </a:srgbClr>
                  </a:gs>
                  <a:gs pos="35000">
                    <a:srgbClr val="C0504D">
                      <a:tint val="37000"/>
                      <a:satMod val="300000"/>
                    </a:srgbClr>
                  </a:gs>
                  <a:gs pos="100000">
                    <a:srgbClr val="C0504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C0504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 rot="5400000" flipV="1">
              <a:off x="183530" y="3197894"/>
              <a:ext cx="928047" cy="216000"/>
              <a:chOff x="7266979" y="909103"/>
              <a:chExt cx="1800200" cy="432048"/>
            </a:xfrm>
          </p:grpSpPr>
          <p:sp>
            <p:nvSpPr>
              <p:cNvPr id="108" name="Oval 107"/>
              <p:cNvSpPr/>
              <p:nvPr/>
            </p:nvSpPr>
            <p:spPr>
              <a:xfrm rot="21068627">
                <a:off x="7266979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 rot="864594">
                <a:off x="7987059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 rot="20459963">
                <a:off x="8635132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1" name="Oval 80"/>
            <p:cNvSpPr/>
            <p:nvPr/>
          </p:nvSpPr>
          <p:spPr>
            <a:xfrm>
              <a:off x="1979712" y="1507851"/>
              <a:ext cx="144016" cy="144016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1979712" y="2873846"/>
              <a:ext cx="144016" cy="144016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2339752" y="1861425"/>
              <a:ext cx="144016" cy="144016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2339752" y="3227420"/>
              <a:ext cx="144016" cy="144016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686864" y="2227922"/>
              <a:ext cx="144016" cy="144016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2686864" y="3593917"/>
              <a:ext cx="144016" cy="144016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 rot="5931373" flipV="1">
              <a:off x="3272494" y="1474291"/>
              <a:ext cx="222731" cy="2160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 rot="4535406" flipV="1">
              <a:off x="3272492" y="1845514"/>
              <a:ext cx="222731" cy="2160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 rot="6540037" flipV="1">
              <a:off x="3272491" y="2179610"/>
              <a:ext cx="222731" cy="216000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0" name="Group 89"/>
            <p:cNvGrpSpPr/>
            <p:nvPr/>
          </p:nvGrpSpPr>
          <p:grpSpPr>
            <a:xfrm rot="5400000" flipV="1">
              <a:off x="2919836" y="3197894"/>
              <a:ext cx="928047" cy="216000"/>
              <a:chOff x="7266979" y="909103"/>
              <a:chExt cx="1800200" cy="432048"/>
            </a:xfrm>
          </p:grpSpPr>
          <p:sp>
            <p:nvSpPr>
              <p:cNvPr id="105" name="Oval 104"/>
              <p:cNvSpPr/>
              <p:nvPr/>
            </p:nvSpPr>
            <p:spPr>
              <a:xfrm rot="21068627">
                <a:off x="7266979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>
              <a:xfrm rot="864594">
                <a:off x="7987059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 rot="20459963">
                <a:off x="8635132" y="909103"/>
                <a:ext cx="432047" cy="432048"/>
              </a:xfrm>
              <a:prstGeom prst="ellipse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1" name="Right Brace 90"/>
            <p:cNvSpPr/>
            <p:nvPr/>
          </p:nvSpPr>
          <p:spPr>
            <a:xfrm>
              <a:off x="3563888" y="1438277"/>
              <a:ext cx="288032" cy="2360736"/>
            </a:xfrm>
            <a:prstGeom prst="rightBrace">
              <a:avLst>
                <a:gd name="adj1" fmla="val 8333"/>
                <a:gd name="adj2" fmla="val 50646"/>
              </a:avLst>
            </a:prstGeom>
            <a:noFill/>
            <a:ln w="12700" cap="flat" cmpd="sng" algn="ctr">
              <a:solidFill>
                <a:srgbClr val="8064A2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92" name="Object 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64229321"/>
                </p:ext>
              </p:extLst>
            </p:nvPr>
          </p:nvGraphicFramePr>
          <p:xfrm>
            <a:off x="3911787" y="2389527"/>
            <a:ext cx="588205" cy="4243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8969" name="Equation" r:id="rId17" imgW="317160" imgH="228600" progId="Equation.DSMT4">
                    <p:embed/>
                  </p:oleObj>
                </mc:Choice>
                <mc:Fallback>
                  <p:oleObj name="Equation" r:id="rId17" imgW="31716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911787" y="2389527"/>
                          <a:ext cx="588205" cy="4243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3" name="Group 92"/>
            <p:cNvGrpSpPr/>
            <p:nvPr/>
          </p:nvGrpSpPr>
          <p:grpSpPr>
            <a:xfrm rot="1157200">
              <a:off x="936880" y="1680522"/>
              <a:ext cx="433757" cy="709612"/>
              <a:chOff x="3708525" y="-127000"/>
              <a:chExt cx="1085850" cy="1776413"/>
            </a:xfrm>
          </p:grpSpPr>
          <p:sp>
            <p:nvSpPr>
              <p:cNvPr id="98" name="Freeform 49"/>
              <p:cNvSpPr>
                <a:spLocks/>
              </p:cNvSpPr>
              <p:nvPr/>
            </p:nvSpPr>
            <p:spPr bwMode="auto">
              <a:xfrm>
                <a:off x="3708525" y="-127000"/>
                <a:ext cx="309563" cy="671513"/>
              </a:xfrm>
              <a:custGeom>
                <a:avLst/>
                <a:gdLst>
                  <a:gd name="T0" fmla="*/ 117 w 195"/>
                  <a:gd name="T1" fmla="*/ 120 h 423"/>
                  <a:gd name="T2" fmla="*/ 0 w 195"/>
                  <a:gd name="T3" fmla="*/ 416 h 423"/>
                  <a:gd name="T4" fmla="*/ 4 w 195"/>
                  <a:gd name="T5" fmla="*/ 423 h 423"/>
                  <a:gd name="T6" fmla="*/ 13 w 195"/>
                  <a:gd name="T7" fmla="*/ 423 h 423"/>
                  <a:gd name="T8" fmla="*/ 18 w 195"/>
                  <a:gd name="T9" fmla="*/ 419 h 423"/>
                  <a:gd name="T10" fmla="*/ 136 w 195"/>
                  <a:gd name="T11" fmla="*/ 125 h 423"/>
                  <a:gd name="T12" fmla="*/ 153 w 195"/>
                  <a:gd name="T13" fmla="*/ 127 h 423"/>
                  <a:gd name="T14" fmla="*/ 164 w 195"/>
                  <a:gd name="T15" fmla="*/ 124 h 423"/>
                  <a:gd name="T16" fmla="*/ 176 w 195"/>
                  <a:gd name="T17" fmla="*/ 112 h 423"/>
                  <a:gd name="T18" fmla="*/ 184 w 195"/>
                  <a:gd name="T19" fmla="*/ 83 h 423"/>
                  <a:gd name="T20" fmla="*/ 193 w 195"/>
                  <a:gd name="T21" fmla="*/ 60 h 423"/>
                  <a:gd name="T22" fmla="*/ 195 w 195"/>
                  <a:gd name="T23" fmla="*/ 37 h 423"/>
                  <a:gd name="T24" fmla="*/ 176 w 195"/>
                  <a:gd name="T25" fmla="*/ 66 h 423"/>
                  <a:gd name="T26" fmla="*/ 166 w 195"/>
                  <a:gd name="T27" fmla="*/ 93 h 423"/>
                  <a:gd name="T28" fmla="*/ 155 w 195"/>
                  <a:gd name="T29" fmla="*/ 105 h 423"/>
                  <a:gd name="T30" fmla="*/ 143 w 195"/>
                  <a:gd name="T31" fmla="*/ 104 h 423"/>
                  <a:gd name="T32" fmla="*/ 145 w 195"/>
                  <a:gd name="T33" fmla="*/ 83 h 423"/>
                  <a:gd name="T34" fmla="*/ 155 w 195"/>
                  <a:gd name="T35" fmla="*/ 61 h 423"/>
                  <a:gd name="T36" fmla="*/ 163 w 195"/>
                  <a:gd name="T37" fmla="*/ 42 h 423"/>
                  <a:gd name="T38" fmla="*/ 164 w 195"/>
                  <a:gd name="T39" fmla="*/ 26 h 423"/>
                  <a:gd name="T40" fmla="*/ 151 w 195"/>
                  <a:gd name="T41" fmla="*/ 41 h 423"/>
                  <a:gd name="T42" fmla="*/ 133 w 195"/>
                  <a:gd name="T43" fmla="*/ 74 h 423"/>
                  <a:gd name="T44" fmla="*/ 126 w 195"/>
                  <a:gd name="T45" fmla="*/ 97 h 423"/>
                  <a:gd name="T46" fmla="*/ 117 w 195"/>
                  <a:gd name="T47" fmla="*/ 93 h 423"/>
                  <a:gd name="T48" fmla="*/ 114 w 195"/>
                  <a:gd name="T49" fmla="*/ 89 h 423"/>
                  <a:gd name="T50" fmla="*/ 110 w 195"/>
                  <a:gd name="T51" fmla="*/ 81 h 423"/>
                  <a:gd name="T52" fmla="*/ 110 w 195"/>
                  <a:gd name="T53" fmla="*/ 63 h 423"/>
                  <a:gd name="T54" fmla="*/ 117 w 195"/>
                  <a:gd name="T55" fmla="*/ 48 h 423"/>
                  <a:gd name="T56" fmla="*/ 126 w 195"/>
                  <a:gd name="T57" fmla="*/ 31 h 423"/>
                  <a:gd name="T58" fmla="*/ 132 w 195"/>
                  <a:gd name="T59" fmla="*/ 0 h 423"/>
                  <a:gd name="T60" fmla="*/ 111 w 195"/>
                  <a:gd name="T61" fmla="*/ 24 h 423"/>
                  <a:gd name="T62" fmla="*/ 99 w 195"/>
                  <a:gd name="T63" fmla="*/ 51 h 423"/>
                  <a:gd name="T64" fmla="*/ 91 w 195"/>
                  <a:gd name="T65" fmla="*/ 72 h 423"/>
                  <a:gd name="T66" fmla="*/ 91 w 195"/>
                  <a:gd name="T67" fmla="*/ 88 h 423"/>
                  <a:gd name="T68" fmla="*/ 92 w 195"/>
                  <a:gd name="T69" fmla="*/ 99 h 423"/>
                  <a:gd name="T70" fmla="*/ 102 w 195"/>
                  <a:gd name="T71" fmla="*/ 109 h 423"/>
                  <a:gd name="T72" fmla="*/ 109 w 195"/>
                  <a:gd name="T73" fmla="*/ 115 h 423"/>
                  <a:gd name="T74" fmla="*/ 117 w 195"/>
                  <a:gd name="T75" fmla="*/ 12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5" h="423">
                    <a:moveTo>
                      <a:pt x="117" y="120"/>
                    </a:moveTo>
                    <a:lnTo>
                      <a:pt x="0" y="416"/>
                    </a:lnTo>
                    <a:lnTo>
                      <a:pt x="4" y="423"/>
                    </a:lnTo>
                    <a:lnTo>
                      <a:pt x="13" y="423"/>
                    </a:lnTo>
                    <a:lnTo>
                      <a:pt x="18" y="419"/>
                    </a:lnTo>
                    <a:lnTo>
                      <a:pt x="136" y="125"/>
                    </a:lnTo>
                    <a:lnTo>
                      <a:pt x="153" y="127"/>
                    </a:lnTo>
                    <a:lnTo>
                      <a:pt x="164" y="124"/>
                    </a:lnTo>
                    <a:lnTo>
                      <a:pt x="176" y="112"/>
                    </a:lnTo>
                    <a:lnTo>
                      <a:pt x="184" y="83"/>
                    </a:lnTo>
                    <a:lnTo>
                      <a:pt x="193" y="60"/>
                    </a:lnTo>
                    <a:lnTo>
                      <a:pt x="195" y="37"/>
                    </a:lnTo>
                    <a:lnTo>
                      <a:pt x="176" y="66"/>
                    </a:lnTo>
                    <a:lnTo>
                      <a:pt x="166" y="93"/>
                    </a:lnTo>
                    <a:lnTo>
                      <a:pt x="155" y="105"/>
                    </a:lnTo>
                    <a:lnTo>
                      <a:pt x="143" y="104"/>
                    </a:lnTo>
                    <a:lnTo>
                      <a:pt x="145" y="83"/>
                    </a:lnTo>
                    <a:lnTo>
                      <a:pt x="155" y="61"/>
                    </a:lnTo>
                    <a:lnTo>
                      <a:pt x="163" y="42"/>
                    </a:lnTo>
                    <a:lnTo>
                      <a:pt x="164" y="26"/>
                    </a:lnTo>
                    <a:lnTo>
                      <a:pt x="151" y="41"/>
                    </a:lnTo>
                    <a:lnTo>
                      <a:pt x="133" y="74"/>
                    </a:lnTo>
                    <a:lnTo>
                      <a:pt x="126" y="97"/>
                    </a:lnTo>
                    <a:lnTo>
                      <a:pt x="117" y="93"/>
                    </a:lnTo>
                    <a:lnTo>
                      <a:pt x="114" y="89"/>
                    </a:lnTo>
                    <a:lnTo>
                      <a:pt x="110" y="81"/>
                    </a:lnTo>
                    <a:lnTo>
                      <a:pt x="110" y="63"/>
                    </a:lnTo>
                    <a:lnTo>
                      <a:pt x="117" y="48"/>
                    </a:lnTo>
                    <a:lnTo>
                      <a:pt x="126" y="31"/>
                    </a:lnTo>
                    <a:lnTo>
                      <a:pt x="132" y="0"/>
                    </a:lnTo>
                    <a:lnTo>
                      <a:pt x="111" y="24"/>
                    </a:lnTo>
                    <a:lnTo>
                      <a:pt x="99" y="51"/>
                    </a:lnTo>
                    <a:lnTo>
                      <a:pt x="91" y="72"/>
                    </a:lnTo>
                    <a:lnTo>
                      <a:pt x="91" y="88"/>
                    </a:lnTo>
                    <a:lnTo>
                      <a:pt x="92" y="99"/>
                    </a:lnTo>
                    <a:lnTo>
                      <a:pt x="102" y="109"/>
                    </a:lnTo>
                    <a:lnTo>
                      <a:pt x="109" y="115"/>
                    </a:lnTo>
                    <a:lnTo>
                      <a:pt x="117" y="120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Freeform 50"/>
              <p:cNvSpPr>
                <a:spLocks/>
              </p:cNvSpPr>
              <p:nvPr/>
            </p:nvSpPr>
            <p:spPr bwMode="auto">
              <a:xfrm>
                <a:off x="4183188" y="26987"/>
                <a:ext cx="336550" cy="330200"/>
              </a:xfrm>
              <a:custGeom>
                <a:avLst/>
                <a:gdLst>
                  <a:gd name="T0" fmla="*/ 158 w 212"/>
                  <a:gd name="T1" fmla="*/ 128 h 208"/>
                  <a:gd name="T2" fmla="*/ 167 w 212"/>
                  <a:gd name="T3" fmla="*/ 103 h 208"/>
                  <a:gd name="T4" fmla="*/ 170 w 212"/>
                  <a:gd name="T5" fmla="*/ 81 h 208"/>
                  <a:gd name="T6" fmla="*/ 174 w 212"/>
                  <a:gd name="T7" fmla="*/ 60 h 208"/>
                  <a:gd name="T8" fmla="*/ 173 w 212"/>
                  <a:gd name="T9" fmla="*/ 36 h 208"/>
                  <a:gd name="T10" fmla="*/ 167 w 212"/>
                  <a:gd name="T11" fmla="*/ 20 h 208"/>
                  <a:gd name="T12" fmla="*/ 154 w 212"/>
                  <a:gd name="T13" fmla="*/ 9 h 208"/>
                  <a:gd name="T14" fmla="*/ 137 w 212"/>
                  <a:gd name="T15" fmla="*/ 3 h 208"/>
                  <a:gd name="T16" fmla="*/ 115 w 212"/>
                  <a:gd name="T17" fmla="*/ 0 h 208"/>
                  <a:gd name="T18" fmla="*/ 90 w 212"/>
                  <a:gd name="T19" fmla="*/ 4 h 208"/>
                  <a:gd name="T20" fmla="*/ 68 w 212"/>
                  <a:gd name="T21" fmla="*/ 13 h 208"/>
                  <a:gd name="T22" fmla="*/ 45 w 212"/>
                  <a:gd name="T23" fmla="*/ 24 h 208"/>
                  <a:gd name="T24" fmla="*/ 28 w 212"/>
                  <a:gd name="T25" fmla="*/ 43 h 208"/>
                  <a:gd name="T26" fmla="*/ 14 w 212"/>
                  <a:gd name="T27" fmla="*/ 66 h 208"/>
                  <a:gd name="T28" fmla="*/ 7 w 212"/>
                  <a:gd name="T29" fmla="*/ 92 h 208"/>
                  <a:gd name="T30" fmla="*/ 0 w 212"/>
                  <a:gd name="T31" fmla="*/ 119 h 208"/>
                  <a:gd name="T32" fmla="*/ 2 w 212"/>
                  <a:gd name="T33" fmla="*/ 143 h 208"/>
                  <a:gd name="T34" fmla="*/ 8 w 212"/>
                  <a:gd name="T35" fmla="*/ 164 h 208"/>
                  <a:gd name="T36" fmla="*/ 17 w 212"/>
                  <a:gd name="T37" fmla="*/ 175 h 208"/>
                  <a:gd name="T38" fmla="*/ 32 w 212"/>
                  <a:gd name="T39" fmla="*/ 185 h 208"/>
                  <a:gd name="T40" fmla="*/ 49 w 212"/>
                  <a:gd name="T41" fmla="*/ 189 h 208"/>
                  <a:gd name="T42" fmla="*/ 70 w 212"/>
                  <a:gd name="T43" fmla="*/ 191 h 208"/>
                  <a:gd name="T44" fmla="*/ 90 w 212"/>
                  <a:gd name="T45" fmla="*/ 186 h 208"/>
                  <a:gd name="T46" fmla="*/ 109 w 212"/>
                  <a:gd name="T47" fmla="*/ 176 h 208"/>
                  <a:gd name="T48" fmla="*/ 125 w 212"/>
                  <a:gd name="T49" fmla="*/ 169 h 208"/>
                  <a:gd name="T50" fmla="*/ 138 w 212"/>
                  <a:gd name="T51" fmla="*/ 161 h 208"/>
                  <a:gd name="T52" fmla="*/ 157 w 212"/>
                  <a:gd name="T53" fmla="*/ 176 h 208"/>
                  <a:gd name="T54" fmla="*/ 179 w 212"/>
                  <a:gd name="T55" fmla="*/ 199 h 208"/>
                  <a:gd name="T56" fmla="*/ 193 w 212"/>
                  <a:gd name="T57" fmla="*/ 208 h 208"/>
                  <a:gd name="T58" fmla="*/ 204 w 212"/>
                  <a:gd name="T59" fmla="*/ 208 h 208"/>
                  <a:gd name="T60" fmla="*/ 209 w 212"/>
                  <a:gd name="T61" fmla="*/ 202 h 208"/>
                  <a:gd name="T62" fmla="*/ 212 w 212"/>
                  <a:gd name="T63" fmla="*/ 191 h 208"/>
                  <a:gd name="T64" fmla="*/ 210 w 212"/>
                  <a:gd name="T65" fmla="*/ 181 h 208"/>
                  <a:gd name="T66" fmla="*/ 198 w 212"/>
                  <a:gd name="T67" fmla="*/ 169 h 208"/>
                  <a:gd name="T68" fmla="*/ 182 w 212"/>
                  <a:gd name="T69" fmla="*/ 161 h 208"/>
                  <a:gd name="T70" fmla="*/ 164 w 212"/>
                  <a:gd name="T71" fmla="*/ 151 h 208"/>
                  <a:gd name="T72" fmla="*/ 155 w 212"/>
                  <a:gd name="T73" fmla="*/ 142 h 208"/>
                  <a:gd name="T74" fmla="*/ 158 w 212"/>
                  <a:gd name="T75" fmla="*/ 12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208">
                    <a:moveTo>
                      <a:pt x="158" y="128"/>
                    </a:moveTo>
                    <a:lnTo>
                      <a:pt x="167" y="103"/>
                    </a:lnTo>
                    <a:lnTo>
                      <a:pt x="170" y="81"/>
                    </a:lnTo>
                    <a:lnTo>
                      <a:pt x="174" y="60"/>
                    </a:lnTo>
                    <a:lnTo>
                      <a:pt x="173" y="36"/>
                    </a:lnTo>
                    <a:lnTo>
                      <a:pt x="167" y="20"/>
                    </a:lnTo>
                    <a:lnTo>
                      <a:pt x="154" y="9"/>
                    </a:lnTo>
                    <a:lnTo>
                      <a:pt x="137" y="3"/>
                    </a:lnTo>
                    <a:lnTo>
                      <a:pt x="115" y="0"/>
                    </a:lnTo>
                    <a:lnTo>
                      <a:pt x="90" y="4"/>
                    </a:lnTo>
                    <a:lnTo>
                      <a:pt x="68" y="13"/>
                    </a:lnTo>
                    <a:lnTo>
                      <a:pt x="45" y="24"/>
                    </a:lnTo>
                    <a:lnTo>
                      <a:pt x="28" y="43"/>
                    </a:lnTo>
                    <a:lnTo>
                      <a:pt x="14" y="66"/>
                    </a:lnTo>
                    <a:lnTo>
                      <a:pt x="7" y="92"/>
                    </a:lnTo>
                    <a:lnTo>
                      <a:pt x="0" y="119"/>
                    </a:lnTo>
                    <a:lnTo>
                      <a:pt x="2" y="143"/>
                    </a:lnTo>
                    <a:lnTo>
                      <a:pt x="8" y="164"/>
                    </a:lnTo>
                    <a:lnTo>
                      <a:pt x="17" y="175"/>
                    </a:lnTo>
                    <a:lnTo>
                      <a:pt x="32" y="185"/>
                    </a:lnTo>
                    <a:lnTo>
                      <a:pt x="49" y="189"/>
                    </a:lnTo>
                    <a:lnTo>
                      <a:pt x="70" y="191"/>
                    </a:lnTo>
                    <a:lnTo>
                      <a:pt x="90" y="186"/>
                    </a:lnTo>
                    <a:lnTo>
                      <a:pt x="109" y="176"/>
                    </a:lnTo>
                    <a:lnTo>
                      <a:pt x="125" y="169"/>
                    </a:lnTo>
                    <a:lnTo>
                      <a:pt x="138" y="161"/>
                    </a:lnTo>
                    <a:lnTo>
                      <a:pt x="157" y="176"/>
                    </a:lnTo>
                    <a:lnTo>
                      <a:pt x="179" y="199"/>
                    </a:lnTo>
                    <a:lnTo>
                      <a:pt x="193" y="208"/>
                    </a:lnTo>
                    <a:lnTo>
                      <a:pt x="204" y="208"/>
                    </a:lnTo>
                    <a:lnTo>
                      <a:pt x="209" y="202"/>
                    </a:lnTo>
                    <a:lnTo>
                      <a:pt x="212" y="191"/>
                    </a:lnTo>
                    <a:lnTo>
                      <a:pt x="210" y="181"/>
                    </a:lnTo>
                    <a:lnTo>
                      <a:pt x="198" y="169"/>
                    </a:lnTo>
                    <a:lnTo>
                      <a:pt x="182" y="161"/>
                    </a:lnTo>
                    <a:lnTo>
                      <a:pt x="164" y="151"/>
                    </a:lnTo>
                    <a:lnTo>
                      <a:pt x="155" y="142"/>
                    </a:lnTo>
                    <a:lnTo>
                      <a:pt x="158" y="1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Freeform 56"/>
              <p:cNvSpPr>
                <a:spLocks/>
              </p:cNvSpPr>
              <p:nvPr/>
            </p:nvSpPr>
            <p:spPr bwMode="auto">
              <a:xfrm>
                <a:off x="4011738" y="354012"/>
                <a:ext cx="293688" cy="558800"/>
              </a:xfrm>
              <a:custGeom>
                <a:avLst/>
                <a:gdLst>
                  <a:gd name="T0" fmla="*/ 53 w 185"/>
                  <a:gd name="T1" fmla="*/ 45 h 352"/>
                  <a:gd name="T2" fmla="*/ 71 w 185"/>
                  <a:gd name="T3" fmla="*/ 22 h 352"/>
                  <a:gd name="T4" fmla="*/ 87 w 185"/>
                  <a:gd name="T5" fmla="*/ 8 h 352"/>
                  <a:gd name="T6" fmla="*/ 103 w 185"/>
                  <a:gd name="T7" fmla="*/ 2 h 352"/>
                  <a:gd name="T8" fmla="*/ 122 w 185"/>
                  <a:gd name="T9" fmla="*/ 0 h 352"/>
                  <a:gd name="T10" fmla="*/ 144 w 185"/>
                  <a:gd name="T11" fmla="*/ 2 h 352"/>
                  <a:gd name="T12" fmla="*/ 160 w 185"/>
                  <a:gd name="T13" fmla="*/ 8 h 352"/>
                  <a:gd name="T14" fmla="*/ 171 w 185"/>
                  <a:gd name="T15" fmla="*/ 19 h 352"/>
                  <a:gd name="T16" fmla="*/ 180 w 185"/>
                  <a:gd name="T17" fmla="*/ 32 h 352"/>
                  <a:gd name="T18" fmla="*/ 185 w 185"/>
                  <a:gd name="T19" fmla="*/ 48 h 352"/>
                  <a:gd name="T20" fmla="*/ 183 w 185"/>
                  <a:gd name="T21" fmla="*/ 69 h 352"/>
                  <a:gd name="T22" fmla="*/ 176 w 185"/>
                  <a:gd name="T23" fmla="*/ 91 h 352"/>
                  <a:gd name="T24" fmla="*/ 165 w 185"/>
                  <a:gd name="T25" fmla="*/ 112 h 352"/>
                  <a:gd name="T26" fmla="*/ 151 w 185"/>
                  <a:gd name="T27" fmla="*/ 134 h 352"/>
                  <a:gd name="T28" fmla="*/ 139 w 185"/>
                  <a:gd name="T29" fmla="*/ 157 h 352"/>
                  <a:gd name="T30" fmla="*/ 133 w 185"/>
                  <a:gd name="T31" fmla="*/ 179 h 352"/>
                  <a:gd name="T32" fmla="*/ 129 w 185"/>
                  <a:gd name="T33" fmla="*/ 199 h 352"/>
                  <a:gd name="T34" fmla="*/ 132 w 185"/>
                  <a:gd name="T35" fmla="*/ 216 h 352"/>
                  <a:gd name="T36" fmla="*/ 139 w 185"/>
                  <a:gd name="T37" fmla="*/ 237 h 352"/>
                  <a:gd name="T38" fmla="*/ 150 w 185"/>
                  <a:gd name="T39" fmla="*/ 255 h 352"/>
                  <a:gd name="T40" fmla="*/ 159 w 185"/>
                  <a:gd name="T41" fmla="*/ 276 h 352"/>
                  <a:gd name="T42" fmla="*/ 159 w 185"/>
                  <a:gd name="T43" fmla="*/ 297 h 352"/>
                  <a:gd name="T44" fmla="*/ 151 w 185"/>
                  <a:gd name="T45" fmla="*/ 317 h 352"/>
                  <a:gd name="T46" fmla="*/ 144 w 185"/>
                  <a:gd name="T47" fmla="*/ 329 h 352"/>
                  <a:gd name="T48" fmla="*/ 130 w 185"/>
                  <a:gd name="T49" fmla="*/ 339 h 352"/>
                  <a:gd name="T50" fmla="*/ 118 w 185"/>
                  <a:gd name="T51" fmla="*/ 347 h 352"/>
                  <a:gd name="T52" fmla="*/ 99 w 185"/>
                  <a:gd name="T53" fmla="*/ 352 h 352"/>
                  <a:gd name="T54" fmla="*/ 75 w 185"/>
                  <a:gd name="T55" fmla="*/ 352 h 352"/>
                  <a:gd name="T56" fmla="*/ 55 w 185"/>
                  <a:gd name="T57" fmla="*/ 350 h 352"/>
                  <a:gd name="T58" fmla="*/ 40 w 185"/>
                  <a:gd name="T59" fmla="*/ 340 h 352"/>
                  <a:gd name="T60" fmla="*/ 29 w 185"/>
                  <a:gd name="T61" fmla="*/ 325 h 352"/>
                  <a:gd name="T62" fmla="*/ 16 w 185"/>
                  <a:gd name="T63" fmla="*/ 304 h 352"/>
                  <a:gd name="T64" fmla="*/ 9 w 185"/>
                  <a:gd name="T65" fmla="*/ 282 h 352"/>
                  <a:gd name="T66" fmla="*/ 4 w 185"/>
                  <a:gd name="T67" fmla="*/ 257 h 352"/>
                  <a:gd name="T68" fmla="*/ 0 w 185"/>
                  <a:gd name="T69" fmla="*/ 225 h 352"/>
                  <a:gd name="T70" fmla="*/ 1 w 185"/>
                  <a:gd name="T71" fmla="*/ 195 h 352"/>
                  <a:gd name="T72" fmla="*/ 4 w 185"/>
                  <a:gd name="T73" fmla="*/ 164 h 352"/>
                  <a:gd name="T74" fmla="*/ 12 w 185"/>
                  <a:gd name="T75" fmla="*/ 129 h 352"/>
                  <a:gd name="T76" fmla="*/ 24 w 185"/>
                  <a:gd name="T77" fmla="*/ 100 h 352"/>
                  <a:gd name="T78" fmla="*/ 35 w 185"/>
                  <a:gd name="T79" fmla="*/ 75 h 352"/>
                  <a:gd name="T80" fmla="*/ 41 w 185"/>
                  <a:gd name="T81" fmla="*/ 60 h 352"/>
                  <a:gd name="T82" fmla="*/ 53 w 185"/>
                  <a:gd name="T83" fmla="*/ 45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5" h="352">
                    <a:moveTo>
                      <a:pt x="53" y="45"/>
                    </a:moveTo>
                    <a:lnTo>
                      <a:pt x="71" y="22"/>
                    </a:lnTo>
                    <a:lnTo>
                      <a:pt x="87" y="8"/>
                    </a:lnTo>
                    <a:lnTo>
                      <a:pt x="103" y="2"/>
                    </a:lnTo>
                    <a:lnTo>
                      <a:pt x="122" y="0"/>
                    </a:lnTo>
                    <a:lnTo>
                      <a:pt x="144" y="2"/>
                    </a:lnTo>
                    <a:lnTo>
                      <a:pt x="160" y="8"/>
                    </a:lnTo>
                    <a:lnTo>
                      <a:pt x="171" y="19"/>
                    </a:lnTo>
                    <a:lnTo>
                      <a:pt x="180" y="32"/>
                    </a:lnTo>
                    <a:lnTo>
                      <a:pt x="185" y="48"/>
                    </a:lnTo>
                    <a:lnTo>
                      <a:pt x="183" y="69"/>
                    </a:lnTo>
                    <a:lnTo>
                      <a:pt x="176" y="91"/>
                    </a:lnTo>
                    <a:lnTo>
                      <a:pt x="165" y="112"/>
                    </a:lnTo>
                    <a:lnTo>
                      <a:pt x="151" y="134"/>
                    </a:lnTo>
                    <a:lnTo>
                      <a:pt x="139" y="157"/>
                    </a:lnTo>
                    <a:lnTo>
                      <a:pt x="133" y="179"/>
                    </a:lnTo>
                    <a:lnTo>
                      <a:pt x="129" y="199"/>
                    </a:lnTo>
                    <a:lnTo>
                      <a:pt x="132" y="216"/>
                    </a:lnTo>
                    <a:lnTo>
                      <a:pt x="139" y="237"/>
                    </a:lnTo>
                    <a:lnTo>
                      <a:pt x="150" y="255"/>
                    </a:lnTo>
                    <a:lnTo>
                      <a:pt x="159" y="276"/>
                    </a:lnTo>
                    <a:lnTo>
                      <a:pt x="159" y="297"/>
                    </a:lnTo>
                    <a:lnTo>
                      <a:pt x="151" y="317"/>
                    </a:lnTo>
                    <a:lnTo>
                      <a:pt x="144" y="329"/>
                    </a:lnTo>
                    <a:lnTo>
                      <a:pt x="130" y="339"/>
                    </a:lnTo>
                    <a:lnTo>
                      <a:pt x="118" y="347"/>
                    </a:lnTo>
                    <a:lnTo>
                      <a:pt x="99" y="352"/>
                    </a:lnTo>
                    <a:lnTo>
                      <a:pt x="75" y="352"/>
                    </a:lnTo>
                    <a:lnTo>
                      <a:pt x="55" y="350"/>
                    </a:lnTo>
                    <a:lnTo>
                      <a:pt x="40" y="340"/>
                    </a:lnTo>
                    <a:lnTo>
                      <a:pt x="29" y="325"/>
                    </a:lnTo>
                    <a:lnTo>
                      <a:pt x="16" y="304"/>
                    </a:lnTo>
                    <a:lnTo>
                      <a:pt x="9" y="282"/>
                    </a:lnTo>
                    <a:lnTo>
                      <a:pt x="4" y="257"/>
                    </a:lnTo>
                    <a:lnTo>
                      <a:pt x="0" y="225"/>
                    </a:lnTo>
                    <a:lnTo>
                      <a:pt x="1" y="195"/>
                    </a:lnTo>
                    <a:lnTo>
                      <a:pt x="4" y="164"/>
                    </a:lnTo>
                    <a:lnTo>
                      <a:pt x="12" y="129"/>
                    </a:lnTo>
                    <a:lnTo>
                      <a:pt x="24" y="100"/>
                    </a:lnTo>
                    <a:lnTo>
                      <a:pt x="35" y="75"/>
                    </a:lnTo>
                    <a:lnTo>
                      <a:pt x="41" y="60"/>
                    </a:lnTo>
                    <a:lnTo>
                      <a:pt x="53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Freeform 57"/>
              <p:cNvSpPr>
                <a:spLocks/>
              </p:cNvSpPr>
              <p:nvPr/>
            </p:nvSpPr>
            <p:spPr bwMode="auto">
              <a:xfrm>
                <a:off x="3729163" y="339725"/>
                <a:ext cx="474663" cy="390525"/>
              </a:xfrm>
              <a:custGeom>
                <a:avLst/>
                <a:gdLst>
                  <a:gd name="T0" fmla="*/ 214 w 299"/>
                  <a:gd name="T1" fmla="*/ 47 h 246"/>
                  <a:gd name="T2" fmla="*/ 241 w 299"/>
                  <a:gd name="T3" fmla="*/ 30 h 246"/>
                  <a:gd name="T4" fmla="*/ 266 w 299"/>
                  <a:gd name="T5" fmla="*/ 19 h 246"/>
                  <a:gd name="T6" fmla="*/ 289 w 299"/>
                  <a:gd name="T7" fmla="*/ 17 h 246"/>
                  <a:gd name="T8" fmla="*/ 299 w 299"/>
                  <a:gd name="T9" fmla="*/ 24 h 246"/>
                  <a:gd name="T10" fmla="*/ 297 w 299"/>
                  <a:gd name="T11" fmla="*/ 43 h 246"/>
                  <a:gd name="T12" fmla="*/ 282 w 299"/>
                  <a:gd name="T13" fmla="*/ 65 h 246"/>
                  <a:gd name="T14" fmla="*/ 258 w 299"/>
                  <a:gd name="T15" fmla="*/ 89 h 246"/>
                  <a:gd name="T16" fmla="*/ 225 w 299"/>
                  <a:gd name="T17" fmla="*/ 98 h 246"/>
                  <a:gd name="T18" fmla="*/ 221 w 299"/>
                  <a:gd name="T19" fmla="*/ 98 h 246"/>
                  <a:gd name="T20" fmla="*/ 192 w 299"/>
                  <a:gd name="T21" fmla="*/ 107 h 246"/>
                  <a:gd name="T22" fmla="*/ 170 w 299"/>
                  <a:gd name="T23" fmla="*/ 129 h 246"/>
                  <a:gd name="T24" fmla="*/ 156 w 299"/>
                  <a:gd name="T25" fmla="*/ 155 h 246"/>
                  <a:gd name="T26" fmla="*/ 143 w 299"/>
                  <a:gd name="T27" fmla="*/ 190 h 246"/>
                  <a:gd name="T28" fmla="*/ 132 w 299"/>
                  <a:gd name="T29" fmla="*/ 219 h 246"/>
                  <a:gd name="T30" fmla="*/ 123 w 299"/>
                  <a:gd name="T31" fmla="*/ 241 h 246"/>
                  <a:gd name="T32" fmla="*/ 113 w 299"/>
                  <a:gd name="T33" fmla="*/ 246 h 246"/>
                  <a:gd name="T34" fmla="*/ 97 w 299"/>
                  <a:gd name="T35" fmla="*/ 243 h 246"/>
                  <a:gd name="T36" fmla="*/ 87 w 299"/>
                  <a:gd name="T37" fmla="*/ 227 h 246"/>
                  <a:gd name="T38" fmla="*/ 82 w 299"/>
                  <a:gd name="T39" fmla="*/ 197 h 246"/>
                  <a:gd name="T40" fmla="*/ 79 w 299"/>
                  <a:gd name="T41" fmla="*/ 165 h 246"/>
                  <a:gd name="T42" fmla="*/ 76 w 299"/>
                  <a:gd name="T43" fmla="*/ 137 h 246"/>
                  <a:gd name="T44" fmla="*/ 68 w 299"/>
                  <a:gd name="T45" fmla="*/ 117 h 246"/>
                  <a:gd name="T46" fmla="*/ 61 w 299"/>
                  <a:gd name="T47" fmla="*/ 102 h 246"/>
                  <a:gd name="T48" fmla="*/ 47 w 299"/>
                  <a:gd name="T49" fmla="*/ 89 h 246"/>
                  <a:gd name="T50" fmla="*/ 36 w 299"/>
                  <a:gd name="T51" fmla="*/ 83 h 246"/>
                  <a:gd name="T52" fmla="*/ 21 w 299"/>
                  <a:gd name="T53" fmla="*/ 84 h 246"/>
                  <a:gd name="T54" fmla="*/ 10 w 299"/>
                  <a:gd name="T55" fmla="*/ 85 h 246"/>
                  <a:gd name="T56" fmla="*/ 0 w 299"/>
                  <a:gd name="T57" fmla="*/ 78 h 246"/>
                  <a:gd name="T58" fmla="*/ 0 w 299"/>
                  <a:gd name="T59" fmla="*/ 63 h 246"/>
                  <a:gd name="T60" fmla="*/ 15 w 299"/>
                  <a:gd name="T61" fmla="*/ 56 h 246"/>
                  <a:gd name="T62" fmla="*/ 5 w 299"/>
                  <a:gd name="T63" fmla="*/ 43 h 246"/>
                  <a:gd name="T64" fmla="*/ 6 w 299"/>
                  <a:gd name="T65" fmla="*/ 29 h 246"/>
                  <a:gd name="T66" fmla="*/ 16 w 299"/>
                  <a:gd name="T67" fmla="*/ 24 h 246"/>
                  <a:gd name="T68" fmla="*/ 25 w 299"/>
                  <a:gd name="T69" fmla="*/ 27 h 246"/>
                  <a:gd name="T70" fmla="*/ 25 w 299"/>
                  <a:gd name="T71" fmla="*/ 12 h 246"/>
                  <a:gd name="T72" fmla="*/ 35 w 299"/>
                  <a:gd name="T73" fmla="*/ 0 h 246"/>
                  <a:gd name="T74" fmla="*/ 48 w 299"/>
                  <a:gd name="T75" fmla="*/ 0 h 246"/>
                  <a:gd name="T76" fmla="*/ 58 w 299"/>
                  <a:gd name="T77" fmla="*/ 12 h 246"/>
                  <a:gd name="T78" fmla="*/ 55 w 299"/>
                  <a:gd name="T79" fmla="*/ 14 h 246"/>
                  <a:gd name="T80" fmla="*/ 50 w 299"/>
                  <a:gd name="T81" fmla="*/ 35 h 246"/>
                  <a:gd name="T82" fmla="*/ 50 w 299"/>
                  <a:gd name="T83" fmla="*/ 49 h 246"/>
                  <a:gd name="T84" fmla="*/ 51 w 299"/>
                  <a:gd name="T85" fmla="*/ 53 h 246"/>
                  <a:gd name="T86" fmla="*/ 57 w 299"/>
                  <a:gd name="T87" fmla="*/ 65 h 246"/>
                  <a:gd name="T88" fmla="*/ 73 w 299"/>
                  <a:gd name="T89" fmla="*/ 85 h 246"/>
                  <a:gd name="T90" fmla="*/ 86 w 299"/>
                  <a:gd name="T91" fmla="*/ 102 h 246"/>
                  <a:gd name="T92" fmla="*/ 97 w 299"/>
                  <a:gd name="T93" fmla="*/ 129 h 246"/>
                  <a:gd name="T94" fmla="*/ 107 w 299"/>
                  <a:gd name="T95" fmla="*/ 152 h 246"/>
                  <a:gd name="T96" fmla="*/ 114 w 299"/>
                  <a:gd name="T97" fmla="*/ 171 h 246"/>
                  <a:gd name="T98" fmla="*/ 125 w 299"/>
                  <a:gd name="T99" fmla="*/ 145 h 246"/>
                  <a:gd name="T100" fmla="*/ 138 w 299"/>
                  <a:gd name="T101" fmla="*/ 120 h 246"/>
                  <a:gd name="T102" fmla="*/ 154 w 299"/>
                  <a:gd name="T103" fmla="*/ 96 h 246"/>
                  <a:gd name="T104" fmla="*/ 170 w 299"/>
                  <a:gd name="T105" fmla="*/ 79 h 246"/>
                  <a:gd name="T106" fmla="*/ 189 w 299"/>
                  <a:gd name="T107" fmla="*/ 61 h 246"/>
                  <a:gd name="T108" fmla="*/ 200 w 299"/>
                  <a:gd name="T109" fmla="*/ 53 h 246"/>
                  <a:gd name="T110" fmla="*/ 214 w 299"/>
                  <a:gd name="T111" fmla="*/ 47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99" h="246">
                    <a:moveTo>
                      <a:pt x="214" y="47"/>
                    </a:moveTo>
                    <a:lnTo>
                      <a:pt x="241" y="30"/>
                    </a:lnTo>
                    <a:lnTo>
                      <a:pt x="266" y="19"/>
                    </a:lnTo>
                    <a:lnTo>
                      <a:pt x="289" y="17"/>
                    </a:lnTo>
                    <a:lnTo>
                      <a:pt x="299" y="24"/>
                    </a:lnTo>
                    <a:lnTo>
                      <a:pt x="297" y="43"/>
                    </a:lnTo>
                    <a:lnTo>
                      <a:pt x="282" y="65"/>
                    </a:lnTo>
                    <a:lnTo>
                      <a:pt x="258" y="89"/>
                    </a:lnTo>
                    <a:lnTo>
                      <a:pt x="225" y="98"/>
                    </a:lnTo>
                    <a:lnTo>
                      <a:pt x="221" y="98"/>
                    </a:lnTo>
                    <a:lnTo>
                      <a:pt x="192" y="107"/>
                    </a:lnTo>
                    <a:lnTo>
                      <a:pt x="170" y="129"/>
                    </a:lnTo>
                    <a:lnTo>
                      <a:pt x="156" y="155"/>
                    </a:lnTo>
                    <a:lnTo>
                      <a:pt x="143" y="190"/>
                    </a:lnTo>
                    <a:lnTo>
                      <a:pt x="132" y="219"/>
                    </a:lnTo>
                    <a:lnTo>
                      <a:pt x="123" y="241"/>
                    </a:lnTo>
                    <a:lnTo>
                      <a:pt x="113" y="246"/>
                    </a:lnTo>
                    <a:lnTo>
                      <a:pt x="97" y="243"/>
                    </a:lnTo>
                    <a:lnTo>
                      <a:pt x="87" y="227"/>
                    </a:lnTo>
                    <a:lnTo>
                      <a:pt x="82" y="197"/>
                    </a:lnTo>
                    <a:lnTo>
                      <a:pt x="79" y="165"/>
                    </a:lnTo>
                    <a:lnTo>
                      <a:pt x="76" y="137"/>
                    </a:lnTo>
                    <a:lnTo>
                      <a:pt x="68" y="117"/>
                    </a:lnTo>
                    <a:lnTo>
                      <a:pt x="61" y="102"/>
                    </a:lnTo>
                    <a:lnTo>
                      <a:pt x="47" y="89"/>
                    </a:lnTo>
                    <a:lnTo>
                      <a:pt x="36" y="83"/>
                    </a:lnTo>
                    <a:lnTo>
                      <a:pt x="21" y="84"/>
                    </a:lnTo>
                    <a:lnTo>
                      <a:pt x="10" y="85"/>
                    </a:lnTo>
                    <a:lnTo>
                      <a:pt x="0" y="78"/>
                    </a:lnTo>
                    <a:lnTo>
                      <a:pt x="0" y="63"/>
                    </a:lnTo>
                    <a:lnTo>
                      <a:pt x="15" y="56"/>
                    </a:lnTo>
                    <a:lnTo>
                      <a:pt x="5" y="43"/>
                    </a:lnTo>
                    <a:lnTo>
                      <a:pt x="6" y="29"/>
                    </a:lnTo>
                    <a:lnTo>
                      <a:pt x="16" y="24"/>
                    </a:lnTo>
                    <a:lnTo>
                      <a:pt x="25" y="27"/>
                    </a:lnTo>
                    <a:lnTo>
                      <a:pt x="25" y="12"/>
                    </a:lnTo>
                    <a:lnTo>
                      <a:pt x="35" y="0"/>
                    </a:lnTo>
                    <a:lnTo>
                      <a:pt x="48" y="0"/>
                    </a:lnTo>
                    <a:lnTo>
                      <a:pt x="58" y="12"/>
                    </a:lnTo>
                    <a:lnTo>
                      <a:pt x="55" y="14"/>
                    </a:lnTo>
                    <a:lnTo>
                      <a:pt x="50" y="35"/>
                    </a:lnTo>
                    <a:lnTo>
                      <a:pt x="50" y="49"/>
                    </a:lnTo>
                    <a:lnTo>
                      <a:pt x="51" y="53"/>
                    </a:lnTo>
                    <a:lnTo>
                      <a:pt x="57" y="65"/>
                    </a:lnTo>
                    <a:lnTo>
                      <a:pt x="73" y="85"/>
                    </a:lnTo>
                    <a:lnTo>
                      <a:pt x="86" y="102"/>
                    </a:lnTo>
                    <a:lnTo>
                      <a:pt x="97" y="129"/>
                    </a:lnTo>
                    <a:lnTo>
                      <a:pt x="107" y="152"/>
                    </a:lnTo>
                    <a:lnTo>
                      <a:pt x="114" y="171"/>
                    </a:lnTo>
                    <a:lnTo>
                      <a:pt x="125" y="145"/>
                    </a:lnTo>
                    <a:lnTo>
                      <a:pt x="138" y="120"/>
                    </a:lnTo>
                    <a:lnTo>
                      <a:pt x="154" y="96"/>
                    </a:lnTo>
                    <a:lnTo>
                      <a:pt x="170" y="79"/>
                    </a:lnTo>
                    <a:lnTo>
                      <a:pt x="189" y="61"/>
                    </a:lnTo>
                    <a:lnTo>
                      <a:pt x="200" y="53"/>
                    </a:lnTo>
                    <a:lnTo>
                      <a:pt x="214" y="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Freeform 58"/>
              <p:cNvSpPr>
                <a:spLocks/>
              </p:cNvSpPr>
              <p:nvPr/>
            </p:nvSpPr>
            <p:spPr bwMode="auto">
              <a:xfrm>
                <a:off x="4140325" y="822325"/>
                <a:ext cx="366713" cy="622300"/>
              </a:xfrm>
              <a:custGeom>
                <a:avLst/>
                <a:gdLst>
                  <a:gd name="T0" fmla="*/ 53 w 231"/>
                  <a:gd name="T1" fmla="*/ 14 h 392"/>
                  <a:gd name="T2" fmla="*/ 37 w 231"/>
                  <a:gd name="T3" fmla="*/ 0 h 392"/>
                  <a:gd name="T4" fmla="*/ 9 w 231"/>
                  <a:gd name="T5" fmla="*/ 1 h 392"/>
                  <a:gd name="T6" fmla="*/ 0 w 231"/>
                  <a:gd name="T7" fmla="*/ 26 h 392"/>
                  <a:gd name="T8" fmla="*/ 5 w 231"/>
                  <a:gd name="T9" fmla="*/ 48 h 392"/>
                  <a:gd name="T10" fmla="*/ 17 w 231"/>
                  <a:gd name="T11" fmla="*/ 68 h 392"/>
                  <a:gd name="T12" fmla="*/ 42 w 231"/>
                  <a:gd name="T13" fmla="*/ 98 h 392"/>
                  <a:gd name="T14" fmla="*/ 78 w 231"/>
                  <a:gd name="T15" fmla="*/ 122 h 392"/>
                  <a:gd name="T16" fmla="*/ 105 w 231"/>
                  <a:gd name="T17" fmla="*/ 136 h 392"/>
                  <a:gd name="T18" fmla="*/ 136 w 231"/>
                  <a:gd name="T19" fmla="*/ 157 h 392"/>
                  <a:gd name="T20" fmla="*/ 149 w 231"/>
                  <a:gd name="T21" fmla="*/ 175 h 392"/>
                  <a:gd name="T22" fmla="*/ 149 w 231"/>
                  <a:gd name="T23" fmla="*/ 186 h 392"/>
                  <a:gd name="T24" fmla="*/ 136 w 231"/>
                  <a:gd name="T25" fmla="*/ 207 h 392"/>
                  <a:gd name="T26" fmla="*/ 118 w 231"/>
                  <a:gd name="T27" fmla="*/ 236 h 392"/>
                  <a:gd name="T28" fmla="*/ 102 w 231"/>
                  <a:gd name="T29" fmla="*/ 270 h 392"/>
                  <a:gd name="T30" fmla="*/ 91 w 231"/>
                  <a:gd name="T31" fmla="*/ 306 h 392"/>
                  <a:gd name="T32" fmla="*/ 85 w 231"/>
                  <a:gd name="T33" fmla="*/ 337 h 392"/>
                  <a:gd name="T34" fmla="*/ 86 w 231"/>
                  <a:gd name="T35" fmla="*/ 369 h 392"/>
                  <a:gd name="T36" fmla="*/ 91 w 231"/>
                  <a:gd name="T37" fmla="*/ 383 h 392"/>
                  <a:gd name="T38" fmla="*/ 102 w 231"/>
                  <a:gd name="T39" fmla="*/ 390 h 392"/>
                  <a:gd name="T40" fmla="*/ 117 w 231"/>
                  <a:gd name="T41" fmla="*/ 390 h 392"/>
                  <a:gd name="T42" fmla="*/ 127 w 231"/>
                  <a:gd name="T43" fmla="*/ 382 h 392"/>
                  <a:gd name="T44" fmla="*/ 144 w 231"/>
                  <a:gd name="T45" fmla="*/ 378 h 392"/>
                  <a:gd name="T46" fmla="*/ 170 w 231"/>
                  <a:gd name="T47" fmla="*/ 377 h 392"/>
                  <a:gd name="T48" fmla="*/ 194 w 231"/>
                  <a:gd name="T49" fmla="*/ 384 h 392"/>
                  <a:gd name="T50" fmla="*/ 208 w 231"/>
                  <a:gd name="T51" fmla="*/ 392 h 392"/>
                  <a:gd name="T52" fmla="*/ 217 w 231"/>
                  <a:gd name="T53" fmla="*/ 390 h 392"/>
                  <a:gd name="T54" fmla="*/ 226 w 231"/>
                  <a:gd name="T55" fmla="*/ 382 h 392"/>
                  <a:gd name="T56" fmla="*/ 231 w 231"/>
                  <a:gd name="T57" fmla="*/ 367 h 392"/>
                  <a:gd name="T58" fmla="*/ 220 w 231"/>
                  <a:gd name="T59" fmla="*/ 356 h 392"/>
                  <a:gd name="T60" fmla="*/ 195 w 231"/>
                  <a:gd name="T61" fmla="*/ 348 h 392"/>
                  <a:gd name="T62" fmla="*/ 169 w 231"/>
                  <a:gd name="T63" fmla="*/ 346 h 392"/>
                  <a:gd name="T64" fmla="*/ 141 w 231"/>
                  <a:gd name="T65" fmla="*/ 351 h 392"/>
                  <a:gd name="T66" fmla="*/ 118 w 231"/>
                  <a:gd name="T67" fmla="*/ 359 h 392"/>
                  <a:gd name="T68" fmla="*/ 111 w 231"/>
                  <a:gd name="T69" fmla="*/ 354 h 392"/>
                  <a:gd name="T70" fmla="*/ 110 w 231"/>
                  <a:gd name="T71" fmla="*/ 343 h 392"/>
                  <a:gd name="T72" fmla="*/ 115 w 231"/>
                  <a:gd name="T73" fmla="*/ 315 h 392"/>
                  <a:gd name="T74" fmla="*/ 127 w 231"/>
                  <a:gd name="T75" fmla="*/ 290 h 392"/>
                  <a:gd name="T76" fmla="*/ 141 w 231"/>
                  <a:gd name="T77" fmla="*/ 264 h 392"/>
                  <a:gd name="T78" fmla="*/ 156 w 231"/>
                  <a:gd name="T79" fmla="*/ 241 h 392"/>
                  <a:gd name="T80" fmla="*/ 170 w 231"/>
                  <a:gd name="T81" fmla="*/ 219 h 392"/>
                  <a:gd name="T82" fmla="*/ 180 w 231"/>
                  <a:gd name="T83" fmla="*/ 203 h 392"/>
                  <a:gd name="T84" fmla="*/ 184 w 231"/>
                  <a:gd name="T85" fmla="*/ 189 h 392"/>
                  <a:gd name="T86" fmla="*/ 185 w 231"/>
                  <a:gd name="T87" fmla="*/ 175 h 392"/>
                  <a:gd name="T88" fmla="*/ 183 w 231"/>
                  <a:gd name="T89" fmla="*/ 160 h 392"/>
                  <a:gd name="T90" fmla="*/ 175 w 231"/>
                  <a:gd name="T91" fmla="*/ 145 h 392"/>
                  <a:gd name="T92" fmla="*/ 165 w 231"/>
                  <a:gd name="T93" fmla="*/ 132 h 392"/>
                  <a:gd name="T94" fmla="*/ 151 w 231"/>
                  <a:gd name="T95" fmla="*/ 121 h 392"/>
                  <a:gd name="T96" fmla="*/ 130 w 231"/>
                  <a:gd name="T97" fmla="*/ 103 h 392"/>
                  <a:gd name="T98" fmla="*/ 105 w 231"/>
                  <a:gd name="T99" fmla="*/ 79 h 392"/>
                  <a:gd name="T100" fmla="*/ 86 w 231"/>
                  <a:gd name="T101" fmla="*/ 58 h 392"/>
                  <a:gd name="T102" fmla="*/ 69 w 231"/>
                  <a:gd name="T103" fmla="*/ 37 h 392"/>
                  <a:gd name="T104" fmla="*/ 53 w 231"/>
                  <a:gd name="T105" fmla="*/ 14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31" h="392">
                    <a:moveTo>
                      <a:pt x="53" y="14"/>
                    </a:moveTo>
                    <a:lnTo>
                      <a:pt x="37" y="0"/>
                    </a:lnTo>
                    <a:lnTo>
                      <a:pt x="9" y="1"/>
                    </a:lnTo>
                    <a:lnTo>
                      <a:pt x="0" y="26"/>
                    </a:lnTo>
                    <a:lnTo>
                      <a:pt x="5" y="48"/>
                    </a:lnTo>
                    <a:lnTo>
                      <a:pt x="17" y="68"/>
                    </a:lnTo>
                    <a:lnTo>
                      <a:pt x="42" y="98"/>
                    </a:lnTo>
                    <a:lnTo>
                      <a:pt x="78" y="122"/>
                    </a:lnTo>
                    <a:lnTo>
                      <a:pt x="105" y="136"/>
                    </a:lnTo>
                    <a:lnTo>
                      <a:pt x="136" y="157"/>
                    </a:lnTo>
                    <a:lnTo>
                      <a:pt x="149" y="175"/>
                    </a:lnTo>
                    <a:lnTo>
                      <a:pt x="149" y="186"/>
                    </a:lnTo>
                    <a:lnTo>
                      <a:pt x="136" y="207"/>
                    </a:lnTo>
                    <a:lnTo>
                      <a:pt x="118" y="236"/>
                    </a:lnTo>
                    <a:lnTo>
                      <a:pt x="102" y="270"/>
                    </a:lnTo>
                    <a:lnTo>
                      <a:pt x="91" y="306"/>
                    </a:lnTo>
                    <a:lnTo>
                      <a:pt x="85" y="337"/>
                    </a:lnTo>
                    <a:lnTo>
                      <a:pt x="86" y="369"/>
                    </a:lnTo>
                    <a:lnTo>
                      <a:pt x="91" y="383"/>
                    </a:lnTo>
                    <a:lnTo>
                      <a:pt x="102" y="390"/>
                    </a:lnTo>
                    <a:lnTo>
                      <a:pt x="117" y="390"/>
                    </a:lnTo>
                    <a:lnTo>
                      <a:pt x="127" y="382"/>
                    </a:lnTo>
                    <a:lnTo>
                      <a:pt x="144" y="378"/>
                    </a:lnTo>
                    <a:lnTo>
                      <a:pt x="170" y="377"/>
                    </a:lnTo>
                    <a:lnTo>
                      <a:pt x="194" y="384"/>
                    </a:lnTo>
                    <a:lnTo>
                      <a:pt x="208" y="392"/>
                    </a:lnTo>
                    <a:lnTo>
                      <a:pt x="217" y="390"/>
                    </a:lnTo>
                    <a:lnTo>
                      <a:pt x="226" y="382"/>
                    </a:lnTo>
                    <a:lnTo>
                      <a:pt x="231" y="367"/>
                    </a:lnTo>
                    <a:lnTo>
                      <a:pt x="220" y="356"/>
                    </a:lnTo>
                    <a:lnTo>
                      <a:pt x="195" y="348"/>
                    </a:lnTo>
                    <a:lnTo>
                      <a:pt x="169" y="346"/>
                    </a:lnTo>
                    <a:lnTo>
                      <a:pt x="141" y="351"/>
                    </a:lnTo>
                    <a:lnTo>
                      <a:pt x="118" y="359"/>
                    </a:lnTo>
                    <a:lnTo>
                      <a:pt x="111" y="354"/>
                    </a:lnTo>
                    <a:lnTo>
                      <a:pt x="110" y="343"/>
                    </a:lnTo>
                    <a:lnTo>
                      <a:pt x="115" y="315"/>
                    </a:lnTo>
                    <a:lnTo>
                      <a:pt x="127" y="290"/>
                    </a:lnTo>
                    <a:lnTo>
                      <a:pt x="141" y="264"/>
                    </a:lnTo>
                    <a:lnTo>
                      <a:pt x="156" y="241"/>
                    </a:lnTo>
                    <a:lnTo>
                      <a:pt x="170" y="219"/>
                    </a:lnTo>
                    <a:lnTo>
                      <a:pt x="180" y="203"/>
                    </a:lnTo>
                    <a:lnTo>
                      <a:pt x="184" y="189"/>
                    </a:lnTo>
                    <a:lnTo>
                      <a:pt x="185" y="175"/>
                    </a:lnTo>
                    <a:lnTo>
                      <a:pt x="183" y="160"/>
                    </a:lnTo>
                    <a:lnTo>
                      <a:pt x="175" y="145"/>
                    </a:lnTo>
                    <a:lnTo>
                      <a:pt x="165" y="132"/>
                    </a:lnTo>
                    <a:lnTo>
                      <a:pt x="151" y="121"/>
                    </a:lnTo>
                    <a:lnTo>
                      <a:pt x="130" y="103"/>
                    </a:lnTo>
                    <a:lnTo>
                      <a:pt x="105" y="79"/>
                    </a:lnTo>
                    <a:lnTo>
                      <a:pt x="86" y="58"/>
                    </a:lnTo>
                    <a:lnTo>
                      <a:pt x="69" y="37"/>
                    </a:lnTo>
                    <a:lnTo>
                      <a:pt x="53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Freeform 59"/>
              <p:cNvSpPr>
                <a:spLocks/>
              </p:cNvSpPr>
              <p:nvPr/>
            </p:nvSpPr>
            <p:spPr bwMode="auto">
              <a:xfrm>
                <a:off x="3978400" y="844550"/>
                <a:ext cx="177800" cy="804863"/>
              </a:xfrm>
              <a:custGeom>
                <a:avLst/>
                <a:gdLst>
                  <a:gd name="T0" fmla="*/ 45 w 112"/>
                  <a:gd name="T1" fmla="*/ 52 h 507"/>
                  <a:gd name="T2" fmla="*/ 60 w 112"/>
                  <a:gd name="T3" fmla="*/ 16 h 507"/>
                  <a:gd name="T4" fmla="*/ 76 w 112"/>
                  <a:gd name="T5" fmla="*/ 0 h 507"/>
                  <a:gd name="T6" fmla="*/ 98 w 112"/>
                  <a:gd name="T7" fmla="*/ 4 h 507"/>
                  <a:gd name="T8" fmla="*/ 112 w 112"/>
                  <a:gd name="T9" fmla="*/ 21 h 507"/>
                  <a:gd name="T10" fmla="*/ 112 w 112"/>
                  <a:gd name="T11" fmla="*/ 35 h 507"/>
                  <a:gd name="T12" fmla="*/ 103 w 112"/>
                  <a:gd name="T13" fmla="*/ 61 h 507"/>
                  <a:gd name="T14" fmla="*/ 83 w 112"/>
                  <a:gd name="T15" fmla="*/ 98 h 507"/>
                  <a:gd name="T16" fmla="*/ 67 w 112"/>
                  <a:gd name="T17" fmla="*/ 124 h 507"/>
                  <a:gd name="T18" fmla="*/ 50 w 112"/>
                  <a:gd name="T19" fmla="*/ 151 h 507"/>
                  <a:gd name="T20" fmla="*/ 41 w 112"/>
                  <a:gd name="T21" fmla="*/ 175 h 507"/>
                  <a:gd name="T22" fmla="*/ 41 w 112"/>
                  <a:gd name="T23" fmla="*/ 189 h 507"/>
                  <a:gd name="T24" fmla="*/ 46 w 112"/>
                  <a:gd name="T25" fmla="*/ 206 h 507"/>
                  <a:gd name="T26" fmla="*/ 58 w 112"/>
                  <a:gd name="T27" fmla="*/ 229 h 507"/>
                  <a:gd name="T28" fmla="*/ 72 w 112"/>
                  <a:gd name="T29" fmla="*/ 258 h 507"/>
                  <a:gd name="T30" fmla="*/ 78 w 112"/>
                  <a:gd name="T31" fmla="*/ 286 h 507"/>
                  <a:gd name="T32" fmla="*/ 86 w 112"/>
                  <a:gd name="T33" fmla="*/ 314 h 507"/>
                  <a:gd name="T34" fmla="*/ 88 w 112"/>
                  <a:gd name="T35" fmla="*/ 336 h 507"/>
                  <a:gd name="T36" fmla="*/ 92 w 112"/>
                  <a:gd name="T37" fmla="*/ 359 h 507"/>
                  <a:gd name="T38" fmla="*/ 97 w 112"/>
                  <a:gd name="T39" fmla="*/ 379 h 507"/>
                  <a:gd name="T40" fmla="*/ 107 w 112"/>
                  <a:gd name="T41" fmla="*/ 399 h 507"/>
                  <a:gd name="T42" fmla="*/ 110 w 112"/>
                  <a:gd name="T43" fmla="*/ 413 h 507"/>
                  <a:gd name="T44" fmla="*/ 107 w 112"/>
                  <a:gd name="T45" fmla="*/ 424 h 507"/>
                  <a:gd name="T46" fmla="*/ 96 w 112"/>
                  <a:gd name="T47" fmla="*/ 434 h 507"/>
                  <a:gd name="T48" fmla="*/ 75 w 112"/>
                  <a:gd name="T49" fmla="*/ 447 h 507"/>
                  <a:gd name="T50" fmla="*/ 58 w 112"/>
                  <a:gd name="T51" fmla="*/ 469 h 507"/>
                  <a:gd name="T52" fmla="*/ 50 w 112"/>
                  <a:gd name="T53" fmla="*/ 501 h 507"/>
                  <a:gd name="T54" fmla="*/ 42 w 112"/>
                  <a:gd name="T55" fmla="*/ 507 h 507"/>
                  <a:gd name="T56" fmla="*/ 26 w 112"/>
                  <a:gd name="T57" fmla="*/ 505 h 507"/>
                  <a:gd name="T58" fmla="*/ 17 w 112"/>
                  <a:gd name="T59" fmla="*/ 496 h 507"/>
                  <a:gd name="T60" fmla="*/ 11 w 112"/>
                  <a:gd name="T61" fmla="*/ 481 h 507"/>
                  <a:gd name="T62" fmla="*/ 11 w 112"/>
                  <a:gd name="T63" fmla="*/ 464 h 507"/>
                  <a:gd name="T64" fmla="*/ 16 w 112"/>
                  <a:gd name="T65" fmla="*/ 451 h 507"/>
                  <a:gd name="T66" fmla="*/ 32 w 112"/>
                  <a:gd name="T67" fmla="*/ 438 h 507"/>
                  <a:gd name="T68" fmla="*/ 51 w 112"/>
                  <a:gd name="T69" fmla="*/ 420 h 507"/>
                  <a:gd name="T70" fmla="*/ 63 w 112"/>
                  <a:gd name="T71" fmla="*/ 403 h 507"/>
                  <a:gd name="T72" fmla="*/ 67 w 112"/>
                  <a:gd name="T73" fmla="*/ 387 h 507"/>
                  <a:gd name="T74" fmla="*/ 66 w 112"/>
                  <a:gd name="T75" fmla="*/ 368 h 507"/>
                  <a:gd name="T76" fmla="*/ 61 w 112"/>
                  <a:gd name="T77" fmla="*/ 342 h 507"/>
                  <a:gd name="T78" fmla="*/ 47 w 112"/>
                  <a:gd name="T79" fmla="*/ 307 h 507"/>
                  <a:gd name="T80" fmla="*/ 32 w 112"/>
                  <a:gd name="T81" fmla="*/ 276 h 507"/>
                  <a:gd name="T82" fmla="*/ 17 w 112"/>
                  <a:gd name="T83" fmla="*/ 240 h 507"/>
                  <a:gd name="T84" fmla="*/ 5 w 112"/>
                  <a:gd name="T85" fmla="*/ 212 h 507"/>
                  <a:gd name="T86" fmla="*/ 0 w 112"/>
                  <a:gd name="T87" fmla="*/ 192 h 507"/>
                  <a:gd name="T88" fmla="*/ 1 w 112"/>
                  <a:gd name="T89" fmla="*/ 181 h 507"/>
                  <a:gd name="T90" fmla="*/ 6 w 112"/>
                  <a:gd name="T91" fmla="*/ 155 h 507"/>
                  <a:gd name="T92" fmla="*/ 14 w 112"/>
                  <a:gd name="T93" fmla="*/ 124 h 507"/>
                  <a:gd name="T94" fmla="*/ 24 w 112"/>
                  <a:gd name="T95" fmla="*/ 98 h 507"/>
                  <a:gd name="T96" fmla="*/ 35 w 112"/>
                  <a:gd name="T97" fmla="*/ 68 h 507"/>
                  <a:gd name="T98" fmla="*/ 45 w 112"/>
                  <a:gd name="T99" fmla="*/ 52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2" h="507">
                    <a:moveTo>
                      <a:pt x="45" y="52"/>
                    </a:moveTo>
                    <a:lnTo>
                      <a:pt x="60" y="16"/>
                    </a:lnTo>
                    <a:lnTo>
                      <a:pt x="76" y="0"/>
                    </a:lnTo>
                    <a:lnTo>
                      <a:pt x="98" y="4"/>
                    </a:lnTo>
                    <a:lnTo>
                      <a:pt x="112" y="21"/>
                    </a:lnTo>
                    <a:lnTo>
                      <a:pt x="112" y="35"/>
                    </a:lnTo>
                    <a:lnTo>
                      <a:pt x="103" y="61"/>
                    </a:lnTo>
                    <a:lnTo>
                      <a:pt x="83" y="98"/>
                    </a:lnTo>
                    <a:lnTo>
                      <a:pt x="67" y="124"/>
                    </a:lnTo>
                    <a:lnTo>
                      <a:pt x="50" y="151"/>
                    </a:lnTo>
                    <a:lnTo>
                      <a:pt x="41" y="175"/>
                    </a:lnTo>
                    <a:lnTo>
                      <a:pt x="41" y="189"/>
                    </a:lnTo>
                    <a:lnTo>
                      <a:pt x="46" y="206"/>
                    </a:lnTo>
                    <a:lnTo>
                      <a:pt x="58" y="229"/>
                    </a:lnTo>
                    <a:lnTo>
                      <a:pt x="72" y="258"/>
                    </a:lnTo>
                    <a:lnTo>
                      <a:pt x="78" y="286"/>
                    </a:lnTo>
                    <a:lnTo>
                      <a:pt x="86" y="314"/>
                    </a:lnTo>
                    <a:lnTo>
                      <a:pt x="88" y="336"/>
                    </a:lnTo>
                    <a:lnTo>
                      <a:pt x="92" y="359"/>
                    </a:lnTo>
                    <a:lnTo>
                      <a:pt x="97" y="379"/>
                    </a:lnTo>
                    <a:lnTo>
                      <a:pt x="107" y="399"/>
                    </a:lnTo>
                    <a:lnTo>
                      <a:pt x="110" y="413"/>
                    </a:lnTo>
                    <a:lnTo>
                      <a:pt x="107" y="424"/>
                    </a:lnTo>
                    <a:lnTo>
                      <a:pt x="96" y="434"/>
                    </a:lnTo>
                    <a:lnTo>
                      <a:pt x="75" y="447"/>
                    </a:lnTo>
                    <a:lnTo>
                      <a:pt x="58" y="469"/>
                    </a:lnTo>
                    <a:lnTo>
                      <a:pt x="50" y="501"/>
                    </a:lnTo>
                    <a:lnTo>
                      <a:pt x="42" y="507"/>
                    </a:lnTo>
                    <a:lnTo>
                      <a:pt x="26" y="505"/>
                    </a:lnTo>
                    <a:lnTo>
                      <a:pt x="17" y="496"/>
                    </a:lnTo>
                    <a:lnTo>
                      <a:pt x="11" y="481"/>
                    </a:lnTo>
                    <a:lnTo>
                      <a:pt x="11" y="464"/>
                    </a:lnTo>
                    <a:lnTo>
                      <a:pt x="16" y="451"/>
                    </a:lnTo>
                    <a:lnTo>
                      <a:pt x="32" y="438"/>
                    </a:lnTo>
                    <a:lnTo>
                      <a:pt x="51" y="420"/>
                    </a:lnTo>
                    <a:lnTo>
                      <a:pt x="63" y="403"/>
                    </a:lnTo>
                    <a:lnTo>
                      <a:pt x="67" y="387"/>
                    </a:lnTo>
                    <a:lnTo>
                      <a:pt x="66" y="368"/>
                    </a:lnTo>
                    <a:lnTo>
                      <a:pt x="61" y="342"/>
                    </a:lnTo>
                    <a:lnTo>
                      <a:pt x="47" y="307"/>
                    </a:lnTo>
                    <a:lnTo>
                      <a:pt x="32" y="276"/>
                    </a:lnTo>
                    <a:lnTo>
                      <a:pt x="17" y="240"/>
                    </a:lnTo>
                    <a:lnTo>
                      <a:pt x="5" y="212"/>
                    </a:lnTo>
                    <a:lnTo>
                      <a:pt x="0" y="192"/>
                    </a:lnTo>
                    <a:lnTo>
                      <a:pt x="1" y="181"/>
                    </a:lnTo>
                    <a:lnTo>
                      <a:pt x="6" y="155"/>
                    </a:lnTo>
                    <a:lnTo>
                      <a:pt x="14" y="124"/>
                    </a:lnTo>
                    <a:lnTo>
                      <a:pt x="24" y="98"/>
                    </a:lnTo>
                    <a:lnTo>
                      <a:pt x="35" y="68"/>
                    </a:lnTo>
                    <a:lnTo>
                      <a:pt x="45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Freeform 60"/>
              <p:cNvSpPr>
                <a:spLocks/>
              </p:cNvSpPr>
              <p:nvPr/>
            </p:nvSpPr>
            <p:spPr bwMode="auto">
              <a:xfrm>
                <a:off x="4207000" y="390525"/>
                <a:ext cx="587375" cy="384175"/>
              </a:xfrm>
              <a:custGeom>
                <a:avLst/>
                <a:gdLst>
                  <a:gd name="T0" fmla="*/ 57 w 370"/>
                  <a:gd name="T1" fmla="*/ 15 h 242"/>
                  <a:gd name="T2" fmla="*/ 92 w 370"/>
                  <a:gd name="T3" fmla="*/ 77 h 242"/>
                  <a:gd name="T4" fmla="*/ 112 w 370"/>
                  <a:gd name="T5" fmla="*/ 143 h 242"/>
                  <a:gd name="T6" fmla="*/ 124 w 370"/>
                  <a:gd name="T7" fmla="*/ 194 h 242"/>
                  <a:gd name="T8" fmla="*/ 147 w 370"/>
                  <a:gd name="T9" fmla="*/ 201 h 242"/>
                  <a:gd name="T10" fmla="*/ 185 w 370"/>
                  <a:gd name="T11" fmla="*/ 184 h 242"/>
                  <a:gd name="T12" fmla="*/ 241 w 370"/>
                  <a:gd name="T13" fmla="*/ 160 h 242"/>
                  <a:gd name="T14" fmla="*/ 292 w 370"/>
                  <a:gd name="T15" fmla="*/ 155 h 242"/>
                  <a:gd name="T16" fmla="*/ 323 w 370"/>
                  <a:gd name="T17" fmla="*/ 143 h 242"/>
                  <a:gd name="T18" fmla="*/ 343 w 370"/>
                  <a:gd name="T19" fmla="*/ 122 h 242"/>
                  <a:gd name="T20" fmla="*/ 365 w 370"/>
                  <a:gd name="T21" fmla="*/ 132 h 242"/>
                  <a:gd name="T22" fmla="*/ 345 w 370"/>
                  <a:gd name="T23" fmla="*/ 150 h 242"/>
                  <a:gd name="T24" fmla="*/ 325 w 370"/>
                  <a:gd name="T25" fmla="*/ 166 h 242"/>
                  <a:gd name="T26" fmla="*/ 353 w 370"/>
                  <a:gd name="T27" fmla="*/ 174 h 242"/>
                  <a:gd name="T28" fmla="*/ 370 w 370"/>
                  <a:gd name="T29" fmla="*/ 185 h 242"/>
                  <a:gd name="T30" fmla="*/ 359 w 370"/>
                  <a:gd name="T31" fmla="*/ 199 h 242"/>
                  <a:gd name="T32" fmla="*/ 322 w 370"/>
                  <a:gd name="T33" fmla="*/ 186 h 242"/>
                  <a:gd name="T34" fmla="*/ 308 w 370"/>
                  <a:gd name="T35" fmla="*/ 194 h 242"/>
                  <a:gd name="T36" fmla="*/ 334 w 370"/>
                  <a:gd name="T37" fmla="*/ 222 h 242"/>
                  <a:gd name="T38" fmla="*/ 320 w 370"/>
                  <a:gd name="T39" fmla="*/ 236 h 242"/>
                  <a:gd name="T40" fmla="*/ 305 w 370"/>
                  <a:gd name="T41" fmla="*/ 222 h 242"/>
                  <a:gd name="T42" fmla="*/ 292 w 370"/>
                  <a:gd name="T43" fmla="*/ 197 h 242"/>
                  <a:gd name="T44" fmla="*/ 255 w 370"/>
                  <a:gd name="T45" fmla="*/ 185 h 242"/>
                  <a:gd name="T46" fmla="*/ 196 w 370"/>
                  <a:gd name="T47" fmla="*/ 208 h 242"/>
                  <a:gd name="T48" fmla="*/ 144 w 370"/>
                  <a:gd name="T49" fmla="*/ 240 h 242"/>
                  <a:gd name="T50" fmla="*/ 112 w 370"/>
                  <a:gd name="T51" fmla="*/ 236 h 242"/>
                  <a:gd name="T52" fmla="*/ 93 w 370"/>
                  <a:gd name="T53" fmla="*/ 208 h 242"/>
                  <a:gd name="T54" fmla="*/ 74 w 370"/>
                  <a:gd name="T55" fmla="*/ 153 h 242"/>
                  <a:gd name="T56" fmla="*/ 50 w 370"/>
                  <a:gd name="T57" fmla="*/ 104 h 242"/>
                  <a:gd name="T58" fmla="*/ 20 w 370"/>
                  <a:gd name="T59" fmla="*/ 74 h 242"/>
                  <a:gd name="T60" fmla="*/ 0 w 370"/>
                  <a:gd name="T61" fmla="*/ 22 h 242"/>
                  <a:gd name="T62" fmla="*/ 30 w 370"/>
                  <a:gd name="T6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0" h="242">
                    <a:moveTo>
                      <a:pt x="45" y="4"/>
                    </a:moveTo>
                    <a:lnTo>
                      <a:pt x="57" y="15"/>
                    </a:lnTo>
                    <a:lnTo>
                      <a:pt x="77" y="43"/>
                    </a:lnTo>
                    <a:lnTo>
                      <a:pt x="92" y="77"/>
                    </a:lnTo>
                    <a:lnTo>
                      <a:pt x="104" y="112"/>
                    </a:lnTo>
                    <a:lnTo>
                      <a:pt x="112" y="143"/>
                    </a:lnTo>
                    <a:lnTo>
                      <a:pt x="117" y="173"/>
                    </a:lnTo>
                    <a:lnTo>
                      <a:pt x="124" y="194"/>
                    </a:lnTo>
                    <a:lnTo>
                      <a:pt x="133" y="201"/>
                    </a:lnTo>
                    <a:lnTo>
                      <a:pt x="147" y="201"/>
                    </a:lnTo>
                    <a:lnTo>
                      <a:pt x="156" y="200"/>
                    </a:lnTo>
                    <a:lnTo>
                      <a:pt x="185" y="184"/>
                    </a:lnTo>
                    <a:lnTo>
                      <a:pt x="214" y="170"/>
                    </a:lnTo>
                    <a:lnTo>
                      <a:pt x="241" y="160"/>
                    </a:lnTo>
                    <a:lnTo>
                      <a:pt x="274" y="155"/>
                    </a:lnTo>
                    <a:lnTo>
                      <a:pt x="292" y="155"/>
                    </a:lnTo>
                    <a:lnTo>
                      <a:pt x="309" y="153"/>
                    </a:lnTo>
                    <a:lnTo>
                      <a:pt x="323" y="143"/>
                    </a:lnTo>
                    <a:lnTo>
                      <a:pt x="333" y="132"/>
                    </a:lnTo>
                    <a:lnTo>
                      <a:pt x="343" y="122"/>
                    </a:lnTo>
                    <a:lnTo>
                      <a:pt x="355" y="120"/>
                    </a:lnTo>
                    <a:lnTo>
                      <a:pt x="365" y="132"/>
                    </a:lnTo>
                    <a:lnTo>
                      <a:pt x="359" y="144"/>
                    </a:lnTo>
                    <a:lnTo>
                      <a:pt x="345" y="150"/>
                    </a:lnTo>
                    <a:lnTo>
                      <a:pt x="325" y="160"/>
                    </a:lnTo>
                    <a:lnTo>
                      <a:pt x="325" y="166"/>
                    </a:lnTo>
                    <a:lnTo>
                      <a:pt x="334" y="171"/>
                    </a:lnTo>
                    <a:lnTo>
                      <a:pt x="353" y="174"/>
                    </a:lnTo>
                    <a:lnTo>
                      <a:pt x="366" y="179"/>
                    </a:lnTo>
                    <a:lnTo>
                      <a:pt x="370" y="185"/>
                    </a:lnTo>
                    <a:lnTo>
                      <a:pt x="368" y="194"/>
                    </a:lnTo>
                    <a:lnTo>
                      <a:pt x="359" y="199"/>
                    </a:lnTo>
                    <a:lnTo>
                      <a:pt x="343" y="196"/>
                    </a:lnTo>
                    <a:lnTo>
                      <a:pt x="322" y="186"/>
                    </a:lnTo>
                    <a:lnTo>
                      <a:pt x="309" y="185"/>
                    </a:lnTo>
                    <a:lnTo>
                      <a:pt x="308" y="194"/>
                    </a:lnTo>
                    <a:lnTo>
                      <a:pt x="327" y="211"/>
                    </a:lnTo>
                    <a:lnTo>
                      <a:pt x="334" y="222"/>
                    </a:lnTo>
                    <a:lnTo>
                      <a:pt x="330" y="233"/>
                    </a:lnTo>
                    <a:lnTo>
                      <a:pt x="320" y="236"/>
                    </a:lnTo>
                    <a:lnTo>
                      <a:pt x="312" y="232"/>
                    </a:lnTo>
                    <a:lnTo>
                      <a:pt x="305" y="222"/>
                    </a:lnTo>
                    <a:lnTo>
                      <a:pt x="299" y="210"/>
                    </a:lnTo>
                    <a:lnTo>
                      <a:pt x="292" y="197"/>
                    </a:lnTo>
                    <a:lnTo>
                      <a:pt x="278" y="186"/>
                    </a:lnTo>
                    <a:lnTo>
                      <a:pt x="255" y="185"/>
                    </a:lnTo>
                    <a:lnTo>
                      <a:pt x="227" y="191"/>
                    </a:lnTo>
                    <a:lnTo>
                      <a:pt x="196" y="208"/>
                    </a:lnTo>
                    <a:lnTo>
                      <a:pt x="168" y="230"/>
                    </a:lnTo>
                    <a:lnTo>
                      <a:pt x="144" y="240"/>
                    </a:lnTo>
                    <a:lnTo>
                      <a:pt x="127" y="242"/>
                    </a:lnTo>
                    <a:lnTo>
                      <a:pt x="112" y="236"/>
                    </a:lnTo>
                    <a:lnTo>
                      <a:pt x="104" y="228"/>
                    </a:lnTo>
                    <a:lnTo>
                      <a:pt x="93" y="208"/>
                    </a:lnTo>
                    <a:lnTo>
                      <a:pt x="84" y="185"/>
                    </a:lnTo>
                    <a:lnTo>
                      <a:pt x="74" y="153"/>
                    </a:lnTo>
                    <a:lnTo>
                      <a:pt x="63" y="127"/>
                    </a:lnTo>
                    <a:lnTo>
                      <a:pt x="50" y="104"/>
                    </a:lnTo>
                    <a:lnTo>
                      <a:pt x="34" y="89"/>
                    </a:lnTo>
                    <a:lnTo>
                      <a:pt x="20" y="74"/>
                    </a:lnTo>
                    <a:lnTo>
                      <a:pt x="6" y="55"/>
                    </a:lnTo>
                    <a:lnTo>
                      <a:pt x="0" y="22"/>
                    </a:lnTo>
                    <a:lnTo>
                      <a:pt x="10" y="5"/>
                    </a:lnTo>
                    <a:lnTo>
                      <a:pt x="30" y="0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94" name="Straight Connector 93"/>
            <p:cNvCxnSpPr/>
            <p:nvPr/>
          </p:nvCxnSpPr>
          <p:spPr>
            <a:xfrm flipH="1">
              <a:off x="179512" y="2636912"/>
              <a:ext cx="3497659" cy="0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ys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5" name="Straight Connector 94"/>
            <p:cNvCxnSpPr>
              <a:stCxn id="81" idx="4"/>
              <a:endCxn id="82" idx="4"/>
            </p:cNvCxnSpPr>
            <p:nvPr/>
          </p:nvCxnSpPr>
          <p:spPr>
            <a:xfrm>
              <a:off x="2051720" y="1651867"/>
              <a:ext cx="0" cy="1365995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6" name="Straight Connector 95"/>
            <p:cNvCxnSpPr>
              <a:stCxn id="83" idx="4"/>
              <a:endCxn id="84" idx="4"/>
            </p:cNvCxnSpPr>
            <p:nvPr/>
          </p:nvCxnSpPr>
          <p:spPr>
            <a:xfrm>
              <a:off x="2411760" y="2005441"/>
              <a:ext cx="0" cy="1365995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7" name="Straight Connector 96"/>
            <p:cNvCxnSpPr>
              <a:stCxn id="85" idx="4"/>
              <a:endCxn id="86" idx="4"/>
            </p:cNvCxnSpPr>
            <p:nvPr/>
          </p:nvCxnSpPr>
          <p:spPr>
            <a:xfrm>
              <a:off x="2758872" y="2371938"/>
              <a:ext cx="0" cy="1365995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2926" y="1369590"/>
                <a:ext cx="5924435" cy="2705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GB" dirty="0" smtClean="0">
                    <a:solidFill>
                      <a:schemeClr val="accent1"/>
                    </a:solidFill>
                  </a:rPr>
                  <a:t>The </a:t>
                </a:r>
                <a:r>
                  <a:rPr lang="en-GB" b="1" dirty="0" smtClean="0">
                    <a:solidFill>
                      <a:schemeClr val="accent1"/>
                    </a:solidFill>
                  </a:rPr>
                  <a:t>minimum</a:t>
                </a:r>
                <a:r>
                  <a:rPr lang="en-GB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en-GB" dirty="0" err="1" smtClean="0">
                    <a:solidFill>
                      <a:schemeClr val="accent1"/>
                    </a:solidFill>
                  </a:rPr>
                  <a:t>system+ancilla</a:t>
                </a:r>
                <a:r>
                  <a:rPr lang="en-GB" dirty="0" smtClean="0">
                    <a:solidFill>
                      <a:schemeClr val="accent1"/>
                    </a:solidFill>
                  </a:rPr>
                  <a:t> generated entanglement at the output of the protocol can be regarded as a </a:t>
                </a:r>
                <a:r>
                  <a:rPr lang="en-GB" b="1" dirty="0" smtClean="0">
                    <a:solidFill>
                      <a:schemeClr val="accent1"/>
                    </a:solidFill>
                  </a:rPr>
                  <a:t>measure of general non-classical correlations </a:t>
                </a:r>
                <a:r>
                  <a:rPr lang="en-GB" dirty="0" smtClean="0">
                    <a:solidFill>
                      <a:schemeClr val="accent1"/>
                    </a:solidFill>
                  </a:rPr>
                  <a:t>in the initial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GB" b="1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𝑨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chemeClr val="accent1"/>
                    </a:solidFill>
                  </a:rPr>
                  <a:t> of the system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GB" dirty="0" smtClean="0">
                    <a:solidFill>
                      <a:schemeClr val="bg2"/>
                    </a:solidFill>
                  </a:rPr>
                  <a:t>To every bipartite entanglement monotone </a:t>
                </a:r>
                <a:r>
                  <a:rPr lang="en-GB" i="1" dirty="0" smtClean="0">
                    <a:solidFill>
                      <a:schemeClr val="bg2"/>
                    </a:solidFill>
                  </a:rPr>
                  <a:t>E</a:t>
                </a:r>
                <a:r>
                  <a:rPr lang="en-GB" dirty="0" smtClean="0">
                    <a:solidFill>
                      <a:schemeClr val="bg2"/>
                    </a:solidFill>
                  </a:rPr>
                  <a:t> corresponds one such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chemeClr val="bg2"/>
                    </a:solidFill>
                  </a:rPr>
                  <a:t>:</a:t>
                </a:r>
              </a:p>
              <a:p>
                <a:endParaRPr lang="en-GB" dirty="0" smtClean="0">
                  <a:solidFill>
                    <a:schemeClr val="bg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𝑨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GB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{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}</m:t>
                              </m:r>
                            </m:lim>
                          </m:limLow>
                        </m:fName>
                        <m:e>
                          <m:r>
                            <a:rPr lang="en-GB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  <m:d>
                            <m:dPr>
                              <m:ctrlP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GB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</a:rPr>
                                        <m:t>𝜌</m:t>
                                      </m:r>
                                      <m:r>
                                        <a:rPr lang="en-GB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</a:rPr>
                                        <m:t> 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GB" b="1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</a:rPr>
                                    <m:t>𝑨</m:t>
                                  </m:r>
                                  <m:r>
                                    <a:rPr lang="en-GB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</a:rPr>
                                    <m:t>:</m:t>
                                  </m:r>
                                  <m:r>
                                    <a:rPr lang="en-GB" b="1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</a:rPr>
                                    <m:t>𝑨</m:t>
                                  </m:r>
                                  <m:r>
                                    <a:rPr lang="en-GB" b="1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GB" b="0" dirty="0" smtClean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26" y="1369590"/>
                <a:ext cx="5924435" cy="2705164"/>
              </a:xfrm>
              <a:prstGeom prst="rect">
                <a:avLst/>
              </a:prstGeom>
              <a:blipFill rotWithShape="1">
                <a:blip r:embed="rId19"/>
                <a:stretch>
                  <a:fillRect t="-1129" b="-6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/>
              <p:cNvSpPr txBox="1"/>
              <p:nvPr/>
            </p:nvSpPr>
            <p:spPr>
              <a:xfrm>
                <a:off x="611560" y="4195960"/>
                <a:ext cx="7971339" cy="1231106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endParaRPr lang="en-GB" sz="1200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GB" dirty="0" smtClean="0">
                    <a:solidFill>
                      <a:schemeClr val="tx1"/>
                    </a:solidFill>
                  </a:rPr>
                  <a:t>The correspondence is </a:t>
                </a:r>
                <a:r>
                  <a:rPr lang="en-GB" b="1" dirty="0" smtClean="0">
                    <a:solidFill>
                      <a:schemeClr val="tx1"/>
                    </a:solidFill>
                  </a:rPr>
                  <a:t>hierarchical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en-GB" sz="400" b="1" dirty="0" smtClean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GB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𝑨</m:t>
                            </m:r>
                          </m:sub>
                        </m:sSub>
                      </m:e>
                    </m:d>
                    <m:r>
                      <a:rPr lang="en-GB" sz="2800" b="0" i="1" smtClean="0">
                        <a:solidFill>
                          <a:schemeClr val="tx1"/>
                        </a:solidFill>
                        <a:latin typeface="Cambria Math"/>
                      </a:rPr>
                      <m:t>≥</m:t>
                    </m:r>
                    <m:r>
                      <a:rPr lang="en-GB" sz="2800" b="0" i="1" smtClean="0">
                        <a:solidFill>
                          <a:schemeClr val="tx1"/>
                        </a:solidFill>
                        <a:latin typeface="Cambria Math"/>
                      </a:rPr>
                      <m:t>𝐸</m:t>
                    </m:r>
                    <m:d>
                      <m:dPr>
                        <m:ctrlPr>
                          <a:rPr lang="en-GB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𝑨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2800" dirty="0" smtClean="0">
                    <a:solidFill>
                      <a:schemeClr val="tx1"/>
                    </a:solidFill>
                  </a:rPr>
                  <a:t>  </a:t>
                </a:r>
                <a:r>
                  <a:rPr lang="en-GB" dirty="0" smtClean="0">
                    <a:solidFill>
                      <a:srgbClr val="000000"/>
                    </a:solidFill>
                  </a:rPr>
                  <a:t>for every </a:t>
                </a:r>
                <a:r>
                  <a:rPr lang="en-GB" i="1" dirty="0" smtClean="0">
                    <a:solidFill>
                      <a:srgbClr val="000000"/>
                    </a:solidFill>
                  </a:rPr>
                  <a:t>E</a:t>
                </a:r>
                <a:endParaRPr lang="en-GB" sz="2800" i="1" dirty="0" smtClean="0">
                  <a:solidFill>
                    <a:schemeClr val="tx1"/>
                  </a:solidFill>
                </a:endParaRPr>
              </a:p>
              <a:p>
                <a:endParaRPr lang="en-GB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1" name="TextBox 1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195960"/>
                <a:ext cx="7971339" cy="1231106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915753" y="722721"/>
            <a:ext cx="2586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i="1" dirty="0" err="1" smtClean="0"/>
              <a:t>Piani</a:t>
            </a:r>
            <a:r>
              <a:rPr lang="en-GB" sz="1400" i="1" dirty="0" smtClean="0"/>
              <a:t> et al. PRL 2011</a:t>
            </a:r>
          </a:p>
          <a:p>
            <a:pPr algn="r"/>
            <a:r>
              <a:rPr lang="en-GB" sz="1400" i="1" dirty="0" err="1" smtClean="0"/>
              <a:t>Piani</a:t>
            </a:r>
            <a:r>
              <a:rPr lang="en-GB" sz="1400" i="1" dirty="0" smtClean="0"/>
              <a:t> and GA, arxiv:1110.2530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529868" y="5711110"/>
            <a:ext cx="8084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Entanglement is only one subset of more general quantum correlations!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5360444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Activation protocol as a pre-measurement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 rot="5248540" flipV="1">
            <a:off x="3291732" y="2737476"/>
            <a:ext cx="2988536" cy="500168"/>
          </a:xfrm>
          <a:prstGeom prst="cloud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36071" y="1767370"/>
            <a:ext cx="3417801" cy="1997982"/>
            <a:chOff x="683568" y="1580019"/>
            <a:chExt cx="4104456" cy="1725875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683568" y="1580019"/>
              <a:ext cx="4104456" cy="0"/>
            </a:xfrm>
            <a:prstGeom prst="line">
              <a:avLst/>
            </a:prstGeom>
            <a:noFill/>
            <a:ln w="381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57" name="Straight Connector 56"/>
            <p:cNvCxnSpPr/>
            <p:nvPr/>
          </p:nvCxnSpPr>
          <p:spPr>
            <a:xfrm>
              <a:off x="683568" y="1937742"/>
              <a:ext cx="4104456" cy="0"/>
            </a:xfrm>
            <a:prstGeom prst="line">
              <a:avLst/>
            </a:prstGeom>
            <a:noFill/>
            <a:ln w="381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60" name="Straight Connector 59"/>
            <p:cNvCxnSpPr/>
            <p:nvPr/>
          </p:nvCxnSpPr>
          <p:spPr>
            <a:xfrm>
              <a:off x="683568" y="3305894"/>
              <a:ext cx="4104456" cy="0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0101172"/>
              </p:ext>
            </p:extLst>
          </p:nvPr>
        </p:nvGraphicFramePr>
        <p:xfrm>
          <a:off x="866775" y="1922463"/>
          <a:ext cx="512763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849" name="Equation" r:id="rId3" imgW="291960" imgH="228600" progId="Equation.DSMT4">
                  <p:embed/>
                </p:oleObj>
              </mc:Choice>
              <mc:Fallback>
                <p:oleObj name="Equation" r:id="rId3" imgW="2919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6775" y="1922463"/>
                        <a:ext cx="512763" cy="40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90321"/>
              </p:ext>
            </p:extLst>
          </p:nvPr>
        </p:nvGraphicFramePr>
        <p:xfrm>
          <a:off x="963613" y="3570288"/>
          <a:ext cx="474662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850" name="Equation" r:id="rId5" imgW="291960" imgH="241200" progId="Equation.DSMT4">
                  <p:embed/>
                </p:oleObj>
              </mc:Choice>
              <mc:Fallback>
                <p:oleObj name="Equation" r:id="rId5" imgW="2919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63613" y="3570288"/>
                        <a:ext cx="474662" cy="392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Left Brace 12"/>
          <p:cNvSpPr/>
          <p:nvPr/>
        </p:nvSpPr>
        <p:spPr>
          <a:xfrm>
            <a:off x="1302627" y="1623367"/>
            <a:ext cx="83361" cy="1125760"/>
          </a:xfrm>
          <a:prstGeom prst="leftBrac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14063" y="2013965"/>
            <a:ext cx="333444" cy="333444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6693272"/>
              </p:ext>
            </p:extLst>
          </p:nvPr>
        </p:nvGraphicFramePr>
        <p:xfrm>
          <a:off x="2682006" y="1974850"/>
          <a:ext cx="36830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851" name="Equation" r:id="rId7" imgW="228600" imgH="253800" progId="Equation.DSMT4">
                  <p:embed/>
                </p:oleObj>
              </mc:Choice>
              <mc:Fallback>
                <p:oleObj name="Equation" r:id="rId7" imgW="2286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82006" y="1974850"/>
                        <a:ext cx="368300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 rot="5400000" flipV="1">
            <a:off x="1250578" y="1859844"/>
            <a:ext cx="687597" cy="250058"/>
            <a:chOff x="7266972" y="909102"/>
            <a:chExt cx="1152133" cy="432053"/>
          </a:xfrm>
        </p:grpSpPr>
        <p:sp>
          <p:nvSpPr>
            <p:cNvPr id="52" name="Double Wave 51"/>
            <p:cNvSpPr/>
            <p:nvPr/>
          </p:nvSpPr>
          <p:spPr>
            <a:xfrm>
              <a:off x="7338604" y="993827"/>
              <a:ext cx="965208" cy="275316"/>
            </a:xfrm>
            <a:prstGeom prst="doubleWave">
              <a:avLst>
                <a:gd name="adj1" fmla="val 12500"/>
                <a:gd name="adj2" fmla="val 0"/>
              </a:avLst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 rot="21068627">
              <a:off x="7266972" y="909106"/>
              <a:ext cx="432047" cy="432049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 rot="864594">
              <a:off x="7987058" y="909102"/>
              <a:ext cx="432047" cy="432049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0" name="Oval 49"/>
          <p:cNvSpPr/>
          <p:nvPr/>
        </p:nvSpPr>
        <p:spPr>
          <a:xfrm rot="4535406" flipV="1">
            <a:off x="1465456" y="3661806"/>
            <a:ext cx="257847" cy="250055"/>
          </a:xfrm>
          <a:prstGeom prst="ellips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553374" y="2093143"/>
            <a:ext cx="166722" cy="166722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553374" y="3674505"/>
            <a:ext cx="166722" cy="166722"/>
          </a:xfrm>
          <a:prstGeom prst="ellipse">
            <a:avLst/>
          </a:prstGeom>
          <a:noFill/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 rot="5931373" flipV="1">
            <a:off x="4633175" y="1644972"/>
            <a:ext cx="257847" cy="250055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 rot="4535406" flipV="1">
            <a:off x="4633173" y="2074724"/>
            <a:ext cx="257847" cy="250055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 rot="4535406" flipV="1">
            <a:off x="4633176" y="3636406"/>
            <a:ext cx="257847" cy="250055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ight Brace 31"/>
          <p:cNvSpPr/>
          <p:nvPr/>
        </p:nvSpPr>
        <p:spPr>
          <a:xfrm>
            <a:off x="4970511" y="1603280"/>
            <a:ext cx="333444" cy="2732937"/>
          </a:xfrm>
          <a:prstGeom prst="rightBrace">
            <a:avLst>
              <a:gd name="adj1" fmla="val 8333"/>
              <a:gd name="adj2" fmla="val 50646"/>
            </a:avLst>
          </a:prstGeom>
          <a:noFill/>
          <a:ln w="12700" cap="flat" cmpd="sng" algn="ctr">
            <a:solidFill>
              <a:srgbClr val="8064A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129429"/>
              </p:ext>
            </p:extLst>
          </p:nvPr>
        </p:nvGraphicFramePr>
        <p:xfrm>
          <a:off x="5292725" y="2705100"/>
          <a:ext cx="844550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852" name="Equation" r:id="rId9" imgW="393480" imgH="228600" progId="Equation.DSMT4">
                  <p:embed/>
                </p:oleObj>
              </mc:Choice>
              <mc:Fallback>
                <p:oleObj name="Equation" r:id="rId9" imgW="393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92725" y="2705100"/>
                        <a:ext cx="844550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Connector 34"/>
          <p:cNvCxnSpPr/>
          <p:nvPr/>
        </p:nvCxnSpPr>
        <p:spPr>
          <a:xfrm flipH="1">
            <a:off x="1052544" y="2990896"/>
            <a:ext cx="4049110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7" name="Straight Connector 36"/>
          <p:cNvCxnSpPr>
            <a:stCxn id="24" idx="4"/>
            <a:endCxn id="25" idx="4"/>
          </p:cNvCxnSpPr>
          <p:nvPr/>
        </p:nvCxnSpPr>
        <p:spPr>
          <a:xfrm>
            <a:off x="3636735" y="2259865"/>
            <a:ext cx="0" cy="1581362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TextBox 4"/>
          <p:cNvSpPr txBox="1"/>
          <p:nvPr/>
        </p:nvSpPr>
        <p:spPr>
          <a:xfrm>
            <a:off x="1052544" y="4605693"/>
            <a:ext cx="6518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2"/>
                </a:solidFill>
              </a:rPr>
              <a:t>Quantum correlations </a:t>
            </a:r>
            <a:r>
              <a:rPr lang="en-GB" sz="2000" i="1" dirty="0" smtClean="0">
                <a:solidFill>
                  <a:schemeClr val="bg2"/>
                </a:solidFill>
              </a:rPr>
              <a:t>Q</a:t>
            </a:r>
            <a:r>
              <a:rPr lang="en-GB" sz="2000" dirty="0" smtClean="0">
                <a:solidFill>
                  <a:schemeClr val="bg2"/>
                </a:solidFill>
              </a:rPr>
              <a:t> in a composite system (AB)  </a:t>
            </a:r>
            <a:r>
              <a:rPr lang="en-GB" sz="2000" dirty="0" smtClean="0"/>
              <a:t>=  </a:t>
            </a:r>
            <a:r>
              <a:rPr lang="en-GB" sz="2000" dirty="0" smtClean="0">
                <a:solidFill>
                  <a:schemeClr val="accent2"/>
                </a:solidFill>
              </a:rPr>
              <a:t>Minimum Entanglement </a:t>
            </a:r>
            <a:r>
              <a:rPr lang="en-GB" sz="2000" i="1" dirty="0" smtClean="0">
                <a:solidFill>
                  <a:schemeClr val="accent2"/>
                </a:solidFill>
              </a:rPr>
              <a:t>E</a:t>
            </a:r>
            <a:r>
              <a:rPr lang="en-GB" sz="2000" dirty="0" smtClean="0">
                <a:solidFill>
                  <a:schemeClr val="accent2"/>
                </a:solidFill>
              </a:rPr>
              <a:t> between system and an apparatus generated during a local (pre-)measurement</a:t>
            </a:r>
          </a:p>
          <a:p>
            <a:endParaRPr lang="en-GB" sz="2000" dirty="0"/>
          </a:p>
        </p:txBody>
      </p:sp>
      <p:sp>
        <p:nvSpPr>
          <p:cNvPr id="63" name="TextBox 62"/>
          <p:cNvSpPr txBox="1"/>
          <p:nvPr/>
        </p:nvSpPr>
        <p:spPr>
          <a:xfrm>
            <a:off x="6352860" y="1643717"/>
            <a:ext cx="21494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i="1" dirty="0" err="1" smtClean="0"/>
              <a:t>Piani</a:t>
            </a:r>
            <a:r>
              <a:rPr lang="en-GB" sz="1400" i="1" dirty="0" smtClean="0"/>
              <a:t> et al. PRL 2011</a:t>
            </a:r>
          </a:p>
          <a:p>
            <a:pPr algn="r"/>
            <a:r>
              <a:rPr lang="en-GB" sz="1400" i="1" dirty="0" err="1" smtClean="0"/>
              <a:t>Streltsov</a:t>
            </a:r>
            <a:r>
              <a:rPr lang="en-GB" sz="1400" i="1" dirty="0" smtClean="0"/>
              <a:t> et al. PRL 2011</a:t>
            </a:r>
          </a:p>
          <a:p>
            <a:pPr algn="r"/>
            <a:r>
              <a:rPr lang="en-GB" sz="1400" i="1" dirty="0" err="1" smtClean="0"/>
              <a:t>Zurek</a:t>
            </a:r>
            <a:r>
              <a:rPr lang="en-GB" sz="1400" i="1" dirty="0" smtClean="0"/>
              <a:t> RMP 2003</a:t>
            </a:r>
            <a:endParaRPr lang="en-GB" sz="1400" i="1" dirty="0"/>
          </a:p>
        </p:txBody>
      </p:sp>
      <p:grpSp>
        <p:nvGrpSpPr>
          <p:cNvPr id="62" name="Group 13"/>
          <p:cNvGrpSpPr>
            <a:grpSpLocks noChangeAspect="1"/>
          </p:cNvGrpSpPr>
          <p:nvPr/>
        </p:nvGrpSpPr>
        <p:grpSpPr bwMode="auto">
          <a:xfrm rot="20479159">
            <a:off x="1303338" y="2346325"/>
            <a:ext cx="1257300" cy="1336675"/>
            <a:chOff x="821" y="1478"/>
            <a:chExt cx="792" cy="842"/>
          </a:xfrm>
        </p:grpSpPr>
        <p:sp>
          <p:nvSpPr>
            <p:cNvPr id="1183744" name="AutoShape 12"/>
            <p:cNvSpPr>
              <a:spLocks noChangeAspect="1" noChangeArrowheads="1" noTextEdit="1"/>
            </p:cNvSpPr>
            <p:nvPr/>
          </p:nvSpPr>
          <p:spPr bwMode="auto">
            <a:xfrm>
              <a:off x="821" y="1478"/>
              <a:ext cx="792" cy="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1183745" name="Group 21"/>
            <p:cNvGrpSpPr>
              <a:grpSpLocks/>
            </p:cNvGrpSpPr>
            <p:nvPr/>
          </p:nvGrpSpPr>
          <p:grpSpPr bwMode="auto">
            <a:xfrm>
              <a:off x="1035" y="1496"/>
              <a:ext cx="579" cy="716"/>
              <a:chOff x="1035" y="1496"/>
              <a:chExt cx="579" cy="716"/>
            </a:xfrm>
          </p:grpSpPr>
          <p:sp>
            <p:nvSpPr>
              <p:cNvPr id="1183754" name="Freeform 14"/>
              <p:cNvSpPr>
                <a:spLocks/>
              </p:cNvSpPr>
              <p:nvPr/>
            </p:nvSpPr>
            <p:spPr bwMode="auto">
              <a:xfrm>
                <a:off x="1041" y="1908"/>
                <a:ext cx="265" cy="301"/>
              </a:xfrm>
              <a:custGeom>
                <a:avLst/>
                <a:gdLst>
                  <a:gd name="T0" fmla="*/ 503 w 530"/>
                  <a:gd name="T1" fmla="*/ 0 h 602"/>
                  <a:gd name="T2" fmla="*/ 530 w 530"/>
                  <a:gd name="T3" fmla="*/ 59 h 602"/>
                  <a:gd name="T4" fmla="*/ 476 w 530"/>
                  <a:gd name="T5" fmla="*/ 150 h 602"/>
                  <a:gd name="T6" fmla="*/ 406 w 530"/>
                  <a:gd name="T7" fmla="*/ 257 h 602"/>
                  <a:gd name="T8" fmla="*/ 335 w 530"/>
                  <a:gd name="T9" fmla="*/ 376 h 602"/>
                  <a:gd name="T10" fmla="*/ 271 w 530"/>
                  <a:gd name="T11" fmla="*/ 452 h 602"/>
                  <a:gd name="T12" fmla="*/ 184 w 530"/>
                  <a:gd name="T13" fmla="*/ 554 h 602"/>
                  <a:gd name="T14" fmla="*/ 130 w 530"/>
                  <a:gd name="T15" fmla="*/ 602 h 602"/>
                  <a:gd name="T16" fmla="*/ 76 w 530"/>
                  <a:gd name="T17" fmla="*/ 580 h 602"/>
                  <a:gd name="T18" fmla="*/ 17 w 530"/>
                  <a:gd name="T19" fmla="*/ 516 h 602"/>
                  <a:gd name="T20" fmla="*/ 0 w 530"/>
                  <a:gd name="T21" fmla="*/ 472 h 602"/>
                  <a:gd name="T22" fmla="*/ 49 w 530"/>
                  <a:gd name="T23" fmla="*/ 360 h 602"/>
                  <a:gd name="T24" fmla="*/ 124 w 530"/>
                  <a:gd name="T25" fmla="*/ 242 h 602"/>
                  <a:gd name="T26" fmla="*/ 201 w 530"/>
                  <a:gd name="T27" fmla="*/ 145 h 602"/>
                  <a:gd name="T28" fmla="*/ 303 w 530"/>
                  <a:gd name="T29" fmla="*/ 70 h 602"/>
                  <a:gd name="T30" fmla="*/ 406 w 530"/>
                  <a:gd name="T31" fmla="*/ 27 h 602"/>
                  <a:gd name="T32" fmla="*/ 503 w 530"/>
                  <a:gd name="T33" fmla="*/ 0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0" h="602">
                    <a:moveTo>
                      <a:pt x="503" y="0"/>
                    </a:moveTo>
                    <a:lnTo>
                      <a:pt x="530" y="59"/>
                    </a:lnTo>
                    <a:lnTo>
                      <a:pt x="476" y="150"/>
                    </a:lnTo>
                    <a:lnTo>
                      <a:pt x="406" y="257"/>
                    </a:lnTo>
                    <a:lnTo>
                      <a:pt x="335" y="376"/>
                    </a:lnTo>
                    <a:lnTo>
                      <a:pt x="271" y="452"/>
                    </a:lnTo>
                    <a:lnTo>
                      <a:pt x="184" y="554"/>
                    </a:lnTo>
                    <a:lnTo>
                      <a:pt x="130" y="602"/>
                    </a:lnTo>
                    <a:lnTo>
                      <a:pt x="76" y="580"/>
                    </a:lnTo>
                    <a:lnTo>
                      <a:pt x="17" y="516"/>
                    </a:lnTo>
                    <a:lnTo>
                      <a:pt x="0" y="472"/>
                    </a:lnTo>
                    <a:lnTo>
                      <a:pt x="49" y="360"/>
                    </a:lnTo>
                    <a:lnTo>
                      <a:pt x="124" y="242"/>
                    </a:lnTo>
                    <a:lnTo>
                      <a:pt x="201" y="145"/>
                    </a:lnTo>
                    <a:lnTo>
                      <a:pt x="303" y="70"/>
                    </a:lnTo>
                    <a:lnTo>
                      <a:pt x="406" y="27"/>
                    </a:ln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AD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3755" name="Freeform 15"/>
              <p:cNvSpPr>
                <a:spLocks/>
              </p:cNvSpPr>
              <p:nvPr/>
            </p:nvSpPr>
            <p:spPr bwMode="auto">
              <a:xfrm>
                <a:off x="1293" y="1523"/>
                <a:ext cx="318" cy="413"/>
              </a:xfrm>
              <a:custGeom>
                <a:avLst/>
                <a:gdLst>
                  <a:gd name="T0" fmla="*/ 474 w 636"/>
                  <a:gd name="T1" fmla="*/ 0 h 826"/>
                  <a:gd name="T2" fmla="*/ 614 w 636"/>
                  <a:gd name="T3" fmla="*/ 75 h 826"/>
                  <a:gd name="T4" fmla="*/ 636 w 636"/>
                  <a:gd name="T5" fmla="*/ 209 h 826"/>
                  <a:gd name="T6" fmla="*/ 620 w 636"/>
                  <a:gd name="T7" fmla="*/ 381 h 826"/>
                  <a:gd name="T8" fmla="*/ 576 w 636"/>
                  <a:gd name="T9" fmla="*/ 504 h 826"/>
                  <a:gd name="T10" fmla="*/ 534 w 636"/>
                  <a:gd name="T11" fmla="*/ 606 h 826"/>
                  <a:gd name="T12" fmla="*/ 453 w 636"/>
                  <a:gd name="T13" fmla="*/ 676 h 826"/>
                  <a:gd name="T14" fmla="*/ 377 w 636"/>
                  <a:gd name="T15" fmla="*/ 735 h 826"/>
                  <a:gd name="T16" fmla="*/ 270 w 636"/>
                  <a:gd name="T17" fmla="*/ 773 h 826"/>
                  <a:gd name="T18" fmla="*/ 97 w 636"/>
                  <a:gd name="T19" fmla="*/ 767 h 826"/>
                  <a:gd name="T20" fmla="*/ 48 w 636"/>
                  <a:gd name="T21" fmla="*/ 826 h 826"/>
                  <a:gd name="T22" fmla="*/ 0 w 636"/>
                  <a:gd name="T23" fmla="*/ 767 h 826"/>
                  <a:gd name="T24" fmla="*/ 55 w 636"/>
                  <a:gd name="T25" fmla="*/ 698 h 826"/>
                  <a:gd name="T26" fmla="*/ 210 w 636"/>
                  <a:gd name="T27" fmla="*/ 676 h 826"/>
                  <a:gd name="T28" fmla="*/ 339 w 636"/>
                  <a:gd name="T29" fmla="*/ 601 h 826"/>
                  <a:gd name="T30" fmla="*/ 421 w 636"/>
                  <a:gd name="T31" fmla="*/ 504 h 826"/>
                  <a:gd name="T32" fmla="*/ 491 w 636"/>
                  <a:gd name="T33" fmla="*/ 375 h 826"/>
                  <a:gd name="T34" fmla="*/ 512 w 636"/>
                  <a:gd name="T35" fmla="*/ 263 h 826"/>
                  <a:gd name="T36" fmla="*/ 517 w 636"/>
                  <a:gd name="T37" fmla="*/ 134 h 826"/>
                  <a:gd name="T38" fmla="*/ 491 w 636"/>
                  <a:gd name="T39" fmla="*/ 53 h 826"/>
                  <a:gd name="T40" fmla="*/ 474 w 636"/>
                  <a:gd name="T41" fmla="*/ 0 h 8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36" h="826">
                    <a:moveTo>
                      <a:pt x="474" y="0"/>
                    </a:moveTo>
                    <a:lnTo>
                      <a:pt x="614" y="75"/>
                    </a:lnTo>
                    <a:lnTo>
                      <a:pt x="636" y="209"/>
                    </a:lnTo>
                    <a:lnTo>
                      <a:pt x="620" y="381"/>
                    </a:lnTo>
                    <a:lnTo>
                      <a:pt x="576" y="504"/>
                    </a:lnTo>
                    <a:lnTo>
                      <a:pt x="534" y="606"/>
                    </a:lnTo>
                    <a:lnTo>
                      <a:pt x="453" y="676"/>
                    </a:lnTo>
                    <a:lnTo>
                      <a:pt x="377" y="735"/>
                    </a:lnTo>
                    <a:lnTo>
                      <a:pt x="270" y="773"/>
                    </a:lnTo>
                    <a:lnTo>
                      <a:pt x="97" y="767"/>
                    </a:lnTo>
                    <a:lnTo>
                      <a:pt x="48" y="826"/>
                    </a:lnTo>
                    <a:lnTo>
                      <a:pt x="0" y="767"/>
                    </a:lnTo>
                    <a:lnTo>
                      <a:pt x="55" y="698"/>
                    </a:lnTo>
                    <a:lnTo>
                      <a:pt x="210" y="676"/>
                    </a:lnTo>
                    <a:lnTo>
                      <a:pt x="339" y="601"/>
                    </a:lnTo>
                    <a:lnTo>
                      <a:pt x="421" y="504"/>
                    </a:lnTo>
                    <a:lnTo>
                      <a:pt x="491" y="375"/>
                    </a:lnTo>
                    <a:lnTo>
                      <a:pt x="512" y="263"/>
                    </a:lnTo>
                    <a:lnTo>
                      <a:pt x="517" y="134"/>
                    </a:lnTo>
                    <a:lnTo>
                      <a:pt x="491" y="53"/>
                    </a:lnTo>
                    <a:lnTo>
                      <a:pt x="474" y="0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3756" name="Freeform 16"/>
              <p:cNvSpPr>
                <a:spLocks/>
              </p:cNvSpPr>
              <p:nvPr/>
            </p:nvSpPr>
            <p:spPr bwMode="auto">
              <a:xfrm>
                <a:off x="1346" y="1505"/>
                <a:ext cx="268" cy="412"/>
              </a:xfrm>
              <a:custGeom>
                <a:avLst/>
                <a:gdLst>
                  <a:gd name="T0" fmla="*/ 64 w 534"/>
                  <a:gd name="T1" fmla="*/ 788 h 826"/>
                  <a:gd name="T2" fmla="*/ 156 w 534"/>
                  <a:gd name="T3" fmla="*/ 788 h 826"/>
                  <a:gd name="T4" fmla="*/ 253 w 534"/>
                  <a:gd name="T5" fmla="*/ 750 h 826"/>
                  <a:gd name="T6" fmla="*/ 323 w 534"/>
                  <a:gd name="T7" fmla="*/ 702 h 826"/>
                  <a:gd name="T8" fmla="*/ 394 w 534"/>
                  <a:gd name="T9" fmla="*/ 632 h 826"/>
                  <a:gd name="T10" fmla="*/ 447 w 534"/>
                  <a:gd name="T11" fmla="*/ 542 h 826"/>
                  <a:gd name="T12" fmla="*/ 480 w 534"/>
                  <a:gd name="T13" fmla="*/ 445 h 826"/>
                  <a:gd name="T14" fmla="*/ 502 w 534"/>
                  <a:gd name="T15" fmla="*/ 354 h 826"/>
                  <a:gd name="T16" fmla="*/ 507 w 534"/>
                  <a:gd name="T17" fmla="*/ 268 h 826"/>
                  <a:gd name="T18" fmla="*/ 502 w 534"/>
                  <a:gd name="T19" fmla="*/ 193 h 826"/>
                  <a:gd name="T20" fmla="*/ 496 w 534"/>
                  <a:gd name="T21" fmla="*/ 134 h 826"/>
                  <a:gd name="T22" fmla="*/ 459 w 534"/>
                  <a:gd name="T23" fmla="*/ 102 h 826"/>
                  <a:gd name="T24" fmla="*/ 410 w 534"/>
                  <a:gd name="T25" fmla="*/ 70 h 826"/>
                  <a:gd name="T26" fmla="*/ 388 w 534"/>
                  <a:gd name="T27" fmla="*/ 65 h 826"/>
                  <a:gd name="T28" fmla="*/ 356 w 534"/>
                  <a:gd name="T29" fmla="*/ 27 h 826"/>
                  <a:gd name="T30" fmla="*/ 362 w 534"/>
                  <a:gd name="T31" fmla="*/ 0 h 826"/>
                  <a:gd name="T32" fmla="*/ 399 w 534"/>
                  <a:gd name="T33" fmla="*/ 27 h 826"/>
                  <a:gd name="T34" fmla="*/ 517 w 534"/>
                  <a:gd name="T35" fmla="*/ 113 h 826"/>
                  <a:gd name="T36" fmla="*/ 534 w 534"/>
                  <a:gd name="T37" fmla="*/ 171 h 826"/>
                  <a:gd name="T38" fmla="*/ 534 w 534"/>
                  <a:gd name="T39" fmla="*/ 252 h 826"/>
                  <a:gd name="T40" fmla="*/ 534 w 534"/>
                  <a:gd name="T41" fmla="*/ 332 h 826"/>
                  <a:gd name="T42" fmla="*/ 529 w 534"/>
                  <a:gd name="T43" fmla="*/ 424 h 826"/>
                  <a:gd name="T44" fmla="*/ 502 w 534"/>
                  <a:gd name="T45" fmla="*/ 499 h 826"/>
                  <a:gd name="T46" fmla="*/ 480 w 534"/>
                  <a:gd name="T47" fmla="*/ 568 h 826"/>
                  <a:gd name="T48" fmla="*/ 447 w 534"/>
                  <a:gd name="T49" fmla="*/ 627 h 826"/>
                  <a:gd name="T50" fmla="*/ 410 w 534"/>
                  <a:gd name="T51" fmla="*/ 675 h 826"/>
                  <a:gd name="T52" fmla="*/ 367 w 534"/>
                  <a:gd name="T53" fmla="*/ 723 h 826"/>
                  <a:gd name="T54" fmla="*/ 302 w 534"/>
                  <a:gd name="T55" fmla="*/ 761 h 826"/>
                  <a:gd name="T56" fmla="*/ 226 w 534"/>
                  <a:gd name="T57" fmla="*/ 798 h 826"/>
                  <a:gd name="T58" fmla="*/ 156 w 534"/>
                  <a:gd name="T59" fmla="*/ 820 h 826"/>
                  <a:gd name="T60" fmla="*/ 54 w 534"/>
                  <a:gd name="T61" fmla="*/ 826 h 826"/>
                  <a:gd name="T62" fmla="*/ 0 w 534"/>
                  <a:gd name="T63" fmla="*/ 798 h 826"/>
                  <a:gd name="T64" fmla="*/ 64 w 534"/>
                  <a:gd name="T65" fmla="*/ 788 h 8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4" h="826">
                    <a:moveTo>
                      <a:pt x="64" y="788"/>
                    </a:moveTo>
                    <a:lnTo>
                      <a:pt x="156" y="788"/>
                    </a:lnTo>
                    <a:lnTo>
                      <a:pt x="253" y="750"/>
                    </a:lnTo>
                    <a:lnTo>
                      <a:pt x="323" y="702"/>
                    </a:lnTo>
                    <a:lnTo>
                      <a:pt x="394" y="632"/>
                    </a:lnTo>
                    <a:lnTo>
                      <a:pt x="447" y="542"/>
                    </a:lnTo>
                    <a:lnTo>
                      <a:pt x="480" y="445"/>
                    </a:lnTo>
                    <a:lnTo>
                      <a:pt x="502" y="354"/>
                    </a:lnTo>
                    <a:lnTo>
                      <a:pt x="507" y="268"/>
                    </a:lnTo>
                    <a:lnTo>
                      <a:pt x="502" y="193"/>
                    </a:lnTo>
                    <a:lnTo>
                      <a:pt x="496" y="134"/>
                    </a:lnTo>
                    <a:lnTo>
                      <a:pt x="459" y="102"/>
                    </a:lnTo>
                    <a:lnTo>
                      <a:pt x="410" y="70"/>
                    </a:lnTo>
                    <a:lnTo>
                      <a:pt x="388" y="65"/>
                    </a:lnTo>
                    <a:lnTo>
                      <a:pt x="356" y="27"/>
                    </a:lnTo>
                    <a:lnTo>
                      <a:pt x="362" y="0"/>
                    </a:lnTo>
                    <a:lnTo>
                      <a:pt x="399" y="27"/>
                    </a:lnTo>
                    <a:lnTo>
                      <a:pt x="517" y="113"/>
                    </a:lnTo>
                    <a:lnTo>
                      <a:pt x="534" y="171"/>
                    </a:lnTo>
                    <a:lnTo>
                      <a:pt x="534" y="252"/>
                    </a:lnTo>
                    <a:lnTo>
                      <a:pt x="534" y="332"/>
                    </a:lnTo>
                    <a:lnTo>
                      <a:pt x="529" y="424"/>
                    </a:lnTo>
                    <a:lnTo>
                      <a:pt x="502" y="499"/>
                    </a:lnTo>
                    <a:lnTo>
                      <a:pt x="480" y="568"/>
                    </a:lnTo>
                    <a:lnTo>
                      <a:pt x="447" y="627"/>
                    </a:lnTo>
                    <a:lnTo>
                      <a:pt x="410" y="675"/>
                    </a:lnTo>
                    <a:lnTo>
                      <a:pt x="367" y="723"/>
                    </a:lnTo>
                    <a:lnTo>
                      <a:pt x="302" y="761"/>
                    </a:lnTo>
                    <a:lnTo>
                      <a:pt x="226" y="798"/>
                    </a:lnTo>
                    <a:lnTo>
                      <a:pt x="156" y="820"/>
                    </a:lnTo>
                    <a:lnTo>
                      <a:pt x="54" y="826"/>
                    </a:lnTo>
                    <a:lnTo>
                      <a:pt x="0" y="798"/>
                    </a:lnTo>
                    <a:lnTo>
                      <a:pt x="64" y="7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3757" name="Freeform 17"/>
              <p:cNvSpPr>
                <a:spLocks/>
              </p:cNvSpPr>
              <p:nvPr/>
            </p:nvSpPr>
            <p:spPr bwMode="auto">
              <a:xfrm>
                <a:off x="1275" y="1502"/>
                <a:ext cx="283" cy="453"/>
              </a:xfrm>
              <a:custGeom>
                <a:avLst/>
                <a:gdLst>
                  <a:gd name="T0" fmla="*/ 113 w 565"/>
                  <a:gd name="T1" fmla="*/ 863 h 906"/>
                  <a:gd name="T2" fmla="*/ 167 w 565"/>
                  <a:gd name="T3" fmla="*/ 793 h 906"/>
                  <a:gd name="T4" fmla="*/ 167 w 565"/>
                  <a:gd name="T5" fmla="*/ 745 h 906"/>
                  <a:gd name="T6" fmla="*/ 247 w 565"/>
                  <a:gd name="T7" fmla="*/ 723 h 906"/>
                  <a:gd name="T8" fmla="*/ 334 w 565"/>
                  <a:gd name="T9" fmla="*/ 685 h 906"/>
                  <a:gd name="T10" fmla="*/ 398 w 565"/>
                  <a:gd name="T11" fmla="*/ 632 h 906"/>
                  <a:gd name="T12" fmla="*/ 458 w 565"/>
                  <a:gd name="T13" fmla="*/ 557 h 906"/>
                  <a:gd name="T14" fmla="*/ 506 w 565"/>
                  <a:gd name="T15" fmla="*/ 487 h 906"/>
                  <a:gd name="T16" fmla="*/ 538 w 565"/>
                  <a:gd name="T17" fmla="*/ 402 h 906"/>
                  <a:gd name="T18" fmla="*/ 550 w 565"/>
                  <a:gd name="T19" fmla="*/ 321 h 906"/>
                  <a:gd name="T20" fmla="*/ 565 w 565"/>
                  <a:gd name="T21" fmla="*/ 258 h 906"/>
                  <a:gd name="T22" fmla="*/ 565 w 565"/>
                  <a:gd name="T23" fmla="*/ 150 h 906"/>
                  <a:gd name="T24" fmla="*/ 543 w 565"/>
                  <a:gd name="T25" fmla="*/ 80 h 906"/>
                  <a:gd name="T26" fmla="*/ 511 w 565"/>
                  <a:gd name="T27" fmla="*/ 27 h 906"/>
                  <a:gd name="T28" fmla="*/ 463 w 565"/>
                  <a:gd name="T29" fmla="*/ 0 h 906"/>
                  <a:gd name="T30" fmla="*/ 490 w 565"/>
                  <a:gd name="T31" fmla="*/ 48 h 906"/>
                  <a:gd name="T32" fmla="*/ 523 w 565"/>
                  <a:gd name="T33" fmla="*/ 102 h 906"/>
                  <a:gd name="T34" fmla="*/ 538 w 565"/>
                  <a:gd name="T35" fmla="*/ 161 h 906"/>
                  <a:gd name="T36" fmla="*/ 533 w 565"/>
                  <a:gd name="T37" fmla="*/ 225 h 906"/>
                  <a:gd name="T38" fmla="*/ 528 w 565"/>
                  <a:gd name="T39" fmla="*/ 300 h 906"/>
                  <a:gd name="T40" fmla="*/ 511 w 565"/>
                  <a:gd name="T41" fmla="*/ 391 h 906"/>
                  <a:gd name="T42" fmla="*/ 490 w 565"/>
                  <a:gd name="T43" fmla="*/ 461 h 906"/>
                  <a:gd name="T44" fmla="*/ 441 w 565"/>
                  <a:gd name="T45" fmla="*/ 530 h 906"/>
                  <a:gd name="T46" fmla="*/ 393 w 565"/>
                  <a:gd name="T47" fmla="*/ 595 h 906"/>
                  <a:gd name="T48" fmla="*/ 339 w 565"/>
                  <a:gd name="T49" fmla="*/ 643 h 906"/>
                  <a:gd name="T50" fmla="*/ 264 w 565"/>
                  <a:gd name="T51" fmla="*/ 685 h 906"/>
                  <a:gd name="T52" fmla="*/ 199 w 565"/>
                  <a:gd name="T53" fmla="*/ 713 h 906"/>
                  <a:gd name="T54" fmla="*/ 129 w 565"/>
                  <a:gd name="T55" fmla="*/ 718 h 906"/>
                  <a:gd name="T56" fmla="*/ 80 w 565"/>
                  <a:gd name="T57" fmla="*/ 702 h 906"/>
                  <a:gd name="T58" fmla="*/ 48 w 565"/>
                  <a:gd name="T59" fmla="*/ 740 h 906"/>
                  <a:gd name="T60" fmla="*/ 0 w 565"/>
                  <a:gd name="T61" fmla="*/ 810 h 906"/>
                  <a:gd name="T62" fmla="*/ 37 w 565"/>
                  <a:gd name="T63" fmla="*/ 847 h 906"/>
                  <a:gd name="T64" fmla="*/ 102 w 565"/>
                  <a:gd name="T65" fmla="*/ 766 h 906"/>
                  <a:gd name="T66" fmla="*/ 140 w 565"/>
                  <a:gd name="T67" fmla="*/ 772 h 906"/>
                  <a:gd name="T68" fmla="*/ 59 w 565"/>
                  <a:gd name="T69" fmla="*/ 868 h 906"/>
                  <a:gd name="T70" fmla="*/ 80 w 565"/>
                  <a:gd name="T71" fmla="*/ 906 h 906"/>
                  <a:gd name="T72" fmla="*/ 113 w 565"/>
                  <a:gd name="T73" fmla="*/ 863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65" h="906">
                    <a:moveTo>
                      <a:pt x="113" y="863"/>
                    </a:moveTo>
                    <a:lnTo>
                      <a:pt x="167" y="793"/>
                    </a:lnTo>
                    <a:lnTo>
                      <a:pt x="167" y="745"/>
                    </a:lnTo>
                    <a:lnTo>
                      <a:pt x="247" y="723"/>
                    </a:lnTo>
                    <a:lnTo>
                      <a:pt x="334" y="685"/>
                    </a:lnTo>
                    <a:lnTo>
                      <a:pt x="398" y="632"/>
                    </a:lnTo>
                    <a:lnTo>
                      <a:pt x="458" y="557"/>
                    </a:lnTo>
                    <a:lnTo>
                      <a:pt x="506" y="487"/>
                    </a:lnTo>
                    <a:lnTo>
                      <a:pt x="538" y="402"/>
                    </a:lnTo>
                    <a:lnTo>
                      <a:pt x="550" y="321"/>
                    </a:lnTo>
                    <a:lnTo>
                      <a:pt x="565" y="258"/>
                    </a:lnTo>
                    <a:lnTo>
                      <a:pt x="565" y="150"/>
                    </a:lnTo>
                    <a:lnTo>
                      <a:pt x="543" y="80"/>
                    </a:lnTo>
                    <a:lnTo>
                      <a:pt x="511" y="27"/>
                    </a:lnTo>
                    <a:lnTo>
                      <a:pt x="463" y="0"/>
                    </a:lnTo>
                    <a:lnTo>
                      <a:pt x="490" y="48"/>
                    </a:lnTo>
                    <a:lnTo>
                      <a:pt x="523" y="102"/>
                    </a:lnTo>
                    <a:lnTo>
                      <a:pt x="538" y="161"/>
                    </a:lnTo>
                    <a:lnTo>
                      <a:pt x="533" y="225"/>
                    </a:lnTo>
                    <a:lnTo>
                      <a:pt x="528" y="300"/>
                    </a:lnTo>
                    <a:lnTo>
                      <a:pt x="511" y="391"/>
                    </a:lnTo>
                    <a:lnTo>
                      <a:pt x="490" y="461"/>
                    </a:lnTo>
                    <a:lnTo>
                      <a:pt x="441" y="530"/>
                    </a:lnTo>
                    <a:lnTo>
                      <a:pt x="393" y="595"/>
                    </a:lnTo>
                    <a:lnTo>
                      <a:pt x="339" y="643"/>
                    </a:lnTo>
                    <a:lnTo>
                      <a:pt x="264" y="685"/>
                    </a:lnTo>
                    <a:lnTo>
                      <a:pt x="199" y="713"/>
                    </a:lnTo>
                    <a:lnTo>
                      <a:pt x="129" y="718"/>
                    </a:lnTo>
                    <a:lnTo>
                      <a:pt x="80" y="702"/>
                    </a:lnTo>
                    <a:lnTo>
                      <a:pt x="48" y="740"/>
                    </a:lnTo>
                    <a:lnTo>
                      <a:pt x="0" y="810"/>
                    </a:lnTo>
                    <a:lnTo>
                      <a:pt x="37" y="847"/>
                    </a:lnTo>
                    <a:lnTo>
                      <a:pt x="102" y="766"/>
                    </a:lnTo>
                    <a:lnTo>
                      <a:pt x="140" y="772"/>
                    </a:lnTo>
                    <a:lnTo>
                      <a:pt x="59" y="868"/>
                    </a:lnTo>
                    <a:lnTo>
                      <a:pt x="80" y="906"/>
                    </a:lnTo>
                    <a:lnTo>
                      <a:pt x="113" y="86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3758" name="Freeform 18"/>
              <p:cNvSpPr>
                <a:spLocks/>
              </p:cNvSpPr>
              <p:nvPr/>
            </p:nvSpPr>
            <p:spPr bwMode="auto">
              <a:xfrm>
                <a:off x="1272" y="1496"/>
                <a:ext cx="272" cy="379"/>
              </a:xfrm>
              <a:custGeom>
                <a:avLst/>
                <a:gdLst>
                  <a:gd name="T0" fmla="*/ 75 w 544"/>
                  <a:gd name="T1" fmla="*/ 741 h 757"/>
                  <a:gd name="T2" fmla="*/ 37 w 544"/>
                  <a:gd name="T3" fmla="*/ 687 h 757"/>
                  <a:gd name="T4" fmla="*/ 10 w 544"/>
                  <a:gd name="T5" fmla="*/ 634 h 757"/>
                  <a:gd name="T6" fmla="*/ 0 w 544"/>
                  <a:gd name="T7" fmla="*/ 564 h 757"/>
                  <a:gd name="T8" fmla="*/ 5 w 544"/>
                  <a:gd name="T9" fmla="*/ 477 h 757"/>
                  <a:gd name="T10" fmla="*/ 21 w 544"/>
                  <a:gd name="T11" fmla="*/ 381 h 757"/>
                  <a:gd name="T12" fmla="*/ 54 w 544"/>
                  <a:gd name="T13" fmla="*/ 279 h 757"/>
                  <a:gd name="T14" fmla="*/ 102 w 544"/>
                  <a:gd name="T15" fmla="*/ 187 h 757"/>
                  <a:gd name="T16" fmla="*/ 178 w 544"/>
                  <a:gd name="T17" fmla="*/ 97 h 757"/>
                  <a:gd name="T18" fmla="*/ 280 w 544"/>
                  <a:gd name="T19" fmla="*/ 32 h 757"/>
                  <a:gd name="T20" fmla="*/ 372 w 544"/>
                  <a:gd name="T21" fmla="*/ 0 h 757"/>
                  <a:gd name="T22" fmla="*/ 437 w 544"/>
                  <a:gd name="T23" fmla="*/ 5 h 757"/>
                  <a:gd name="T24" fmla="*/ 490 w 544"/>
                  <a:gd name="T25" fmla="*/ 27 h 757"/>
                  <a:gd name="T26" fmla="*/ 544 w 544"/>
                  <a:gd name="T27" fmla="*/ 64 h 757"/>
                  <a:gd name="T28" fmla="*/ 534 w 544"/>
                  <a:gd name="T29" fmla="*/ 97 h 757"/>
                  <a:gd name="T30" fmla="*/ 469 w 544"/>
                  <a:gd name="T31" fmla="*/ 48 h 757"/>
                  <a:gd name="T32" fmla="*/ 431 w 544"/>
                  <a:gd name="T33" fmla="*/ 32 h 757"/>
                  <a:gd name="T34" fmla="*/ 377 w 544"/>
                  <a:gd name="T35" fmla="*/ 32 h 757"/>
                  <a:gd name="T36" fmla="*/ 328 w 544"/>
                  <a:gd name="T37" fmla="*/ 48 h 757"/>
                  <a:gd name="T38" fmla="*/ 269 w 544"/>
                  <a:gd name="T39" fmla="*/ 69 h 757"/>
                  <a:gd name="T40" fmla="*/ 226 w 544"/>
                  <a:gd name="T41" fmla="*/ 102 h 757"/>
                  <a:gd name="T42" fmla="*/ 178 w 544"/>
                  <a:gd name="T43" fmla="*/ 134 h 757"/>
                  <a:gd name="T44" fmla="*/ 146 w 544"/>
                  <a:gd name="T45" fmla="*/ 182 h 757"/>
                  <a:gd name="T46" fmla="*/ 113 w 544"/>
                  <a:gd name="T47" fmla="*/ 236 h 757"/>
                  <a:gd name="T48" fmla="*/ 81 w 544"/>
                  <a:gd name="T49" fmla="*/ 300 h 757"/>
                  <a:gd name="T50" fmla="*/ 54 w 544"/>
                  <a:gd name="T51" fmla="*/ 370 h 757"/>
                  <a:gd name="T52" fmla="*/ 37 w 544"/>
                  <a:gd name="T53" fmla="*/ 457 h 757"/>
                  <a:gd name="T54" fmla="*/ 37 w 544"/>
                  <a:gd name="T55" fmla="*/ 553 h 757"/>
                  <a:gd name="T56" fmla="*/ 42 w 544"/>
                  <a:gd name="T57" fmla="*/ 634 h 757"/>
                  <a:gd name="T58" fmla="*/ 81 w 544"/>
                  <a:gd name="T59" fmla="*/ 704 h 757"/>
                  <a:gd name="T60" fmla="*/ 156 w 544"/>
                  <a:gd name="T61" fmla="*/ 757 h 757"/>
                  <a:gd name="T62" fmla="*/ 75 w 544"/>
                  <a:gd name="T63" fmla="*/ 741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44" h="757">
                    <a:moveTo>
                      <a:pt x="75" y="741"/>
                    </a:moveTo>
                    <a:lnTo>
                      <a:pt x="37" y="687"/>
                    </a:lnTo>
                    <a:lnTo>
                      <a:pt x="10" y="634"/>
                    </a:lnTo>
                    <a:lnTo>
                      <a:pt x="0" y="564"/>
                    </a:lnTo>
                    <a:lnTo>
                      <a:pt x="5" y="477"/>
                    </a:lnTo>
                    <a:lnTo>
                      <a:pt x="21" y="381"/>
                    </a:lnTo>
                    <a:lnTo>
                      <a:pt x="54" y="279"/>
                    </a:lnTo>
                    <a:lnTo>
                      <a:pt x="102" y="187"/>
                    </a:lnTo>
                    <a:lnTo>
                      <a:pt x="178" y="97"/>
                    </a:lnTo>
                    <a:lnTo>
                      <a:pt x="280" y="32"/>
                    </a:lnTo>
                    <a:lnTo>
                      <a:pt x="372" y="0"/>
                    </a:lnTo>
                    <a:lnTo>
                      <a:pt x="437" y="5"/>
                    </a:lnTo>
                    <a:lnTo>
                      <a:pt x="490" y="27"/>
                    </a:lnTo>
                    <a:lnTo>
                      <a:pt x="544" y="64"/>
                    </a:lnTo>
                    <a:lnTo>
                      <a:pt x="534" y="97"/>
                    </a:lnTo>
                    <a:lnTo>
                      <a:pt x="469" y="48"/>
                    </a:lnTo>
                    <a:lnTo>
                      <a:pt x="431" y="32"/>
                    </a:lnTo>
                    <a:lnTo>
                      <a:pt x="377" y="32"/>
                    </a:lnTo>
                    <a:lnTo>
                      <a:pt x="328" y="48"/>
                    </a:lnTo>
                    <a:lnTo>
                      <a:pt x="269" y="69"/>
                    </a:lnTo>
                    <a:lnTo>
                      <a:pt x="226" y="102"/>
                    </a:lnTo>
                    <a:lnTo>
                      <a:pt x="178" y="134"/>
                    </a:lnTo>
                    <a:lnTo>
                      <a:pt x="146" y="182"/>
                    </a:lnTo>
                    <a:lnTo>
                      <a:pt x="113" y="236"/>
                    </a:lnTo>
                    <a:lnTo>
                      <a:pt x="81" y="300"/>
                    </a:lnTo>
                    <a:lnTo>
                      <a:pt x="54" y="370"/>
                    </a:lnTo>
                    <a:lnTo>
                      <a:pt x="37" y="457"/>
                    </a:lnTo>
                    <a:lnTo>
                      <a:pt x="37" y="553"/>
                    </a:lnTo>
                    <a:lnTo>
                      <a:pt x="42" y="634"/>
                    </a:lnTo>
                    <a:lnTo>
                      <a:pt x="81" y="704"/>
                    </a:lnTo>
                    <a:lnTo>
                      <a:pt x="156" y="757"/>
                    </a:lnTo>
                    <a:lnTo>
                      <a:pt x="75" y="7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3759" name="Freeform 19"/>
              <p:cNvSpPr>
                <a:spLocks/>
              </p:cNvSpPr>
              <p:nvPr/>
            </p:nvSpPr>
            <p:spPr bwMode="auto">
              <a:xfrm>
                <a:off x="1448" y="1595"/>
                <a:ext cx="30" cy="99"/>
              </a:xfrm>
              <a:custGeom>
                <a:avLst/>
                <a:gdLst>
                  <a:gd name="T0" fmla="*/ 0 w 62"/>
                  <a:gd name="T1" fmla="*/ 0 h 199"/>
                  <a:gd name="T2" fmla="*/ 32 w 62"/>
                  <a:gd name="T3" fmla="*/ 38 h 199"/>
                  <a:gd name="T4" fmla="*/ 49 w 62"/>
                  <a:gd name="T5" fmla="*/ 83 h 199"/>
                  <a:gd name="T6" fmla="*/ 62 w 62"/>
                  <a:gd name="T7" fmla="*/ 149 h 199"/>
                  <a:gd name="T8" fmla="*/ 56 w 62"/>
                  <a:gd name="T9" fmla="*/ 199 h 199"/>
                  <a:gd name="T10" fmla="*/ 37 w 62"/>
                  <a:gd name="T11" fmla="*/ 177 h 199"/>
                  <a:gd name="T12" fmla="*/ 32 w 62"/>
                  <a:gd name="T13" fmla="*/ 122 h 199"/>
                  <a:gd name="T14" fmla="*/ 13 w 62"/>
                  <a:gd name="T15" fmla="*/ 60 h 199"/>
                  <a:gd name="T16" fmla="*/ 0 w 62"/>
                  <a:gd name="T17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199">
                    <a:moveTo>
                      <a:pt x="0" y="0"/>
                    </a:moveTo>
                    <a:lnTo>
                      <a:pt x="32" y="38"/>
                    </a:lnTo>
                    <a:lnTo>
                      <a:pt x="49" y="83"/>
                    </a:lnTo>
                    <a:lnTo>
                      <a:pt x="62" y="149"/>
                    </a:lnTo>
                    <a:lnTo>
                      <a:pt x="56" y="199"/>
                    </a:lnTo>
                    <a:lnTo>
                      <a:pt x="37" y="177"/>
                    </a:lnTo>
                    <a:lnTo>
                      <a:pt x="32" y="122"/>
                    </a:lnTo>
                    <a:lnTo>
                      <a:pt x="13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3760" name="Freeform 20"/>
              <p:cNvSpPr>
                <a:spLocks/>
              </p:cNvSpPr>
              <p:nvPr/>
            </p:nvSpPr>
            <p:spPr bwMode="auto">
              <a:xfrm>
                <a:off x="1035" y="1900"/>
                <a:ext cx="292" cy="312"/>
              </a:xfrm>
              <a:custGeom>
                <a:avLst/>
                <a:gdLst>
                  <a:gd name="T0" fmla="*/ 517 w 582"/>
                  <a:gd name="T1" fmla="*/ 0 h 624"/>
                  <a:gd name="T2" fmla="*/ 431 w 582"/>
                  <a:gd name="T3" fmla="*/ 16 h 624"/>
                  <a:gd name="T4" fmla="*/ 356 w 582"/>
                  <a:gd name="T5" fmla="*/ 38 h 624"/>
                  <a:gd name="T6" fmla="*/ 269 w 582"/>
                  <a:gd name="T7" fmla="*/ 97 h 624"/>
                  <a:gd name="T8" fmla="*/ 189 w 582"/>
                  <a:gd name="T9" fmla="*/ 172 h 624"/>
                  <a:gd name="T10" fmla="*/ 114 w 582"/>
                  <a:gd name="T11" fmla="*/ 264 h 624"/>
                  <a:gd name="T12" fmla="*/ 32 w 582"/>
                  <a:gd name="T13" fmla="*/ 387 h 624"/>
                  <a:gd name="T14" fmla="*/ 0 w 582"/>
                  <a:gd name="T15" fmla="*/ 474 h 624"/>
                  <a:gd name="T16" fmla="*/ 0 w 582"/>
                  <a:gd name="T17" fmla="*/ 506 h 624"/>
                  <a:gd name="T18" fmla="*/ 32 w 582"/>
                  <a:gd name="T19" fmla="*/ 544 h 624"/>
                  <a:gd name="T20" fmla="*/ 75 w 582"/>
                  <a:gd name="T21" fmla="*/ 592 h 624"/>
                  <a:gd name="T22" fmla="*/ 146 w 582"/>
                  <a:gd name="T23" fmla="*/ 624 h 624"/>
                  <a:gd name="T24" fmla="*/ 194 w 582"/>
                  <a:gd name="T25" fmla="*/ 602 h 624"/>
                  <a:gd name="T26" fmla="*/ 275 w 582"/>
                  <a:gd name="T27" fmla="*/ 500 h 624"/>
                  <a:gd name="T28" fmla="*/ 356 w 582"/>
                  <a:gd name="T29" fmla="*/ 398 h 624"/>
                  <a:gd name="T30" fmla="*/ 431 w 582"/>
                  <a:gd name="T31" fmla="*/ 274 h 624"/>
                  <a:gd name="T32" fmla="*/ 507 w 582"/>
                  <a:gd name="T33" fmla="*/ 172 h 624"/>
                  <a:gd name="T34" fmla="*/ 582 w 582"/>
                  <a:gd name="T35" fmla="*/ 80 h 624"/>
                  <a:gd name="T36" fmla="*/ 566 w 582"/>
                  <a:gd name="T37" fmla="*/ 27 h 624"/>
                  <a:gd name="T38" fmla="*/ 517 w 582"/>
                  <a:gd name="T39" fmla="*/ 32 h 624"/>
                  <a:gd name="T40" fmla="*/ 507 w 582"/>
                  <a:gd name="T41" fmla="*/ 75 h 624"/>
                  <a:gd name="T42" fmla="*/ 485 w 582"/>
                  <a:gd name="T43" fmla="*/ 140 h 624"/>
                  <a:gd name="T44" fmla="*/ 420 w 582"/>
                  <a:gd name="T45" fmla="*/ 226 h 624"/>
                  <a:gd name="T46" fmla="*/ 372 w 582"/>
                  <a:gd name="T47" fmla="*/ 307 h 624"/>
                  <a:gd name="T48" fmla="*/ 313 w 582"/>
                  <a:gd name="T49" fmla="*/ 387 h 624"/>
                  <a:gd name="T50" fmla="*/ 275 w 582"/>
                  <a:gd name="T51" fmla="*/ 457 h 624"/>
                  <a:gd name="T52" fmla="*/ 204 w 582"/>
                  <a:gd name="T53" fmla="*/ 532 h 624"/>
                  <a:gd name="T54" fmla="*/ 162 w 582"/>
                  <a:gd name="T55" fmla="*/ 581 h 624"/>
                  <a:gd name="T56" fmla="*/ 129 w 582"/>
                  <a:gd name="T57" fmla="*/ 592 h 624"/>
                  <a:gd name="T58" fmla="*/ 70 w 582"/>
                  <a:gd name="T59" fmla="*/ 565 h 624"/>
                  <a:gd name="T60" fmla="*/ 43 w 582"/>
                  <a:gd name="T61" fmla="*/ 517 h 624"/>
                  <a:gd name="T62" fmla="*/ 37 w 582"/>
                  <a:gd name="T63" fmla="*/ 474 h 624"/>
                  <a:gd name="T64" fmla="*/ 65 w 582"/>
                  <a:gd name="T65" fmla="*/ 404 h 624"/>
                  <a:gd name="T66" fmla="*/ 107 w 582"/>
                  <a:gd name="T67" fmla="*/ 322 h 624"/>
                  <a:gd name="T68" fmla="*/ 167 w 582"/>
                  <a:gd name="T69" fmla="*/ 232 h 624"/>
                  <a:gd name="T70" fmla="*/ 248 w 582"/>
                  <a:gd name="T71" fmla="*/ 157 h 624"/>
                  <a:gd name="T72" fmla="*/ 318 w 582"/>
                  <a:gd name="T73" fmla="*/ 97 h 624"/>
                  <a:gd name="T74" fmla="*/ 398 w 582"/>
                  <a:gd name="T75" fmla="*/ 54 h 624"/>
                  <a:gd name="T76" fmla="*/ 463 w 582"/>
                  <a:gd name="T77" fmla="*/ 43 h 624"/>
                  <a:gd name="T78" fmla="*/ 512 w 582"/>
                  <a:gd name="T79" fmla="*/ 32 h 624"/>
                  <a:gd name="T80" fmla="*/ 517 w 582"/>
                  <a:gd name="T81" fmla="*/ 0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82" h="624">
                    <a:moveTo>
                      <a:pt x="517" y="0"/>
                    </a:moveTo>
                    <a:lnTo>
                      <a:pt x="431" y="16"/>
                    </a:lnTo>
                    <a:lnTo>
                      <a:pt x="356" y="38"/>
                    </a:lnTo>
                    <a:lnTo>
                      <a:pt x="269" y="97"/>
                    </a:lnTo>
                    <a:lnTo>
                      <a:pt x="189" y="172"/>
                    </a:lnTo>
                    <a:lnTo>
                      <a:pt x="114" y="264"/>
                    </a:lnTo>
                    <a:lnTo>
                      <a:pt x="32" y="387"/>
                    </a:lnTo>
                    <a:lnTo>
                      <a:pt x="0" y="474"/>
                    </a:lnTo>
                    <a:lnTo>
                      <a:pt x="0" y="506"/>
                    </a:lnTo>
                    <a:lnTo>
                      <a:pt x="32" y="544"/>
                    </a:lnTo>
                    <a:lnTo>
                      <a:pt x="75" y="592"/>
                    </a:lnTo>
                    <a:lnTo>
                      <a:pt x="146" y="624"/>
                    </a:lnTo>
                    <a:lnTo>
                      <a:pt x="194" y="602"/>
                    </a:lnTo>
                    <a:lnTo>
                      <a:pt x="275" y="500"/>
                    </a:lnTo>
                    <a:lnTo>
                      <a:pt x="356" y="398"/>
                    </a:lnTo>
                    <a:lnTo>
                      <a:pt x="431" y="274"/>
                    </a:lnTo>
                    <a:lnTo>
                      <a:pt x="507" y="172"/>
                    </a:lnTo>
                    <a:lnTo>
                      <a:pt x="582" y="80"/>
                    </a:lnTo>
                    <a:lnTo>
                      <a:pt x="566" y="27"/>
                    </a:lnTo>
                    <a:lnTo>
                      <a:pt x="517" y="32"/>
                    </a:lnTo>
                    <a:lnTo>
                      <a:pt x="507" y="75"/>
                    </a:lnTo>
                    <a:lnTo>
                      <a:pt x="485" y="140"/>
                    </a:lnTo>
                    <a:lnTo>
                      <a:pt x="420" y="226"/>
                    </a:lnTo>
                    <a:lnTo>
                      <a:pt x="372" y="307"/>
                    </a:lnTo>
                    <a:lnTo>
                      <a:pt x="313" y="387"/>
                    </a:lnTo>
                    <a:lnTo>
                      <a:pt x="275" y="457"/>
                    </a:lnTo>
                    <a:lnTo>
                      <a:pt x="204" y="532"/>
                    </a:lnTo>
                    <a:lnTo>
                      <a:pt x="162" y="581"/>
                    </a:lnTo>
                    <a:lnTo>
                      <a:pt x="129" y="592"/>
                    </a:lnTo>
                    <a:lnTo>
                      <a:pt x="70" y="565"/>
                    </a:lnTo>
                    <a:lnTo>
                      <a:pt x="43" y="517"/>
                    </a:lnTo>
                    <a:lnTo>
                      <a:pt x="37" y="474"/>
                    </a:lnTo>
                    <a:lnTo>
                      <a:pt x="65" y="404"/>
                    </a:lnTo>
                    <a:lnTo>
                      <a:pt x="107" y="322"/>
                    </a:lnTo>
                    <a:lnTo>
                      <a:pt x="167" y="232"/>
                    </a:lnTo>
                    <a:lnTo>
                      <a:pt x="248" y="157"/>
                    </a:lnTo>
                    <a:lnTo>
                      <a:pt x="318" y="97"/>
                    </a:lnTo>
                    <a:lnTo>
                      <a:pt x="398" y="54"/>
                    </a:lnTo>
                    <a:lnTo>
                      <a:pt x="463" y="43"/>
                    </a:lnTo>
                    <a:lnTo>
                      <a:pt x="512" y="32"/>
                    </a:lnTo>
                    <a:lnTo>
                      <a:pt x="5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183747" name="Group 28"/>
            <p:cNvGrpSpPr>
              <a:grpSpLocks/>
            </p:cNvGrpSpPr>
            <p:nvPr/>
          </p:nvGrpSpPr>
          <p:grpSpPr bwMode="auto">
            <a:xfrm>
              <a:off x="820" y="1478"/>
              <a:ext cx="496" cy="843"/>
              <a:chOff x="820" y="1478"/>
              <a:chExt cx="496" cy="843"/>
            </a:xfrm>
          </p:grpSpPr>
          <p:sp>
            <p:nvSpPr>
              <p:cNvPr id="1183748" name="Freeform 22"/>
              <p:cNvSpPr>
                <a:spLocks/>
              </p:cNvSpPr>
              <p:nvPr/>
            </p:nvSpPr>
            <p:spPr bwMode="auto">
              <a:xfrm>
                <a:off x="1078" y="1478"/>
                <a:ext cx="193" cy="163"/>
              </a:xfrm>
              <a:custGeom>
                <a:avLst/>
                <a:gdLst>
                  <a:gd name="T0" fmla="*/ 267 w 385"/>
                  <a:gd name="T1" fmla="*/ 191 h 327"/>
                  <a:gd name="T2" fmla="*/ 299 w 385"/>
                  <a:gd name="T3" fmla="*/ 136 h 327"/>
                  <a:gd name="T4" fmla="*/ 315 w 385"/>
                  <a:gd name="T5" fmla="*/ 81 h 327"/>
                  <a:gd name="T6" fmla="*/ 304 w 385"/>
                  <a:gd name="T7" fmla="*/ 44 h 327"/>
                  <a:gd name="T8" fmla="*/ 287 w 385"/>
                  <a:gd name="T9" fmla="*/ 17 h 327"/>
                  <a:gd name="T10" fmla="*/ 245 w 385"/>
                  <a:gd name="T11" fmla="*/ 0 h 327"/>
                  <a:gd name="T12" fmla="*/ 196 w 385"/>
                  <a:gd name="T13" fmla="*/ 0 h 327"/>
                  <a:gd name="T14" fmla="*/ 126 w 385"/>
                  <a:gd name="T15" fmla="*/ 22 h 327"/>
                  <a:gd name="T16" fmla="*/ 55 w 385"/>
                  <a:gd name="T17" fmla="*/ 87 h 327"/>
                  <a:gd name="T18" fmla="*/ 11 w 385"/>
                  <a:gd name="T19" fmla="*/ 158 h 327"/>
                  <a:gd name="T20" fmla="*/ 0 w 385"/>
                  <a:gd name="T21" fmla="*/ 234 h 327"/>
                  <a:gd name="T22" fmla="*/ 17 w 385"/>
                  <a:gd name="T23" fmla="*/ 278 h 327"/>
                  <a:gd name="T24" fmla="*/ 55 w 385"/>
                  <a:gd name="T25" fmla="*/ 310 h 327"/>
                  <a:gd name="T26" fmla="*/ 104 w 385"/>
                  <a:gd name="T27" fmla="*/ 327 h 327"/>
                  <a:gd name="T28" fmla="*/ 158 w 385"/>
                  <a:gd name="T29" fmla="*/ 316 h 327"/>
                  <a:gd name="T30" fmla="*/ 217 w 385"/>
                  <a:gd name="T31" fmla="*/ 278 h 327"/>
                  <a:gd name="T32" fmla="*/ 250 w 385"/>
                  <a:gd name="T33" fmla="*/ 240 h 327"/>
                  <a:gd name="T34" fmla="*/ 315 w 385"/>
                  <a:gd name="T35" fmla="*/ 272 h 327"/>
                  <a:gd name="T36" fmla="*/ 358 w 385"/>
                  <a:gd name="T37" fmla="*/ 299 h 327"/>
                  <a:gd name="T38" fmla="*/ 375 w 385"/>
                  <a:gd name="T39" fmla="*/ 299 h 327"/>
                  <a:gd name="T40" fmla="*/ 385 w 385"/>
                  <a:gd name="T41" fmla="*/ 267 h 327"/>
                  <a:gd name="T42" fmla="*/ 369 w 385"/>
                  <a:gd name="T43" fmla="*/ 245 h 327"/>
                  <a:gd name="T44" fmla="*/ 326 w 385"/>
                  <a:gd name="T45" fmla="*/ 250 h 327"/>
                  <a:gd name="T46" fmla="*/ 294 w 385"/>
                  <a:gd name="T47" fmla="*/ 234 h 327"/>
                  <a:gd name="T48" fmla="*/ 267 w 385"/>
                  <a:gd name="T49" fmla="*/ 191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5" h="327">
                    <a:moveTo>
                      <a:pt x="267" y="191"/>
                    </a:moveTo>
                    <a:lnTo>
                      <a:pt x="299" y="136"/>
                    </a:lnTo>
                    <a:lnTo>
                      <a:pt x="315" y="81"/>
                    </a:lnTo>
                    <a:lnTo>
                      <a:pt x="304" y="44"/>
                    </a:lnTo>
                    <a:lnTo>
                      <a:pt x="287" y="17"/>
                    </a:lnTo>
                    <a:lnTo>
                      <a:pt x="245" y="0"/>
                    </a:lnTo>
                    <a:lnTo>
                      <a:pt x="196" y="0"/>
                    </a:lnTo>
                    <a:lnTo>
                      <a:pt x="126" y="22"/>
                    </a:lnTo>
                    <a:lnTo>
                      <a:pt x="55" y="87"/>
                    </a:lnTo>
                    <a:lnTo>
                      <a:pt x="11" y="158"/>
                    </a:lnTo>
                    <a:lnTo>
                      <a:pt x="0" y="234"/>
                    </a:lnTo>
                    <a:lnTo>
                      <a:pt x="17" y="278"/>
                    </a:lnTo>
                    <a:lnTo>
                      <a:pt x="55" y="310"/>
                    </a:lnTo>
                    <a:lnTo>
                      <a:pt x="104" y="327"/>
                    </a:lnTo>
                    <a:lnTo>
                      <a:pt x="158" y="316"/>
                    </a:lnTo>
                    <a:lnTo>
                      <a:pt x="217" y="278"/>
                    </a:lnTo>
                    <a:lnTo>
                      <a:pt x="250" y="240"/>
                    </a:lnTo>
                    <a:lnTo>
                      <a:pt x="315" y="272"/>
                    </a:lnTo>
                    <a:lnTo>
                      <a:pt x="358" y="299"/>
                    </a:lnTo>
                    <a:lnTo>
                      <a:pt x="375" y="299"/>
                    </a:lnTo>
                    <a:lnTo>
                      <a:pt x="385" y="267"/>
                    </a:lnTo>
                    <a:lnTo>
                      <a:pt x="369" y="245"/>
                    </a:lnTo>
                    <a:lnTo>
                      <a:pt x="326" y="250"/>
                    </a:lnTo>
                    <a:lnTo>
                      <a:pt x="294" y="234"/>
                    </a:lnTo>
                    <a:lnTo>
                      <a:pt x="267" y="1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3749" name="Freeform 23"/>
              <p:cNvSpPr>
                <a:spLocks/>
              </p:cNvSpPr>
              <p:nvPr/>
            </p:nvSpPr>
            <p:spPr bwMode="auto">
              <a:xfrm>
                <a:off x="921" y="1645"/>
                <a:ext cx="188" cy="270"/>
              </a:xfrm>
              <a:custGeom>
                <a:avLst/>
                <a:gdLst>
                  <a:gd name="T0" fmla="*/ 136 w 376"/>
                  <a:gd name="T1" fmla="*/ 81 h 539"/>
                  <a:gd name="T2" fmla="*/ 218 w 376"/>
                  <a:gd name="T3" fmla="*/ 22 h 539"/>
                  <a:gd name="T4" fmla="*/ 278 w 376"/>
                  <a:gd name="T5" fmla="*/ 0 h 539"/>
                  <a:gd name="T6" fmla="*/ 317 w 376"/>
                  <a:gd name="T7" fmla="*/ 0 h 539"/>
                  <a:gd name="T8" fmla="*/ 349 w 376"/>
                  <a:gd name="T9" fmla="*/ 17 h 539"/>
                  <a:gd name="T10" fmla="*/ 376 w 376"/>
                  <a:gd name="T11" fmla="*/ 59 h 539"/>
                  <a:gd name="T12" fmla="*/ 376 w 376"/>
                  <a:gd name="T13" fmla="*/ 97 h 539"/>
                  <a:gd name="T14" fmla="*/ 344 w 376"/>
                  <a:gd name="T15" fmla="*/ 167 h 539"/>
                  <a:gd name="T16" fmla="*/ 283 w 376"/>
                  <a:gd name="T17" fmla="*/ 211 h 539"/>
                  <a:gd name="T18" fmla="*/ 246 w 376"/>
                  <a:gd name="T19" fmla="*/ 259 h 539"/>
                  <a:gd name="T20" fmla="*/ 218 w 376"/>
                  <a:gd name="T21" fmla="*/ 318 h 539"/>
                  <a:gd name="T22" fmla="*/ 207 w 376"/>
                  <a:gd name="T23" fmla="*/ 393 h 539"/>
                  <a:gd name="T24" fmla="*/ 224 w 376"/>
                  <a:gd name="T25" fmla="*/ 453 h 539"/>
                  <a:gd name="T26" fmla="*/ 218 w 376"/>
                  <a:gd name="T27" fmla="*/ 497 h 539"/>
                  <a:gd name="T28" fmla="*/ 191 w 376"/>
                  <a:gd name="T29" fmla="*/ 523 h 539"/>
                  <a:gd name="T30" fmla="*/ 142 w 376"/>
                  <a:gd name="T31" fmla="*/ 539 h 539"/>
                  <a:gd name="T32" fmla="*/ 77 w 376"/>
                  <a:gd name="T33" fmla="*/ 512 h 539"/>
                  <a:gd name="T34" fmla="*/ 27 w 376"/>
                  <a:gd name="T35" fmla="*/ 464 h 539"/>
                  <a:gd name="T36" fmla="*/ 0 w 376"/>
                  <a:gd name="T37" fmla="*/ 372 h 539"/>
                  <a:gd name="T38" fmla="*/ 0 w 376"/>
                  <a:gd name="T39" fmla="*/ 296 h 539"/>
                  <a:gd name="T40" fmla="*/ 22 w 376"/>
                  <a:gd name="T41" fmla="*/ 216 h 539"/>
                  <a:gd name="T42" fmla="*/ 60 w 376"/>
                  <a:gd name="T43" fmla="*/ 156 h 539"/>
                  <a:gd name="T44" fmla="*/ 93 w 376"/>
                  <a:gd name="T45" fmla="*/ 114 h 539"/>
                  <a:gd name="T46" fmla="*/ 136 w 376"/>
                  <a:gd name="T47" fmla="*/ 81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6" h="539">
                    <a:moveTo>
                      <a:pt x="136" y="81"/>
                    </a:moveTo>
                    <a:lnTo>
                      <a:pt x="218" y="22"/>
                    </a:lnTo>
                    <a:lnTo>
                      <a:pt x="278" y="0"/>
                    </a:lnTo>
                    <a:lnTo>
                      <a:pt x="317" y="0"/>
                    </a:lnTo>
                    <a:lnTo>
                      <a:pt x="349" y="17"/>
                    </a:lnTo>
                    <a:lnTo>
                      <a:pt x="376" y="59"/>
                    </a:lnTo>
                    <a:lnTo>
                      <a:pt x="376" y="97"/>
                    </a:lnTo>
                    <a:lnTo>
                      <a:pt x="344" y="167"/>
                    </a:lnTo>
                    <a:lnTo>
                      <a:pt x="283" y="211"/>
                    </a:lnTo>
                    <a:lnTo>
                      <a:pt x="246" y="259"/>
                    </a:lnTo>
                    <a:lnTo>
                      <a:pt x="218" y="318"/>
                    </a:lnTo>
                    <a:lnTo>
                      <a:pt x="207" y="393"/>
                    </a:lnTo>
                    <a:lnTo>
                      <a:pt x="224" y="453"/>
                    </a:lnTo>
                    <a:lnTo>
                      <a:pt x="218" y="497"/>
                    </a:lnTo>
                    <a:lnTo>
                      <a:pt x="191" y="523"/>
                    </a:lnTo>
                    <a:lnTo>
                      <a:pt x="142" y="539"/>
                    </a:lnTo>
                    <a:lnTo>
                      <a:pt x="77" y="512"/>
                    </a:lnTo>
                    <a:lnTo>
                      <a:pt x="27" y="464"/>
                    </a:lnTo>
                    <a:lnTo>
                      <a:pt x="0" y="372"/>
                    </a:lnTo>
                    <a:lnTo>
                      <a:pt x="0" y="296"/>
                    </a:lnTo>
                    <a:lnTo>
                      <a:pt x="22" y="216"/>
                    </a:lnTo>
                    <a:lnTo>
                      <a:pt x="60" y="156"/>
                    </a:lnTo>
                    <a:lnTo>
                      <a:pt x="93" y="114"/>
                    </a:lnTo>
                    <a:lnTo>
                      <a:pt x="136" y="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3750" name="Freeform 24"/>
              <p:cNvSpPr>
                <a:spLocks/>
              </p:cNvSpPr>
              <p:nvPr/>
            </p:nvSpPr>
            <p:spPr bwMode="auto">
              <a:xfrm>
                <a:off x="820" y="1637"/>
                <a:ext cx="254" cy="254"/>
              </a:xfrm>
              <a:custGeom>
                <a:avLst/>
                <a:gdLst>
                  <a:gd name="T0" fmla="*/ 415 w 507"/>
                  <a:gd name="T1" fmla="*/ 0 h 507"/>
                  <a:gd name="T2" fmla="*/ 507 w 507"/>
                  <a:gd name="T3" fmla="*/ 17 h 507"/>
                  <a:gd name="T4" fmla="*/ 497 w 507"/>
                  <a:gd name="T5" fmla="*/ 54 h 507"/>
                  <a:gd name="T6" fmla="*/ 442 w 507"/>
                  <a:gd name="T7" fmla="*/ 65 h 507"/>
                  <a:gd name="T8" fmla="*/ 383 w 507"/>
                  <a:gd name="T9" fmla="*/ 54 h 507"/>
                  <a:gd name="T10" fmla="*/ 296 w 507"/>
                  <a:gd name="T11" fmla="*/ 60 h 507"/>
                  <a:gd name="T12" fmla="*/ 194 w 507"/>
                  <a:gd name="T13" fmla="*/ 87 h 507"/>
                  <a:gd name="T14" fmla="*/ 102 w 507"/>
                  <a:gd name="T15" fmla="*/ 114 h 507"/>
                  <a:gd name="T16" fmla="*/ 70 w 507"/>
                  <a:gd name="T17" fmla="*/ 146 h 507"/>
                  <a:gd name="T18" fmla="*/ 75 w 507"/>
                  <a:gd name="T19" fmla="*/ 167 h 507"/>
                  <a:gd name="T20" fmla="*/ 119 w 507"/>
                  <a:gd name="T21" fmla="*/ 243 h 507"/>
                  <a:gd name="T22" fmla="*/ 156 w 507"/>
                  <a:gd name="T23" fmla="*/ 313 h 507"/>
                  <a:gd name="T24" fmla="*/ 199 w 507"/>
                  <a:gd name="T25" fmla="*/ 361 h 507"/>
                  <a:gd name="T26" fmla="*/ 221 w 507"/>
                  <a:gd name="T27" fmla="*/ 378 h 507"/>
                  <a:gd name="T28" fmla="*/ 216 w 507"/>
                  <a:gd name="T29" fmla="*/ 415 h 507"/>
                  <a:gd name="T30" fmla="*/ 167 w 507"/>
                  <a:gd name="T31" fmla="*/ 443 h 507"/>
                  <a:gd name="T32" fmla="*/ 129 w 507"/>
                  <a:gd name="T33" fmla="*/ 475 h 507"/>
                  <a:gd name="T34" fmla="*/ 114 w 507"/>
                  <a:gd name="T35" fmla="*/ 507 h 507"/>
                  <a:gd name="T36" fmla="*/ 81 w 507"/>
                  <a:gd name="T37" fmla="*/ 507 h 507"/>
                  <a:gd name="T38" fmla="*/ 75 w 507"/>
                  <a:gd name="T39" fmla="*/ 470 h 507"/>
                  <a:gd name="T40" fmla="*/ 114 w 507"/>
                  <a:gd name="T41" fmla="*/ 426 h 507"/>
                  <a:gd name="T42" fmla="*/ 162 w 507"/>
                  <a:gd name="T43" fmla="*/ 388 h 507"/>
                  <a:gd name="T44" fmla="*/ 156 w 507"/>
                  <a:gd name="T45" fmla="*/ 373 h 507"/>
                  <a:gd name="T46" fmla="*/ 114 w 507"/>
                  <a:gd name="T47" fmla="*/ 313 h 507"/>
                  <a:gd name="T48" fmla="*/ 65 w 507"/>
                  <a:gd name="T49" fmla="*/ 243 h 507"/>
                  <a:gd name="T50" fmla="*/ 22 w 507"/>
                  <a:gd name="T51" fmla="*/ 167 h 507"/>
                  <a:gd name="T52" fmla="*/ 0 w 507"/>
                  <a:gd name="T53" fmla="*/ 124 h 507"/>
                  <a:gd name="T54" fmla="*/ 32 w 507"/>
                  <a:gd name="T55" fmla="*/ 92 h 507"/>
                  <a:gd name="T56" fmla="*/ 102 w 507"/>
                  <a:gd name="T57" fmla="*/ 60 h 507"/>
                  <a:gd name="T58" fmla="*/ 226 w 507"/>
                  <a:gd name="T59" fmla="*/ 17 h 507"/>
                  <a:gd name="T60" fmla="*/ 340 w 507"/>
                  <a:gd name="T61" fmla="*/ 5 h 507"/>
                  <a:gd name="T62" fmla="*/ 415 w 507"/>
                  <a:gd name="T63" fmla="*/ 0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07" h="507">
                    <a:moveTo>
                      <a:pt x="415" y="0"/>
                    </a:moveTo>
                    <a:lnTo>
                      <a:pt x="507" y="17"/>
                    </a:lnTo>
                    <a:lnTo>
                      <a:pt x="497" y="54"/>
                    </a:lnTo>
                    <a:lnTo>
                      <a:pt x="442" y="65"/>
                    </a:lnTo>
                    <a:lnTo>
                      <a:pt x="383" y="54"/>
                    </a:lnTo>
                    <a:lnTo>
                      <a:pt x="296" y="60"/>
                    </a:lnTo>
                    <a:lnTo>
                      <a:pt x="194" y="87"/>
                    </a:lnTo>
                    <a:lnTo>
                      <a:pt x="102" y="114"/>
                    </a:lnTo>
                    <a:lnTo>
                      <a:pt x="70" y="146"/>
                    </a:lnTo>
                    <a:lnTo>
                      <a:pt x="75" y="167"/>
                    </a:lnTo>
                    <a:lnTo>
                      <a:pt x="119" y="243"/>
                    </a:lnTo>
                    <a:lnTo>
                      <a:pt x="156" y="313"/>
                    </a:lnTo>
                    <a:lnTo>
                      <a:pt x="199" y="361"/>
                    </a:lnTo>
                    <a:lnTo>
                      <a:pt x="221" y="378"/>
                    </a:lnTo>
                    <a:lnTo>
                      <a:pt x="216" y="415"/>
                    </a:lnTo>
                    <a:lnTo>
                      <a:pt x="167" y="443"/>
                    </a:lnTo>
                    <a:lnTo>
                      <a:pt x="129" y="475"/>
                    </a:lnTo>
                    <a:lnTo>
                      <a:pt x="114" y="507"/>
                    </a:lnTo>
                    <a:lnTo>
                      <a:pt x="81" y="507"/>
                    </a:lnTo>
                    <a:lnTo>
                      <a:pt x="75" y="470"/>
                    </a:lnTo>
                    <a:lnTo>
                      <a:pt x="114" y="426"/>
                    </a:lnTo>
                    <a:lnTo>
                      <a:pt x="162" y="388"/>
                    </a:lnTo>
                    <a:lnTo>
                      <a:pt x="156" y="373"/>
                    </a:lnTo>
                    <a:lnTo>
                      <a:pt x="114" y="313"/>
                    </a:lnTo>
                    <a:lnTo>
                      <a:pt x="65" y="243"/>
                    </a:lnTo>
                    <a:lnTo>
                      <a:pt x="22" y="167"/>
                    </a:lnTo>
                    <a:lnTo>
                      <a:pt x="0" y="124"/>
                    </a:lnTo>
                    <a:lnTo>
                      <a:pt x="32" y="92"/>
                    </a:lnTo>
                    <a:lnTo>
                      <a:pt x="102" y="60"/>
                    </a:lnTo>
                    <a:lnTo>
                      <a:pt x="226" y="17"/>
                    </a:lnTo>
                    <a:lnTo>
                      <a:pt x="340" y="5"/>
                    </a:lnTo>
                    <a:lnTo>
                      <a:pt x="4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3751" name="Freeform 25"/>
              <p:cNvSpPr>
                <a:spLocks/>
              </p:cNvSpPr>
              <p:nvPr/>
            </p:nvSpPr>
            <p:spPr bwMode="auto">
              <a:xfrm>
                <a:off x="1076" y="1669"/>
                <a:ext cx="240" cy="254"/>
              </a:xfrm>
              <a:custGeom>
                <a:avLst/>
                <a:gdLst>
                  <a:gd name="T0" fmla="*/ 54 w 481"/>
                  <a:gd name="T1" fmla="*/ 0 h 508"/>
                  <a:gd name="T2" fmla="*/ 0 w 481"/>
                  <a:gd name="T3" fmla="*/ 17 h 508"/>
                  <a:gd name="T4" fmla="*/ 0 w 481"/>
                  <a:gd name="T5" fmla="*/ 54 h 508"/>
                  <a:gd name="T6" fmla="*/ 27 w 481"/>
                  <a:gd name="T7" fmla="*/ 81 h 508"/>
                  <a:gd name="T8" fmla="*/ 92 w 481"/>
                  <a:gd name="T9" fmla="*/ 119 h 508"/>
                  <a:gd name="T10" fmla="*/ 211 w 481"/>
                  <a:gd name="T11" fmla="*/ 195 h 508"/>
                  <a:gd name="T12" fmla="*/ 281 w 481"/>
                  <a:gd name="T13" fmla="*/ 243 h 508"/>
                  <a:gd name="T14" fmla="*/ 325 w 481"/>
                  <a:gd name="T15" fmla="*/ 313 h 508"/>
                  <a:gd name="T16" fmla="*/ 379 w 481"/>
                  <a:gd name="T17" fmla="*/ 406 h 508"/>
                  <a:gd name="T18" fmla="*/ 384 w 481"/>
                  <a:gd name="T19" fmla="*/ 481 h 508"/>
                  <a:gd name="T20" fmla="*/ 417 w 481"/>
                  <a:gd name="T21" fmla="*/ 508 h 508"/>
                  <a:gd name="T22" fmla="*/ 481 w 481"/>
                  <a:gd name="T23" fmla="*/ 449 h 508"/>
                  <a:gd name="T24" fmla="*/ 432 w 481"/>
                  <a:gd name="T25" fmla="*/ 421 h 508"/>
                  <a:gd name="T26" fmla="*/ 384 w 481"/>
                  <a:gd name="T27" fmla="*/ 340 h 508"/>
                  <a:gd name="T28" fmla="*/ 340 w 481"/>
                  <a:gd name="T29" fmla="*/ 265 h 508"/>
                  <a:gd name="T30" fmla="*/ 325 w 481"/>
                  <a:gd name="T31" fmla="*/ 221 h 508"/>
                  <a:gd name="T32" fmla="*/ 287 w 481"/>
                  <a:gd name="T33" fmla="*/ 173 h 508"/>
                  <a:gd name="T34" fmla="*/ 216 w 481"/>
                  <a:gd name="T35" fmla="*/ 119 h 508"/>
                  <a:gd name="T36" fmla="*/ 135 w 481"/>
                  <a:gd name="T37" fmla="*/ 65 h 508"/>
                  <a:gd name="T38" fmla="*/ 54 w 481"/>
                  <a:gd name="T39" fmla="*/ 0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81" h="508">
                    <a:moveTo>
                      <a:pt x="54" y="0"/>
                    </a:moveTo>
                    <a:lnTo>
                      <a:pt x="0" y="17"/>
                    </a:lnTo>
                    <a:lnTo>
                      <a:pt x="0" y="54"/>
                    </a:lnTo>
                    <a:lnTo>
                      <a:pt x="27" y="81"/>
                    </a:lnTo>
                    <a:lnTo>
                      <a:pt x="92" y="119"/>
                    </a:lnTo>
                    <a:lnTo>
                      <a:pt x="211" y="195"/>
                    </a:lnTo>
                    <a:lnTo>
                      <a:pt x="281" y="243"/>
                    </a:lnTo>
                    <a:lnTo>
                      <a:pt x="325" y="313"/>
                    </a:lnTo>
                    <a:lnTo>
                      <a:pt x="379" y="406"/>
                    </a:lnTo>
                    <a:lnTo>
                      <a:pt x="384" y="481"/>
                    </a:lnTo>
                    <a:lnTo>
                      <a:pt x="417" y="508"/>
                    </a:lnTo>
                    <a:lnTo>
                      <a:pt x="481" y="449"/>
                    </a:lnTo>
                    <a:lnTo>
                      <a:pt x="432" y="421"/>
                    </a:lnTo>
                    <a:lnTo>
                      <a:pt x="384" y="340"/>
                    </a:lnTo>
                    <a:lnTo>
                      <a:pt x="340" y="265"/>
                    </a:lnTo>
                    <a:lnTo>
                      <a:pt x="325" y="221"/>
                    </a:lnTo>
                    <a:lnTo>
                      <a:pt x="287" y="173"/>
                    </a:lnTo>
                    <a:lnTo>
                      <a:pt x="216" y="119"/>
                    </a:lnTo>
                    <a:lnTo>
                      <a:pt x="135" y="65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3752" name="Freeform 26"/>
              <p:cNvSpPr>
                <a:spLocks/>
              </p:cNvSpPr>
              <p:nvPr/>
            </p:nvSpPr>
            <p:spPr bwMode="auto">
              <a:xfrm>
                <a:off x="985" y="1860"/>
                <a:ext cx="132" cy="414"/>
              </a:xfrm>
              <a:custGeom>
                <a:avLst/>
                <a:gdLst>
                  <a:gd name="T0" fmla="*/ 38 w 263"/>
                  <a:gd name="T1" fmla="*/ 0 h 827"/>
                  <a:gd name="T2" fmla="*/ 0 w 263"/>
                  <a:gd name="T3" fmla="*/ 15 h 827"/>
                  <a:gd name="T4" fmla="*/ 5 w 263"/>
                  <a:gd name="T5" fmla="*/ 59 h 827"/>
                  <a:gd name="T6" fmla="*/ 22 w 263"/>
                  <a:gd name="T7" fmla="*/ 85 h 827"/>
                  <a:gd name="T8" fmla="*/ 65 w 263"/>
                  <a:gd name="T9" fmla="*/ 172 h 827"/>
                  <a:gd name="T10" fmla="*/ 109 w 263"/>
                  <a:gd name="T11" fmla="*/ 327 h 827"/>
                  <a:gd name="T12" fmla="*/ 121 w 263"/>
                  <a:gd name="T13" fmla="*/ 419 h 827"/>
                  <a:gd name="T14" fmla="*/ 82 w 263"/>
                  <a:gd name="T15" fmla="*/ 553 h 827"/>
                  <a:gd name="T16" fmla="*/ 38 w 263"/>
                  <a:gd name="T17" fmla="*/ 660 h 827"/>
                  <a:gd name="T18" fmla="*/ 22 w 263"/>
                  <a:gd name="T19" fmla="*/ 752 h 827"/>
                  <a:gd name="T20" fmla="*/ 38 w 263"/>
                  <a:gd name="T21" fmla="*/ 774 h 827"/>
                  <a:gd name="T22" fmla="*/ 82 w 263"/>
                  <a:gd name="T23" fmla="*/ 784 h 827"/>
                  <a:gd name="T24" fmla="*/ 180 w 263"/>
                  <a:gd name="T25" fmla="*/ 822 h 827"/>
                  <a:gd name="T26" fmla="*/ 219 w 263"/>
                  <a:gd name="T27" fmla="*/ 827 h 827"/>
                  <a:gd name="T28" fmla="*/ 263 w 263"/>
                  <a:gd name="T29" fmla="*/ 790 h 827"/>
                  <a:gd name="T30" fmla="*/ 197 w 263"/>
                  <a:gd name="T31" fmla="*/ 768 h 827"/>
                  <a:gd name="T32" fmla="*/ 104 w 263"/>
                  <a:gd name="T33" fmla="*/ 752 h 827"/>
                  <a:gd name="T34" fmla="*/ 71 w 263"/>
                  <a:gd name="T35" fmla="*/ 725 h 827"/>
                  <a:gd name="T36" fmla="*/ 65 w 263"/>
                  <a:gd name="T37" fmla="*/ 687 h 827"/>
                  <a:gd name="T38" fmla="*/ 104 w 263"/>
                  <a:gd name="T39" fmla="*/ 617 h 827"/>
                  <a:gd name="T40" fmla="*/ 136 w 263"/>
                  <a:gd name="T41" fmla="*/ 520 h 827"/>
                  <a:gd name="T42" fmla="*/ 170 w 263"/>
                  <a:gd name="T43" fmla="*/ 402 h 827"/>
                  <a:gd name="T44" fmla="*/ 165 w 263"/>
                  <a:gd name="T45" fmla="*/ 349 h 827"/>
                  <a:gd name="T46" fmla="*/ 158 w 263"/>
                  <a:gd name="T47" fmla="*/ 268 h 827"/>
                  <a:gd name="T48" fmla="*/ 131 w 263"/>
                  <a:gd name="T49" fmla="*/ 172 h 827"/>
                  <a:gd name="T50" fmla="*/ 109 w 263"/>
                  <a:gd name="T51" fmla="*/ 85 h 827"/>
                  <a:gd name="T52" fmla="*/ 77 w 263"/>
                  <a:gd name="T53" fmla="*/ 22 h 827"/>
                  <a:gd name="T54" fmla="*/ 38 w 263"/>
                  <a:gd name="T55" fmla="*/ 0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63" h="827">
                    <a:moveTo>
                      <a:pt x="38" y="0"/>
                    </a:moveTo>
                    <a:lnTo>
                      <a:pt x="0" y="15"/>
                    </a:lnTo>
                    <a:lnTo>
                      <a:pt x="5" y="59"/>
                    </a:lnTo>
                    <a:lnTo>
                      <a:pt x="22" y="85"/>
                    </a:lnTo>
                    <a:lnTo>
                      <a:pt x="65" y="172"/>
                    </a:lnTo>
                    <a:lnTo>
                      <a:pt x="109" y="327"/>
                    </a:lnTo>
                    <a:lnTo>
                      <a:pt x="121" y="419"/>
                    </a:lnTo>
                    <a:lnTo>
                      <a:pt x="82" y="553"/>
                    </a:lnTo>
                    <a:lnTo>
                      <a:pt x="38" y="660"/>
                    </a:lnTo>
                    <a:lnTo>
                      <a:pt x="22" y="752"/>
                    </a:lnTo>
                    <a:lnTo>
                      <a:pt x="38" y="774"/>
                    </a:lnTo>
                    <a:lnTo>
                      <a:pt x="82" y="784"/>
                    </a:lnTo>
                    <a:lnTo>
                      <a:pt x="180" y="822"/>
                    </a:lnTo>
                    <a:lnTo>
                      <a:pt x="219" y="827"/>
                    </a:lnTo>
                    <a:lnTo>
                      <a:pt x="263" y="790"/>
                    </a:lnTo>
                    <a:lnTo>
                      <a:pt x="197" y="768"/>
                    </a:lnTo>
                    <a:lnTo>
                      <a:pt x="104" y="752"/>
                    </a:lnTo>
                    <a:lnTo>
                      <a:pt x="71" y="725"/>
                    </a:lnTo>
                    <a:lnTo>
                      <a:pt x="65" y="687"/>
                    </a:lnTo>
                    <a:lnTo>
                      <a:pt x="104" y="617"/>
                    </a:lnTo>
                    <a:lnTo>
                      <a:pt x="136" y="520"/>
                    </a:lnTo>
                    <a:lnTo>
                      <a:pt x="170" y="402"/>
                    </a:lnTo>
                    <a:lnTo>
                      <a:pt x="165" y="349"/>
                    </a:lnTo>
                    <a:lnTo>
                      <a:pt x="158" y="268"/>
                    </a:lnTo>
                    <a:lnTo>
                      <a:pt x="131" y="172"/>
                    </a:lnTo>
                    <a:lnTo>
                      <a:pt x="109" y="85"/>
                    </a:lnTo>
                    <a:lnTo>
                      <a:pt x="77" y="2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3753" name="Freeform 27"/>
              <p:cNvSpPr>
                <a:spLocks/>
              </p:cNvSpPr>
              <p:nvPr/>
            </p:nvSpPr>
            <p:spPr bwMode="auto">
              <a:xfrm>
                <a:off x="932" y="1855"/>
                <a:ext cx="97" cy="466"/>
              </a:xfrm>
              <a:custGeom>
                <a:avLst/>
                <a:gdLst>
                  <a:gd name="T0" fmla="*/ 45 w 194"/>
                  <a:gd name="T1" fmla="*/ 38 h 932"/>
                  <a:gd name="T2" fmla="*/ 77 w 194"/>
                  <a:gd name="T3" fmla="*/ 0 h 932"/>
                  <a:gd name="T4" fmla="*/ 122 w 194"/>
                  <a:gd name="T5" fmla="*/ 11 h 932"/>
                  <a:gd name="T6" fmla="*/ 134 w 194"/>
                  <a:gd name="T7" fmla="*/ 54 h 932"/>
                  <a:gd name="T8" fmla="*/ 149 w 194"/>
                  <a:gd name="T9" fmla="*/ 231 h 932"/>
                  <a:gd name="T10" fmla="*/ 144 w 194"/>
                  <a:gd name="T11" fmla="*/ 375 h 932"/>
                  <a:gd name="T12" fmla="*/ 134 w 194"/>
                  <a:gd name="T13" fmla="*/ 477 h 932"/>
                  <a:gd name="T14" fmla="*/ 94 w 194"/>
                  <a:gd name="T15" fmla="*/ 675 h 932"/>
                  <a:gd name="T16" fmla="*/ 67 w 194"/>
                  <a:gd name="T17" fmla="*/ 771 h 932"/>
                  <a:gd name="T18" fmla="*/ 77 w 194"/>
                  <a:gd name="T19" fmla="*/ 804 h 932"/>
                  <a:gd name="T20" fmla="*/ 149 w 194"/>
                  <a:gd name="T21" fmla="*/ 852 h 932"/>
                  <a:gd name="T22" fmla="*/ 194 w 194"/>
                  <a:gd name="T23" fmla="*/ 910 h 932"/>
                  <a:gd name="T24" fmla="*/ 183 w 194"/>
                  <a:gd name="T25" fmla="*/ 927 h 932"/>
                  <a:gd name="T26" fmla="*/ 128 w 194"/>
                  <a:gd name="T27" fmla="*/ 932 h 932"/>
                  <a:gd name="T28" fmla="*/ 94 w 194"/>
                  <a:gd name="T29" fmla="*/ 922 h 932"/>
                  <a:gd name="T30" fmla="*/ 84 w 194"/>
                  <a:gd name="T31" fmla="*/ 889 h 932"/>
                  <a:gd name="T32" fmla="*/ 77 w 194"/>
                  <a:gd name="T33" fmla="*/ 857 h 932"/>
                  <a:gd name="T34" fmla="*/ 34 w 194"/>
                  <a:gd name="T35" fmla="*/ 809 h 932"/>
                  <a:gd name="T36" fmla="*/ 0 w 194"/>
                  <a:gd name="T37" fmla="*/ 777 h 932"/>
                  <a:gd name="T38" fmla="*/ 12 w 194"/>
                  <a:gd name="T39" fmla="*/ 729 h 932"/>
                  <a:gd name="T40" fmla="*/ 50 w 194"/>
                  <a:gd name="T41" fmla="*/ 681 h 932"/>
                  <a:gd name="T42" fmla="*/ 77 w 194"/>
                  <a:gd name="T43" fmla="*/ 563 h 932"/>
                  <a:gd name="T44" fmla="*/ 89 w 194"/>
                  <a:gd name="T45" fmla="*/ 434 h 932"/>
                  <a:gd name="T46" fmla="*/ 84 w 194"/>
                  <a:gd name="T47" fmla="*/ 300 h 932"/>
                  <a:gd name="T48" fmla="*/ 61 w 194"/>
                  <a:gd name="T49" fmla="*/ 166 h 932"/>
                  <a:gd name="T50" fmla="*/ 34 w 194"/>
                  <a:gd name="T51" fmla="*/ 70 h 932"/>
                  <a:gd name="T52" fmla="*/ 45 w 194"/>
                  <a:gd name="T53" fmla="*/ 38 h 9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4" h="932">
                    <a:moveTo>
                      <a:pt x="45" y="38"/>
                    </a:moveTo>
                    <a:lnTo>
                      <a:pt x="77" y="0"/>
                    </a:lnTo>
                    <a:lnTo>
                      <a:pt x="122" y="11"/>
                    </a:lnTo>
                    <a:lnTo>
                      <a:pt x="134" y="54"/>
                    </a:lnTo>
                    <a:lnTo>
                      <a:pt x="149" y="231"/>
                    </a:lnTo>
                    <a:lnTo>
                      <a:pt x="144" y="375"/>
                    </a:lnTo>
                    <a:lnTo>
                      <a:pt x="134" y="477"/>
                    </a:lnTo>
                    <a:lnTo>
                      <a:pt x="94" y="675"/>
                    </a:lnTo>
                    <a:lnTo>
                      <a:pt x="67" y="771"/>
                    </a:lnTo>
                    <a:lnTo>
                      <a:pt x="77" y="804"/>
                    </a:lnTo>
                    <a:lnTo>
                      <a:pt x="149" y="852"/>
                    </a:lnTo>
                    <a:lnTo>
                      <a:pt x="194" y="910"/>
                    </a:lnTo>
                    <a:lnTo>
                      <a:pt x="183" y="927"/>
                    </a:lnTo>
                    <a:lnTo>
                      <a:pt x="128" y="932"/>
                    </a:lnTo>
                    <a:lnTo>
                      <a:pt x="94" y="922"/>
                    </a:lnTo>
                    <a:lnTo>
                      <a:pt x="84" y="889"/>
                    </a:lnTo>
                    <a:lnTo>
                      <a:pt x="77" y="857"/>
                    </a:lnTo>
                    <a:lnTo>
                      <a:pt x="34" y="809"/>
                    </a:lnTo>
                    <a:lnTo>
                      <a:pt x="0" y="777"/>
                    </a:lnTo>
                    <a:lnTo>
                      <a:pt x="12" y="729"/>
                    </a:lnTo>
                    <a:lnTo>
                      <a:pt x="50" y="681"/>
                    </a:lnTo>
                    <a:lnTo>
                      <a:pt x="77" y="563"/>
                    </a:lnTo>
                    <a:lnTo>
                      <a:pt x="89" y="434"/>
                    </a:lnTo>
                    <a:lnTo>
                      <a:pt x="84" y="300"/>
                    </a:lnTo>
                    <a:lnTo>
                      <a:pt x="61" y="166"/>
                    </a:lnTo>
                    <a:lnTo>
                      <a:pt x="34" y="70"/>
                    </a:lnTo>
                    <a:lnTo>
                      <a:pt x="45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019931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Rounded Rectangle 1091"/>
          <p:cNvSpPr/>
          <p:nvPr/>
        </p:nvSpPr>
        <p:spPr bwMode="auto">
          <a:xfrm>
            <a:off x="197826" y="1409154"/>
            <a:ext cx="6463894" cy="1837225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91" name="Rounded Rectangle 1090"/>
          <p:cNvSpPr/>
          <p:nvPr/>
        </p:nvSpPr>
        <p:spPr bwMode="auto">
          <a:xfrm>
            <a:off x="181524" y="1409154"/>
            <a:ext cx="4756908" cy="1837225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842" name="Rounded Rectangle 15841"/>
          <p:cNvSpPr/>
          <p:nvPr/>
        </p:nvSpPr>
        <p:spPr bwMode="auto">
          <a:xfrm>
            <a:off x="197826" y="1409154"/>
            <a:ext cx="3205971" cy="1837225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Measurement processes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97826" y="5434514"/>
            <a:ext cx="8565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b="0" dirty="0" smtClean="0">
                <a:solidFill>
                  <a:schemeClr val="tx2"/>
                </a:solidFill>
              </a:rPr>
              <a:t>Iterating the chain of measurements (i.e. probing the apparatus with another one etc.) both quantum correlations and entanglement can </a:t>
            </a:r>
            <a:r>
              <a:rPr lang="en-GB" b="0" i="1" dirty="0" smtClean="0">
                <a:solidFill>
                  <a:schemeClr val="tx2"/>
                </a:solidFill>
              </a:rPr>
              <a:t>never</a:t>
            </a:r>
            <a:r>
              <a:rPr lang="en-GB" b="0" dirty="0" smtClean="0">
                <a:solidFill>
                  <a:schemeClr val="tx2"/>
                </a:solidFill>
              </a:rPr>
              <a:t> decrease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947150" y="742948"/>
            <a:ext cx="2682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i="1" dirty="0" err="1"/>
              <a:t>Piani</a:t>
            </a:r>
            <a:r>
              <a:rPr lang="en-GB" sz="1400" i="1" dirty="0"/>
              <a:t> and GA, arxiv:1110.2530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310" name="Freeform 12"/>
          <p:cNvSpPr>
            <a:spLocks noEditPoints="1"/>
          </p:cNvSpPr>
          <p:nvPr/>
        </p:nvSpPr>
        <p:spPr bwMode="auto">
          <a:xfrm>
            <a:off x="7390938" y="1853539"/>
            <a:ext cx="1283022" cy="925020"/>
          </a:xfrm>
          <a:custGeom>
            <a:avLst/>
            <a:gdLst>
              <a:gd name="T0" fmla="*/ 208 w 577"/>
              <a:gd name="T1" fmla="*/ 416 h 416"/>
              <a:gd name="T2" fmla="*/ 125 w 577"/>
              <a:gd name="T3" fmla="*/ 400 h 416"/>
              <a:gd name="T4" fmla="*/ 63 w 577"/>
              <a:gd name="T5" fmla="*/ 358 h 416"/>
              <a:gd name="T6" fmla="*/ 16 w 577"/>
              <a:gd name="T7" fmla="*/ 291 h 416"/>
              <a:gd name="T8" fmla="*/ 0 w 577"/>
              <a:gd name="T9" fmla="*/ 208 h 416"/>
              <a:gd name="T10" fmla="*/ 0 w 577"/>
              <a:gd name="T11" fmla="*/ 208 h 416"/>
              <a:gd name="T12" fmla="*/ 16 w 577"/>
              <a:gd name="T13" fmla="*/ 130 h 416"/>
              <a:gd name="T14" fmla="*/ 63 w 577"/>
              <a:gd name="T15" fmla="*/ 62 h 416"/>
              <a:gd name="T16" fmla="*/ 125 w 577"/>
              <a:gd name="T17" fmla="*/ 15 h 416"/>
              <a:gd name="T18" fmla="*/ 208 w 577"/>
              <a:gd name="T19" fmla="*/ 0 h 416"/>
              <a:gd name="T20" fmla="*/ 369 w 577"/>
              <a:gd name="T21" fmla="*/ 0 h 416"/>
              <a:gd name="T22" fmla="*/ 411 w 577"/>
              <a:gd name="T23" fmla="*/ 5 h 416"/>
              <a:gd name="T24" fmla="*/ 484 w 577"/>
              <a:gd name="T25" fmla="*/ 36 h 416"/>
              <a:gd name="T26" fmla="*/ 541 w 577"/>
              <a:gd name="T27" fmla="*/ 93 h 416"/>
              <a:gd name="T28" fmla="*/ 572 w 577"/>
              <a:gd name="T29" fmla="*/ 166 h 416"/>
              <a:gd name="T30" fmla="*/ 577 w 577"/>
              <a:gd name="T31" fmla="*/ 208 h 416"/>
              <a:gd name="T32" fmla="*/ 572 w 577"/>
              <a:gd name="T33" fmla="*/ 249 h 416"/>
              <a:gd name="T34" fmla="*/ 541 w 577"/>
              <a:gd name="T35" fmla="*/ 327 h 416"/>
              <a:gd name="T36" fmla="*/ 484 w 577"/>
              <a:gd name="T37" fmla="*/ 379 h 416"/>
              <a:gd name="T38" fmla="*/ 411 w 577"/>
              <a:gd name="T39" fmla="*/ 416 h 416"/>
              <a:gd name="T40" fmla="*/ 369 w 577"/>
              <a:gd name="T41" fmla="*/ 416 h 416"/>
              <a:gd name="T42" fmla="*/ 208 w 577"/>
              <a:gd name="T43" fmla="*/ 416 h 416"/>
              <a:gd name="T44" fmla="*/ 89 w 577"/>
              <a:gd name="T45" fmla="*/ 208 h 416"/>
              <a:gd name="T46" fmla="*/ 99 w 577"/>
              <a:gd name="T47" fmla="*/ 255 h 416"/>
              <a:gd name="T48" fmla="*/ 125 w 577"/>
              <a:gd name="T49" fmla="*/ 296 h 416"/>
              <a:gd name="T50" fmla="*/ 162 w 577"/>
              <a:gd name="T51" fmla="*/ 322 h 416"/>
              <a:gd name="T52" fmla="*/ 208 w 577"/>
              <a:gd name="T53" fmla="*/ 327 h 416"/>
              <a:gd name="T54" fmla="*/ 369 w 577"/>
              <a:gd name="T55" fmla="*/ 327 h 416"/>
              <a:gd name="T56" fmla="*/ 395 w 577"/>
              <a:gd name="T57" fmla="*/ 327 h 416"/>
              <a:gd name="T58" fmla="*/ 437 w 577"/>
              <a:gd name="T59" fmla="*/ 306 h 416"/>
              <a:gd name="T60" fmla="*/ 468 w 577"/>
              <a:gd name="T61" fmla="*/ 275 h 416"/>
              <a:gd name="T62" fmla="*/ 489 w 577"/>
              <a:gd name="T63" fmla="*/ 234 h 416"/>
              <a:gd name="T64" fmla="*/ 489 w 577"/>
              <a:gd name="T65" fmla="*/ 208 h 416"/>
              <a:gd name="T66" fmla="*/ 489 w 577"/>
              <a:gd name="T67" fmla="*/ 187 h 416"/>
              <a:gd name="T68" fmla="*/ 468 w 577"/>
              <a:gd name="T69" fmla="*/ 140 h 416"/>
              <a:gd name="T70" fmla="*/ 437 w 577"/>
              <a:gd name="T71" fmla="*/ 109 h 416"/>
              <a:gd name="T72" fmla="*/ 395 w 577"/>
              <a:gd name="T73" fmla="*/ 93 h 416"/>
              <a:gd name="T74" fmla="*/ 369 w 577"/>
              <a:gd name="T75" fmla="*/ 88 h 416"/>
              <a:gd name="T76" fmla="*/ 208 w 577"/>
              <a:gd name="T77" fmla="*/ 88 h 416"/>
              <a:gd name="T78" fmla="*/ 162 w 577"/>
              <a:gd name="T79" fmla="*/ 99 h 416"/>
              <a:gd name="T80" fmla="*/ 125 w 577"/>
              <a:gd name="T81" fmla="*/ 125 h 416"/>
              <a:gd name="T82" fmla="*/ 99 w 577"/>
              <a:gd name="T83" fmla="*/ 161 h 416"/>
              <a:gd name="T84" fmla="*/ 89 w 577"/>
              <a:gd name="T85" fmla="*/ 20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77" h="416">
                <a:moveTo>
                  <a:pt x="208" y="416"/>
                </a:moveTo>
                <a:lnTo>
                  <a:pt x="208" y="416"/>
                </a:lnTo>
                <a:lnTo>
                  <a:pt x="167" y="416"/>
                </a:lnTo>
                <a:lnTo>
                  <a:pt x="125" y="400"/>
                </a:lnTo>
                <a:lnTo>
                  <a:pt x="94" y="379"/>
                </a:lnTo>
                <a:lnTo>
                  <a:pt x="63" y="358"/>
                </a:lnTo>
                <a:lnTo>
                  <a:pt x="37" y="327"/>
                </a:lnTo>
                <a:lnTo>
                  <a:pt x="16" y="291"/>
                </a:lnTo>
                <a:lnTo>
                  <a:pt x="6" y="249"/>
                </a:lnTo>
                <a:lnTo>
                  <a:pt x="0" y="208"/>
                </a:lnTo>
                <a:lnTo>
                  <a:pt x="0" y="208"/>
                </a:lnTo>
                <a:lnTo>
                  <a:pt x="0" y="208"/>
                </a:lnTo>
                <a:lnTo>
                  <a:pt x="6" y="166"/>
                </a:lnTo>
                <a:lnTo>
                  <a:pt x="16" y="130"/>
                </a:lnTo>
                <a:lnTo>
                  <a:pt x="37" y="93"/>
                </a:lnTo>
                <a:lnTo>
                  <a:pt x="63" y="62"/>
                </a:lnTo>
                <a:lnTo>
                  <a:pt x="94" y="36"/>
                </a:lnTo>
                <a:lnTo>
                  <a:pt x="125" y="15"/>
                </a:lnTo>
                <a:lnTo>
                  <a:pt x="167" y="5"/>
                </a:lnTo>
                <a:lnTo>
                  <a:pt x="208" y="0"/>
                </a:lnTo>
                <a:lnTo>
                  <a:pt x="208" y="0"/>
                </a:lnTo>
                <a:lnTo>
                  <a:pt x="369" y="0"/>
                </a:lnTo>
                <a:lnTo>
                  <a:pt x="369" y="0"/>
                </a:lnTo>
                <a:lnTo>
                  <a:pt x="411" y="5"/>
                </a:lnTo>
                <a:lnTo>
                  <a:pt x="453" y="15"/>
                </a:lnTo>
                <a:lnTo>
                  <a:pt x="484" y="36"/>
                </a:lnTo>
                <a:lnTo>
                  <a:pt x="515" y="62"/>
                </a:lnTo>
                <a:lnTo>
                  <a:pt x="541" y="93"/>
                </a:lnTo>
                <a:lnTo>
                  <a:pt x="562" y="130"/>
                </a:lnTo>
                <a:lnTo>
                  <a:pt x="572" y="166"/>
                </a:lnTo>
                <a:lnTo>
                  <a:pt x="577" y="208"/>
                </a:lnTo>
                <a:lnTo>
                  <a:pt x="577" y="208"/>
                </a:lnTo>
                <a:lnTo>
                  <a:pt x="577" y="208"/>
                </a:lnTo>
                <a:lnTo>
                  <a:pt x="572" y="249"/>
                </a:lnTo>
                <a:lnTo>
                  <a:pt x="562" y="291"/>
                </a:lnTo>
                <a:lnTo>
                  <a:pt x="541" y="327"/>
                </a:lnTo>
                <a:lnTo>
                  <a:pt x="515" y="358"/>
                </a:lnTo>
                <a:lnTo>
                  <a:pt x="484" y="379"/>
                </a:lnTo>
                <a:lnTo>
                  <a:pt x="453" y="400"/>
                </a:lnTo>
                <a:lnTo>
                  <a:pt x="411" y="416"/>
                </a:lnTo>
                <a:lnTo>
                  <a:pt x="369" y="416"/>
                </a:lnTo>
                <a:lnTo>
                  <a:pt x="369" y="416"/>
                </a:lnTo>
                <a:lnTo>
                  <a:pt x="208" y="416"/>
                </a:lnTo>
                <a:lnTo>
                  <a:pt x="208" y="416"/>
                </a:lnTo>
                <a:close/>
                <a:moveTo>
                  <a:pt x="89" y="208"/>
                </a:moveTo>
                <a:lnTo>
                  <a:pt x="89" y="208"/>
                </a:lnTo>
                <a:lnTo>
                  <a:pt x="89" y="234"/>
                </a:lnTo>
                <a:lnTo>
                  <a:pt x="99" y="255"/>
                </a:lnTo>
                <a:lnTo>
                  <a:pt x="110" y="275"/>
                </a:lnTo>
                <a:lnTo>
                  <a:pt x="125" y="296"/>
                </a:lnTo>
                <a:lnTo>
                  <a:pt x="141" y="306"/>
                </a:lnTo>
                <a:lnTo>
                  <a:pt x="162" y="322"/>
                </a:lnTo>
                <a:lnTo>
                  <a:pt x="182" y="327"/>
                </a:lnTo>
                <a:lnTo>
                  <a:pt x="208" y="327"/>
                </a:lnTo>
                <a:lnTo>
                  <a:pt x="208" y="327"/>
                </a:lnTo>
                <a:lnTo>
                  <a:pt x="369" y="327"/>
                </a:lnTo>
                <a:lnTo>
                  <a:pt x="369" y="327"/>
                </a:lnTo>
                <a:lnTo>
                  <a:pt x="395" y="327"/>
                </a:lnTo>
                <a:lnTo>
                  <a:pt x="416" y="322"/>
                </a:lnTo>
                <a:lnTo>
                  <a:pt x="437" y="306"/>
                </a:lnTo>
                <a:lnTo>
                  <a:pt x="453" y="296"/>
                </a:lnTo>
                <a:lnTo>
                  <a:pt x="468" y="275"/>
                </a:lnTo>
                <a:lnTo>
                  <a:pt x="479" y="255"/>
                </a:lnTo>
                <a:lnTo>
                  <a:pt x="489" y="234"/>
                </a:lnTo>
                <a:lnTo>
                  <a:pt x="489" y="208"/>
                </a:lnTo>
                <a:lnTo>
                  <a:pt x="489" y="208"/>
                </a:lnTo>
                <a:lnTo>
                  <a:pt x="489" y="208"/>
                </a:lnTo>
                <a:lnTo>
                  <a:pt x="489" y="187"/>
                </a:lnTo>
                <a:lnTo>
                  <a:pt x="479" y="161"/>
                </a:lnTo>
                <a:lnTo>
                  <a:pt x="468" y="140"/>
                </a:lnTo>
                <a:lnTo>
                  <a:pt x="453" y="125"/>
                </a:lnTo>
                <a:lnTo>
                  <a:pt x="437" y="109"/>
                </a:lnTo>
                <a:lnTo>
                  <a:pt x="416" y="99"/>
                </a:lnTo>
                <a:lnTo>
                  <a:pt x="395" y="93"/>
                </a:lnTo>
                <a:lnTo>
                  <a:pt x="369" y="88"/>
                </a:lnTo>
                <a:lnTo>
                  <a:pt x="369" y="88"/>
                </a:lnTo>
                <a:lnTo>
                  <a:pt x="208" y="88"/>
                </a:lnTo>
                <a:lnTo>
                  <a:pt x="208" y="88"/>
                </a:lnTo>
                <a:lnTo>
                  <a:pt x="182" y="93"/>
                </a:lnTo>
                <a:lnTo>
                  <a:pt x="162" y="99"/>
                </a:lnTo>
                <a:lnTo>
                  <a:pt x="141" y="109"/>
                </a:lnTo>
                <a:lnTo>
                  <a:pt x="125" y="125"/>
                </a:lnTo>
                <a:lnTo>
                  <a:pt x="110" y="140"/>
                </a:lnTo>
                <a:lnTo>
                  <a:pt x="99" y="161"/>
                </a:lnTo>
                <a:lnTo>
                  <a:pt x="89" y="187"/>
                </a:lnTo>
                <a:lnTo>
                  <a:pt x="89" y="208"/>
                </a:lnTo>
                <a:lnTo>
                  <a:pt x="89" y="208"/>
                </a:lnTo>
                <a:close/>
              </a:path>
            </a:pathLst>
          </a:cu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1" name="Freeform 9"/>
          <p:cNvSpPr>
            <a:spLocks noEditPoints="1"/>
          </p:cNvSpPr>
          <p:nvPr/>
        </p:nvSpPr>
        <p:spPr bwMode="auto">
          <a:xfrm>
            <a:off x="421232" y="1853537"/>
            <a:ext cx="1283024" cy="925022"/>
          </a:xfrm>
          <a:custGeom>
            <a:avLst/>
            <a:gdLst>
              <a:gd name="T0" fmla="*/ 208 w 577"/>
              <a:gd name="T1" fmla="*/ 416 h 416"/>
              <a:gd name="T2" fmla="*/ 125 w 577"/>
              <a:gd name="T3" fmla="*/ 400 h 416"/>
              <a:gd name="T4" fmla="*/ 58 w 577"/>
              <a:gd name="T5" fmla="*/ 358 h 416"/>
              <a:gd name="T6" fmla="*/ 16 w 577"/>
              <a:gd name="T7" fmla="*/ 291 h 416"/>
              <a:gd name="T8" fmla="*/ 0 w 577"/>
              <a:gd name="T9" fmla="*/ 208 h 416"/>
              <a:gd name="T10" fmla="*/ 0 w 577"/>
              <a:gd name="T11" fmla="*/ 208 h 416"/>
              <a:gd name="T12" fmla="*/ 16 w 577"/>
              <a:gd name="T13" fmla="*/ 130 h 416"/>
              <a:gd name="T14" fmla="*/ 58 w 577"/>
              <a:gd name="T15" fmla="*/ 62 h 416"/>
              <a:gd name="T16" fmla="*/ 125 w 577"/>
              <a:gd name="T17" fmla="*/ 15 h 416"/>
              <a:gd name="T18" fmla="*/ 208 w 577"/>
              <a:gd name="T19" fmla="*/ 0 h 416"/>
              <a:gd name="T20" fmla="*/ 369 w 577"/>
              <a:gd name="T21" fmla="*/ 0 h 416"/>
              <a:gd name="T22" fmla="*/ 411 w 577"/>
              <a:gd name="T23" fmla="*/ 5 h 416"/>
              <a:gd name="T24" fmla="*/ 484 w 577"/>
              <a:gd name="T25" fmla="*/ 36 h 416"/>
              <a:gd name="T26" fmla="*/ 541 w 577"/>
              <a:gd name="T27" fmla="*/ 93 h 416"/>
              <a:gd name="T28" fmla="*/ 572 w 577"/>
              <a:gd name="T29" fmla="*/ 166 h 416"/>
              <a:gd name="T30" fmla="*/ 577 w 577"/>
              <a:gd name="T31" fmla="*/ 208 h 416"/>
              <a:gd name="T32" fmla="*/ 572 w 577"/>
              <a:gd name="T33" fmla="*/ 249 h 416"/>
              <a:gd name="T34" fmla="*/ 541 w 577"/>
              <a:gd name="T35" fmla="*/ 327 h 416"/>
              <a:gd name="T36" fmla="*/ 484 w 577"/>
              <a:gd name="T37" fmla="*/ 379 h 416"/>
              <a:gd name="T38" fmla="*/ 411 w 577"/>
              <a:gd name="T39" fmla="*/ 416 h 416"/>
              <a:gd name="T40" fmla="*/ 369 w 577"/>
              <a:gd name="T41" fmla="*/ 416 h 416"/>
              <a:gd name="T42" fmla="*/ 208 w 577"/>
              <a:gd name="T43" fmla="*/ 416 h 416"/>
              <a:gd name="T44" fmla="*/ 84 w 577"/>
              <a:gd name="T45" fmla="*/ 208 h 416"/>
              <a:gd name="T46" fmla="*/ 94 w 577"/>
              <a:gd name="T47" fmla="*/ 255 h 416"/>
              <a:gd name="T48" fmla="*/ 120 w 577"/>
              <a:gd name="T49" fmla="*/ 296 h 416"/>
              <a:gd name="T50" fmla="*/ 162 w 577"/>
              <a:gd name="T51" fmla="*/ 322 h 416"/>
              <a:gd name="T52" fmla="*/ 208 w 577"/>
              <a:gd name="T53" fmla="*/ 327 h 416"/>
              <a:gd name="T54" fmla="*/ 369 w 577"/>
              <a:gd name="T55" fmla="*/ 327 h 416"/>
              <a:gd name="T56" fmla="*/ 390 w 577"/>
              <a:gd name="T57" fmla="*/ 327 h 416"/>
              <a:gd name="T58" fmla="*/ 437 w 577"/>
              <a:gd name="T59" fmla="*/ 306 h 416"/>
              <a:gd name="T60" fmla="*/ 468 w 577"/>
              <a:gd name="T61" fmla="*/ 275 h 416"/>
              <a:gd name="T62" fmla="*/ 484 w 577"/>
              <a:gd name="T63" fmla="*/ 234 h 416"/>
              <a:gd name="T64" fmla="*/ 489 w 577"/>
              <a:gd name="T65" fmla="*/ 208 h 416"/>
              <a:gd name="T66" fmla="*/ 484 w 577"/>
              <a:gd name="T67" fmla="*/ 187 h 416"/>
              <a:gd name="T68" fmla="*/ 468 w 577"/>
              <a:gd name="T69" fmla="*/ 140 h 416"/>
              <a:gd name="T70" fmla="*/ 437 w 577"/>
              <a:gd name="T71" fmla="*/ 109 h 416"/>
              <a:gd name="T72" fmla="*/ 390 w 577"/>
              <a:gd name="T73" fmla="*/ 93 h 416"/>
              <a:gd name="T74" fmla="*/ 369 w 577"/>
              <a:gd name="T75" fmla="*/ 88 h 416"/>
              <a:gd name="T76" fmla="*/ 208 w 577"/>
              <a:gd name="T77" fmla="*/ 88 h 416"/>
              <a:gd name="T78" fmla="*/ 162 w 577"/>
              <a:gd name="T79" fmla="*/ 99 h 416"/>
              <a:gd name="T80" fmla="*/ 120 w 577"/>
              <a:gd name="T81" fmla="*/ 125 h 416"/>
              <a:gd name="T82" fmla="*/ 94 w 577"/>
              <a:gd name="T83" fmla="*/ 161 h 416"/>
              <a:gd name="T84" fmla="*/ 84 w 577"/>
              <a:gd name="T85" fmla="*/ 20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77" h="416">
                <a:moveTo>
                  <a:pt x="208" y="416"/>
                </a:moveTo>
                <a:lnTo>
                  <a:pt x="208" y="416"/>
                </a:lnTo>
                <a:lnTo>
                  <a:pt x="162" y="416"/>
                </a:lnTo>
                <a:lnTo>
                  <a:pt x="125" y="400"/>
                </a:lnTo>
                <a:lnTo>
                  <a:pt x="89" y="379"/>
                </a:lnTo>
                <a:lnTo>
                  <a:pt x="58" y="358"/>
                </a:lnTo>
                <a:lnTo>
                  <a:pt x="32" y="327"/>
                </a:lnTo>
                <a:lnTo>
                  <a:pt x="16" y="291"/>
                </a:lnTo>
                <a:lnTo>
                  <a:pt x="0" y="249"/>
                </a:lnTo>
                <a:lnTo>
                  <a:pt x="0" y="208"/>
                </a:lnTo>
                <a:lnTo>
                  <a:pt x="0" y="208"/>
                </a:lnTo>
                <a:lnTo>
                  <a:pt x="0" y="208"/>
                </a:lnTo>
                <a:lnTo>
                  <a:pt x="0" y="166"/>
                </a:lnTo>
                <a:lnTo>
                  <a:pt x="16" y="130"/>
                </a:lnTo>
                <a:lnTo>
                  <a:pt x="32" y="93"/>
                </a:lnTo>
                <a:lnTo>
                  <a:pt x="58" y="62"/>
                </a:lnTo>
                <a:lnTo>
                  <a:pt x="89" y="36"/>
                </a:lnTo>
                <a:lnTo>
                  <a:pt x="125" y="15"/>
                </a:lnTo>
                <a:lnTo>
                  <a:pt x="162" y="5"/>
                </a:lnTo>
                <a:lnTo>
                  <a:pt x="208" y="0"/>
                </a:lnTo>
                <a:lnTo>
                  <a:pt x="208" y="0"/>
                </a:lnTo>
                <a:lnTo>
                  <a:pt x="369" y="0"/>
                </a:lnTo>
                <a:lnTo>
                  <a:pt x="369" y="0"/>
                </a:lnTo>
                <a:lnTo>
                  <a:pt x="411" y="5"/>
                </a:lnTo>
                <a:lnTo>
                  <a:pt x="447" y="15"/>
                </a:lnTo>
                <a:lnTo>
                  <a:pt x="484" y="36"/>
                </a:lnTo>
                <a:lnTo>
                  <a:pt x="515" y="62"/>
                </a:lnTo>
                <a:lnTo>
                  <a:pt x="541" y="93"/>
                </a:lnTo>
                <a:lnTo>
                  <a:pt x="557" y="130"/>
                </a:lnTo>
                <a:lnTo>
                  <a:pt x="572" y="166"/>
                </a:lnTo>
                <a:lnTo>
                  <a:pt x="577" y="208"/>
                </a:lnTo>
                <a:lnTo>
                  <a:pt x="577" y="208"/>
                </a:lnTo>
                <a:lnTo>
                  <a:pt x="577" y="208"/>
                </a:lnTo>
                <a:lnTo>
                  <a:pt x="572" y="249"/>
                </a:lnTo>
                <a:lnTo>
                  <a:pt x="557" y="291"/>
                </a:lnTo>
                <a:lnTo>
                  <a:pt x="541" y="327"/>
                </a:lnTo>
                <a:lnTo>
                  <a:pt x="515" y="358"/>
                </a:lnTo>
                <a:lnTo>
                  <a:pt x="484" y="379"/>
                </a:lnTo>
                <a:lnTo>
                  <a:pt x="447" y="400"/>
                </a:lnTo>
                <a:lnTo>
                  <a:pt x="411" y="416"/>
                </a:lnTo>
                <a:lnTo>
                  <a:pt x="369" y="416"/>
                </a:lnTo>
                <a:lnTo>
                  <a:pt x="369" y="416"/>
                </a:lnTo>
                <a:lnTo>
                  <a:pt x="208" y="416"/>
                </a:lnTo>
                <a:lnTo>
                  <a:pt x="208" y="416"/>
                </a:lnTo>
                <a:close/>
                <a:moveTo>
                  <a:pt x="84" y="208"/>
                </a:moveTo>
                <a:lnTo>
                  <a:pt x="84" y="208"/>
                </a:lnTo>
                <a:lnTo>
                  <a:pt x="89" y="234"/>
                </a:lnTo>
                <a:lnTo>
                  <a:pt x="94" y="255"/>
                </a:lnTo>
                <a:lnTo>
                  <a:pt x="104" y="275"/>
                </a:lnTo>
                <a:lnTo>
                  <a:pt x="120" y="296"/>
                </a:lnTo>
                <a:lnTo>
                  <a:pt x="141" y="306"/>
                </a:lnTo>
                <a:lnTo>
                  <a:pt x="162" y="322"/>
                </a:lnTo>
                <a:lnTo>
                  <a:pt x="182" y="327"/>
                </a:lnTo>
                <a:lnTo>
                  <a:pt x="208" y="327"/>
                </a:lnTo>
                <a:lnTo>
                  <a:pt x="208" y="327"/>
                </a:lnTo>
                <a:lnTo>
                  <a:pt x="369" y="327"/>
                </a:lnTo>
                <a:lnTo>
                  <a:pt x="369" y="327"/>
                </a:lnTo>
                <a:lnTo>
                  <a:pt x="390" y="327"/>
                </a:lnTo>
                <a:lnTo>
                  <a:pt x="416" y="322"/>
                </a:lnTo>
                <a:lnTo>
                  <a:pt x="437" y="306"/>
                </a:lnTo>
                <a:lnTo>
                  <a:pt x="453" y="296"/>
                </a:lnTo>
                <a:lnTo>
                  <a:pt x="468" y="275"/>
                </a:lnTo>
                <a:lnTo>
                  <a:pt x="479" y="255"/>
                </a:lnTo>
                <a:lnTo>
                  <a:pt x="484" y="234"/>
                </a:lnTo>
                <a:lnTo>
                  <a:pt x="489" y="208"/>
                </a:lnTo>
                <a:lnTo>
                  <a:pt x="489" y="208"/>
                </a:lnTo>
                <a:lnTo>
                  <a:pt x="489" y="208"/>
                </a:lnTo>
                <a:lnTo>
                  <a:pt x="484" y="187"/>
                </a:lnTo>
                <a:lnTo>
                  <a:pt x="479" y="161"/>
                </a:lnTo>
                <a:lnTo>
                  <a:pt x="468" y="140"/>
                </a:lnTo>
                <a:lnTo>
                  <a:pt x="453" y="125"/>
                </a:lnTo>
                <a:lnTo>
                  <a:pt x="437" y="109"/>
                </a:lnTo>
                <a:lnTo>
                  <a:pt x="416" y="99"/>
                </a:lnTo>
                <a:lnTo>
                  <a:pt x="390" y="93"/>
                </a:lnTo>
                <a:lnTo>
                  <a:pt x="369" y="88"/>
                </a:lnTo>
                <a:lnTo>
                  <a:pt x="369" y="88"/>
                </a:lnTo>
                <a:lnTo>
                  <a:pt x="208" y="88"/>
                </a:lnTo>
                <a:lnTo>
                  <a:pt x="208" y="88"/>
                </a:lnTo>
                <a:lnTo>
                  <a:pt x="182" y="93"/>
                </a:lnTo>
                <a:lnTo>
                  <a:pt x="162" y="99"/>
                </a:lnTo>
                <a:lnTo>
                  <a:pt x="141" y="109"/>
                </a:lnTo>
                <a:lnTo>
                  <a:pt x="120" y="125"/>
                </a:lnTo>
                <a:lnTo>
                  <a:pt x="104" y="140"/>
                </a:lnTo>
                <a:lnTo>
                  <a:pt x="94" y="161"/>
                </a:lnTo>
                <a:lnTo>
                  <a:pt x="89" y="187"/>
                </a:lnTo>
                <a:lnTo>
                  <a:pt x="84" y="208"/>
                </a:lnTo>
                <a:lnTo>
                  <a:pt x="84" y="208"/>
                </a:lnTo>
                <a:close/>
              </a:path>
            </a:pathLst>
          </a:cu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2" name="Freeform 10"/>
          <p:cNvSpPr>
            <a:spLocks noEditPoints="1"/>
          </p:cNvSpPr>
          <p:nvPr/>
        </p:nvSpPr>
        <p:spPr bwMode="auto">
          <a:xfrm>
            <a:off x="1988340" y="1853539"/>
            <a:ext cx="1283022" cy="925020"/>
          </a:xfrm>
          <a:custGeom>
            <a:avLst/>
            <a:gdLst>
              <a:gd name="T0" fmla="*/ 0 w 577"/>
              <a:gd name="T1" fmla="*/ 208 h 416"/>
              <a:gd name="T2" fmla="*/ 16 w 577"/>
              <a:gd name="T3" fmla="*/ 130 h 416"/>
              <a:gd name="T4" fmla="*/ 63 w 577"/>
              <a:gd name="T5" fmla="*/ 62 h 416"/>
              <a:gd name="T6" fmla="*/ 130 w 577"/>
              <a:gd name="T7" fmla="*/ 15 h 416"/>
              <a:gd name="T8" fmla="*/ 208 w 577"/>
              <a:gd name="T9" fmla="*/ 0 h 416"/>
              <a:gd name="T10" fmla="*/ 369 w 577"/>
              <a:gd name="T11" fmla="*/ 0 h 416"/>
              <a:gd name="T12" fmla="*/ 416 w 577"/>
              <a:gd name="T13" fmla="*/ 5 h 416"/>
              <a:gd name="T14" fmla="*/ 489 w 577"/>
              <a:gd name="T15" fmla="*/ 36 h 416"/>
              <a:gd name="T16" fmla="*/ 546 w 577"/>
              <a:gd name="T17" fmla="*/ 93 h 416"/>
              <a:gd name="T18" fmla="*/ 577 w 577"/>
              <a:gd name="T19" fmla="*/ 166 h 416"/>
              <a:gd name="T20" fmla="*/ 577 w 577"/>
              <a:gd name="T21" fmla="*/ 208 h 416"/>
              <a:gd name="T22" fmla="*/ 577 w 577"/>
              <a:gd name="T23" fmla="*/ 249 h 416"/>
              <a:gd name="T24" fmla="*/ 546 w 577"/>
              <a:gd name="T25" fmla="*/ 327 h 416"/>
              <a:gd name="T26" fmla="*/ 489 w 577"/>
              <a:gd name="T27" fmla="*/ 379 h 416"/>
              <a:gd name="T28" fmla="*/ 416 w 577"/>
              <a:gd name="T29" fmla="*/ 416 h 416"/>
              <a:gd name="T30" fmla="*/ 369 w 577"/>
              <a:gd name="T31" fmla="*/ 416 h 416"/>
              <a:gd name="T32" fmla="*/ 208 w 577"/>
              <a:gd name="T33" fmla="*/ 416 h 416"/>
              <a:gd name="T34" fmla="*/ 130 w 577"/>
              <a:gd name="T35" fmla="*/ 400 h 416"/>
              <a:gd name="T36" fmla="*/ 63 w 577"/>
              <a:gd name="T37" fmla="*/ 358 h 416"/>
              <a:gd name="T38" fmla="*/ 16 w 577"/>
              <a:gd name="T39" fmla="*/ 291 h 416"/>
              <a:gd name="T40" fmla="*/ 0 w 577"/>
              <a:gd name="T41" fmla="*/ 208 h 416"/>
              <a:gd name="T42" fmla="*/ 208 w 577"/>
              <a:gd name="T43" fmla="*/ 88 h 416"/>
              <a:gd name="T44" fmla="*/ 187 w 577"/>
              <a:gd name="T45" fmla="*/ 93 h 416"/>
              <a:gd name="T46" fmla="*/ 141 w 577"/>
              <a:gd name="T47" fmla="*/ 109 h 416"/>
              <a:gd name="T48" fmla="*/ 109 w 577"/>
              <a:gd name="T49" fmla="*/ 140 h 416"/>
              <a:gd name="T50" fmla="*/ 94 w 577"/>
              <a:gd name="T51" fmla="*/ 187 h 416"/>
              <a:gd name="T52" fmla="*/ 89 w 577"/>
              <a:gd name="T53" fmla="*/ 208 h 416"/>
              <a:gd name="T54" fmla="*/ 94 w 577"/>
              <a:gd name="T55" fmla="*/ 234 h 416"/>
              <a:gd name="T56" fmla="*/ 109 w 577"/>
              <a:gd name="T57" fmla="*/ 275 h 416"/>
              <a:gd name="T58" fmla="*/ 141 w 577"/>
              <a:gd name="T59" fmla="*/ 306 h 416"/>
              <a:gd name="T60" fmla="*/ 187 w 577"/>
              <a:gd name="T61" fmla="*/ 327 h 416"/>
              <a:gd name="T62" fmla="*/ 208 w 577"/>
              <a:gd name="T63" fmla="*/ 327 h 416"/>
              <a:gd name="T64" fmla="*/ 369 w 577"/>
              <a:gd name="T65" fmla="*/ 327 h 416"/>
              <a:gd name="T66" fmla="*/ 416 w 577"/>
              <a:gd name="T67" fmla="*/ 322 h 416"/>
              <a:gd name="T68" fmla="*/ 458 w 577"/>
              <a:gd name="T69" fmla="*/ 296 h 416"/>
              <a:gd name="T70" fmla="*/ 484 w 577"/>
              <a:gd name="T71" fmla="*/ 255 h 416"/>
              <a:gd name="T72" fmla="*/ 489 w 577"/>
              <a:gd name="T73" fmla="*/ 208 h 416"/>
              <a:gd name="T74" fmla="*/ 489 w 577"/>
              <a:gd name="T75" fmla="*/ 208 h 416"/>
              <a:gd name="T76" fmla="*/ 484 w 577"/>
              <a:gd name="T77" fmla="*/ 161 h 416"/>
              <a:gd name="T78" fmla="*/ 458 w 577"/>
              <a:gd name="T79" fmla="*/ 125 h 416"/>
              <a:gd name="T80" fmla="*/ 416 w 577"/>
              <a:gd name="T81" fmla="*/ 99 h 416"/>
              <a:gd name="T82" fmla="*/ 369 w 577"/>
              <a:gd name="T83" fmla="*/ 88 h 416"/>
              <a:gd name="T84" fmla="*/ 208 w 577"/>
              <a:gd name="T85" fmla="*/ 8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77" h="416">
                <a:moveTo>
                  <a:pt x="0" y="208"/>
                </a:moveTo>
                <a:lnTo>
                  <a:pt x="0" y="208"/>
                </a:lnTo>
                <a:lnTo>
                  <a:pt x="6" y="166"/>
                </a:lnTo>
                <a:lnTo>
                  <a:pt x="16" y="130"/>
                </a:lnTo>
                <a:lnTo>
                  <a:pt x="37" y="93"/>
                </a:lnTo>
                <a:lnTo>
                  <a:pt x="63" y="62"/>
                </a:lnTo>
                <a:lnTo>
                  <a:pt x="94" y="36"/>
                </a:lnTo>
                <a:lnTo>
                  <a:pt x="130" y="15"/>
                </a:lnTo>
                <a:lnTo>
                  <a:pt x="167" y="5"/>
                </a:lnTo>
                <a:lnTo>
                  <a:pt x="208" y="0"/>
                </a:lnTo>
                <a:lnTo>
                  <a:pt x="208" y="0"/>
                </a:lnTo>
                <a:lnTo>
                  <a:pt x="369" y="0"/>
                </a:lnTo>
                <a:lnTo>
                  <a:pt x="369" y="0"/>
                </a:lnTo>
                <a:lnTo>
                  <a:pt x="416" y="5"/>
                </a:lnTo>
                <a:lnTo>
                  <a:pt x="453" y="15"/>
                </a:lnTo>
                <a:lnTo>
                  <a:pt x="489" y="36"/>
                </a:lnTo>
                <a:lnTo>
                  <a:pt x="520" y="62"/>
                </a:lnTo>
                <a:lnTo>
                  <a:pt x="546" y="93"/>
                </a:lnTo>
                <a:lnTo>
                  <a:pt x="562" y="130"/>
                </a:lnTo>
                <a:lnTo>
                  <a:pt x="577" y="166"/>
                </a:lnTo>
                <a:lnTo>
                  <a:pt x="577" y="208"/>
                </a:lnTo>
                <a:lnTo>
                  <a:pt x="577" y="208"/>
                </a:lnTo>
                <a:lnTo>
                  <a:pt x="577" y="208"/>
                </a:lnTo>
                <a:lnTo>
                  <a:pt x="577" y="249"/>
                </a:lnTo>
                <a:lnTo>
                  <a:pt x="562" y="291"/>
                </a:lnTo>
                <a:lnTo>
                  <a:pt x="546" y="327"/>
                </a:lnTo>
                <a:lnTo>
                  <a:pt x="520" y="358"/>
                </a:lnTo>
                <a:lnTo>
                  <a:pt x="489" y="379"/>
                </a:lnTo>
                <a:lnTo>
                  <a:pt x="453" y="400"/>
                </a:lnTo>
                <a:lnTo>
                  <a:pt x="416" y="416"/>
                </a:lnTo>
                <a:lnTo>
                  <a:pt x="369" y="416"/>
                </a:lnTo>
                <a:lnTo>
                  <a:pt x="369" y="416"/>
                </a:lnTo>
                <a:lnTo>
                  <a:pt x="208" y="416"/>
                </a:lnTo>
                <a:lnTo>
                  <a:pt x="208" y="416"/>
                </a:lnTo>
                <a:lnTo>
                  <a:pt x="167" y="416"/>
                </a:lnTo>
                <a:lnTo>
                  <a:pt x="130" y="400"/>
                </a:lnTo>
                <a:lnTo>
                  <a:pt x="94" y="379"/>
                </a:lnTo>
                <a:lnTo>
                  <a:pt x="63" y="358"/>
                </a:lnTo>
                <a:lnTo>
                  <a:pt x="37" y="327"/>
                </a:lnTo>
                <a:lnTo>
                  <a:pt x="16" y="291"/>
                </a:lnTo>
                <a:lnTo>
                  <a:pt x="6" y="249"/>
                </a:lnTo>
                <a:lnTo>
                  <a:pt x="0" y="208"/>
                </a:lnTo>
                <a:lnTo>
                  <a:pt x="0" y="208"/>
                </a:lnTo>
                <a:close/>
                <a:moveTo>
                  <a:pt x="208" y="88"/>
                </a:moveTo>
                <a:lnTo>
                  <a:pt x="208" y="88"/>
                </a:lnTo>
                <a:lnTo>
                  <a:pt x="187" y="93"/>
                </a:lnTo>
                <a:lnTo>
                  <a:pt x="161" y="99"/>
                </a:lnTo>
                <a:lnTo>
                  <a:pt x="141" y="109"/>
                </a:lnTo>
                <a:lnTo>
                  <a:pt x="125" y="125"/>
                </a:lnTo>
                <a:lnTo>
                  <a:pt x="109" y="140"/>
                </a:lnTo>
                <a:lnTo>
                  <a:pt x="99" y="161"/>
                </a:lnTo>
                <a:lnTo>
                  <a:pt x="94" y="187"/>
                </a:lnTo>
                <a:lnTo>
                  <a:pt x="89" y="208"/>
                </a:lnTo>
                <a:lnTo>
                  <a:pt x="89" y="208"/>
                </a:lnTo>
                <a:lnTo>
                  <a:pt x="89" y="208"/>
                </a:lnTo>
                <a:lnTo>
                  <a:pt x="94" y="234"/>
                </a:lnTo>
                <a:lnTo>
                  <a:pt x="99" y="255"/>
                </a:lnTo>
                <a:lnTo>
                  <a:pt x="109" y="275"/>
                </a:lnTo>
                <a:lnTo>
                  <a:pt x="125" y="296"/>
                </a:lnTo>
                <a:lnTo>
                  <a:pt x="141" y="306"/>
                </a:lnTo>
                <a:lnTo>
                  <a:pt x="161" y="322"/>
                </a:lnTo>
                <a:lnTo>
                  <a:pt x="187" y="327"/>
                </a:lnTo>
                <a:lnTo>
                  <a:pt x="208" y="327"/>
                </a:lnTo>
                <a:lnTo>
                  <a:pt x="208" y="327"/>
                </a:lnTo>
                <a:lnTo>
                  <a:pt x="369" y="327"/>
                </a:lnTo>
                <a:lnTo>
                  <a:pt x="369" y="327"/>
                </a:lnTo>
                <a:lnTo>
                  <a:pt x="395" y="327"/>
                </a:lnTo>
                <a:lnTo>
                  <a:pt x="416" y="322"/>
                </a:lnTo>
                <a:lnTo>
                  <a:pt x="437" y="306"/>
                </a:lnTo>
                <a:lnTo>
                  <a:pt x="458" y="296"/>
                </a:lnTo>
                <a:lnTo>
                  <a:pt x="473" y="275"/>
                </a:lnTo>
                <a:lnTo>
                  <a:pt x="484" y="255"/>
                </a:lnTo>
                <a:lnTo>
                  <a:pt x="489" y="234"/>
                </a:lnTo>
                <a:lnTo>
                  <a:pt x="489" y="208"/>
                </a:lnTo>
                <a:lnTo>
                  <a:pt x="489" y="208"/>
                </a:lnTo>
                <a:lnTo>
                  <a:pt x="489" y="208"/>
                </a:lnTo>
                <a:lnTo>
                  <a:pt x="489" y="187"/>
                </a:lnTo>
                <a:lnTo>
                  <a:pt x="484" y="161"/>
                </a:lnTo>
                <a:lnTo>
                  <a:pt x="473" y="140"/>
                </a:lnTo>
                <a:lnTo>
                  <a:pt x="458" y="125"/>
                </a:lnTo>
                <a:lnTo>
                  <a:pt x="437" y="109"/>
                </a:lnTo>
                <a:lnTo>
                  <a:pt x="416" y="99"/>
                </a:lnTo>
                <a:lnTo>
                  <a:pt x="395" y="93"/>
                </a:lnTo>
                <a:lnTo>
                  <a:pt x="369" y="88"/>
                </a:lnTo>
                <a:lnTo>
                  <a:pt x="369" y="88"/>
                </a:lnTo>
                <a:lnTo>
                  <a:pt x="208" y="88"/>
                </a:lnTo>
                <a:lnTo>
                  <a:pt x="208" y="88"/>
                </a:lnTo>
                <a:close/>
              </a:path>
            </a:pathLst>
          </a:cu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3" name="Freeform 12"/>
          <p:cNvSpPr>
            <a:spLocks noEditPoints="1"/>
          </p:cNvSpPr>
          <p:nvPr/>
        </p:nvSpPr>
        <p:spPr bwMode="auto">
          <a:xfrm>
            <a:off x="3523050" y="1853539"/>
            <a:ext cx="1283022" cy="925020"/>
          </a:xfrm>
          <a:custGeom>
            <a:avLst/>
            <a:gdLst>
              <a:gd name="T0" fmla="*/ 208 w 577"/>
              <a:gd name="T1" fmla="*/ 416 h 416"/>
              <a:gd name="T2" fmla="*/ 125 w 577"/>
              <a:gd name="T3" fmla="*/ 400 h 416"/>
              <a:gd name="T4" fmla="*/ 63 w 577"/>
              <a:gd name="T5" fmla="*/ 358 h 416"/>
              <a:gd name="T6" fmla="*/ 16 w 577"/>
              <a:gd name="T7" fmla="*/ 291 h 416"/>
              <a:gd name="T8" fmla="*/ 0 w 577"/>
              <a:gd name="T9" fmla="*/ 208 h 416"/>
              <a:gd name="T10" fmla="*/ 0 w 577"/>
              <a:gd name="T11" fmla="*/ 208 h 416"/>
              <a:gd name="T12" fmla="*/ 16 w 577"/>
              <a:gd name="T13" fmla="*/ 130 h 416"/>
              <a:gd name="T14" fmla="*/ 63 w 577"/>
              <a:gd name="T15" fmla="*/ 62 h 416"/>
              <a:gd name="T16" fmla="*/ 125 w 577"/>
              <a:gd name="T17" fmla="*/ 15 h 416"/>
              <a:gd name="T18" fmla="*/ 208 w 577"/>
              <a:gd name="T19" fmla="*/ 0 h 416"/>
              <a:gd name="T20" fmla="*/ 369 w 577"/>
              <a:gd name="T21" fmla="*/ 0 h 416"/>
              <a:gd name="T22" fmla="*/ 411 w 577"/>
              <a:gd name="T23" fmla="*/ 5 h 416"/>
              <a:gd name="T24" fmla="*/ 484 w 577"/>
              <a:gd name="T25" fmla="*/ 36 h 416"/>
              <a:gd name="T26" fmla="*/ 541 w 577"/>
              <a:gd name="T27" fmla="*/ 93 h 416"/>
              <a:gd name="T28" fmla="*/ 572 w 577"/>
              <a:gd name="T29" fmla="*/ 166 h 416"/>
              <a:gd name="T30" fmla="*/ 577 w 577"/>
              <a:gd name="T31" fmla="*/ 208 h 416"/>
              <a:gd name="T32" fmla="*/ 572 w 577"/>
              <a:gd name="T33" fmla="*/ 249 h 416"/>
              <a:gd name="T34" fmla="*/ 541 w 577"/>
              <a:gd name="T35" fmla="*/ 327 h 416"/>
              <a:gd name="T36" fmla="*/ 484 w 577"/>
              <a:gd name="T37" fmla="*/ 379 h 416"/>
              <a:gd name="T38" fmla="*/ 411 w 577"/>
              <a:gd name="T39" fmla="*/ 416 h 416"/>
              <a:gd name="T40" fmla="*/ 369 w 577"/>
              <a:gd name="T41" fmla="*/ 416 h 416"/>
              <a:gd name="T42" fmla="*/ 208 w 577"/>
              <a:gd name="T43" fmla="*/ 416 h 416"/>
              <a:gd name="T44" fmla="*/ 89 w 577"/>
              <a:gd name="T45" fmla="*/ 208 h 416"/>
              <a:gd name="T46" fmla="*/ 99 w 577"/>
              <a:gd name="T47" fmla="*/ 255 h 416"/>
              <a:gd name="T48" fmla="*/ 125 w 577"/>
              <a:gd name="T49" fmla="*/ 296 h 416"/>
              <a:gd name="T50" fmla="*/ 162 w 577"/>
              <a:gd name="T51" fmla="*/ 322 h 416"/>
              <a:gd name="T52" fmla="*/ 208 w 577"/>
              <a:gd name="T53" fmla="*/ 327 h 416"/>
              <a:gd name="T54" fmla="*/ 369 w 577"/>
              <a:gd name="T55" fmla="*/ 327 h 416"/>
              <a:gd name="T56" fmla="*/ 395 w 577"/>
              <a:gd name="T57" fmla="*/ 327 h 416"/>
              <a:gd name="T58" fmla="*/ 437 w 577"/>
              <a:gd name="T59" fmla="*/ 306 h 416"/>
              <a:gd name="T60" fmla="*/ 468 w 577"/>
              <a:gd name="T61" fmla="*/ 275 h 416"/>
              <a:gd name="T62" fmla="*/ 489 w 577"/>
              <a:gd name="T63" fmla="*/ 234 h 416"/>
              <a:gd name="T64" fmla="*/ 489 w 577"/>
              <a:gd name="T65" fmla="*/ 208 h 416"/>
              <a:gd name="T66" fmla="*/ 489 w 577"/>
              <a:gd name="T67" fmla="*/ 187 h 416"/>
              <a:gd name="T68" fmla="*/ 468 w 577"/>
              <a:gd name="T69" fmla="*/ 140 h 416"/>
              <a:gd name="T70" fmla="*/ 437 w 577"/>
              <a:gd name="T71" fmla="*/ 109 h 416"/>
              <a:gd name="T72" fmla="*/ 395 w 577"/>
              <a:gd name="T73" fmla="*/ 93 h 416"/>
              <a:gd name="T74" fmla="*/ 369 w 577"/>
              <a:gd name="T75" fmla="*/ 88 h 416"/>
              <a:gd name="T76" fmla="*/ 208 w 577"/>
              <a:gd name="T77" fmla="*/ 88 h 416"/>
              <a:gd name="T78" fmla="*/ 162 w 577"/>
              <a:gd name="T79" fmla="*/ 99 h 416"/>
              <a:gd name="T80" fmla="*/ 125 w 577"/>
              <a:gd name="T81" fmla="*/ 125 h 416"/>
              <a:gd name="T82" fmla="*/ 99 w 577"/>
              <a:gd name="T83" fmla="*/ 161 h 416"/>
              <a:gd name="T84" fmla="*/ 89 w 577"/>
              <a:gd name="T85" fmla="*/ 20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77" h="416">
                <a:moveTo>
                  <a:pt x="208" y="416"/>
                </a:moveTo>
                <a:lnTo>
                  <a:pt x="208" y="416"/>
                </a:lnTo>
                <a:lnTo>
                  <a:pt x="167" y="416"/>
                </a:lnTo>
                <a:lnTo>
                  <a:pt x="125" y="400"/>
                </a:lnTo>
                <a:lnTo>
                  <a:pt x="94" y="379"/>
                </a:lnTo>
                <a:lnTo>
                  <a:pt x="63" y="358"/>
                </a:lnTo>
                <a:lnTo>
                  <a:pt x="37" y="327"/>
                </a:lnTo>
                <a:lnTo>
                  <a:pt x="16" y="291"/>
                </a:lnTo>
                <a:lnTo>
                  <a:pt x="6" y="249"/>
                </a:lnTo>
                <a:lnTo>
                  <a:pt x="0" y="208"/>
                </a:lnTo>
                <a:lnTo>
                  <a:pt x="0" y="208"/>
                </a:lnTo>
                <a:lnTo>
                  <a:pt x="0" y="208"/>
                </a:lnTo>
                <a:lnTo>
                  <a:pt x="6" y="166"/>
                </a:lnTo>
                <a:lnTo>
                  <a:pt x="16" y="130"/>
                </a:lnTo>
                <a:lnTo>
                  <a:pt x="37" y="93"/>
                </a:lnTo>
                <a:lnTo>
                  <a:pt x="63" y="62"/>
                </a:lnTo>
                <a:lnTo>
                  <a:pt x="94" y="36"/>
                </a:lnTo>
                <a:lnTo>
                  <a:pt x="125" y="15"/>
                </a:lnTo>
                <a:lnTo>
                  <a:pt x="167" y="5"/>
                </a:lnTo>
                <a:lnTo>
                  <a:pt x="208" y="0"/>
                </a:lnTo>
                <a:lnTo>
                  <a:pt x="208" y="0"/>
                </a:lnTo>
                <a:lnTo>
                  <a:pt x="369" y="0"/>
                </a:lnTo>
                <a:lnTo>
                  <a:pt x="369" y="0"/>
                </a:lnTo>
                <a:lnTo>
                  <a:pt x="411" y="5"/>
                </a:lnTo>
                <a:lnTo>
                  <a:pt x="453" y="15"/>
                </a:lnTo>
                <a:lnTo>
                  <a:pt x="484" y="36"/>
                </a:lnTo>
                <a:lnTo>
                  <a:pt x="515" y="62"/>
                </a:lnTo>
                <a:lnTo>
                  <a:pt x="541" y="93"/>
                </a:lnTo>
                <a:lnTo>
                  <a:pt x="562" y="130"/>
                </a:lnTo>
                <a:lnTo>
                  <a:pt x="572" y="166"/>
                </a:lnTo>
                <a:lnTo>
                  <a:pt x="577" y="208"/>
                </a:lnTo>
                <a:lnTo>
                  <a:pt x="577" y="208"/>
                </a:lnTo>
                <a:lnTo>
                  <a:pt x="577" y="208"/>
                </a:lnTo>
                <a:lnTo>
                  <a:pt x="572" y="249"/>
                </a:lnTo>
                <a:lnTo>
                  <a:pt x="562" y="291"/>
                </a:lnTo>
                <a:lnTo>
                  <a:pt x="541" y="327"/>
                </a:lnTo>
                <a:lnTo>
                  <a:pt x="515" y="358"/>
                </a:lnTo>
                <a:lnTo>
                  <a:pt x="484" y="379"/>
                </a:lnTo>
                <a:lnTo>
                  <a:pt x="453" y="400"/>
                </a:lnTo>
                <a:lnTo>
                  <a:pt x="411" y="416"/>
                </a:lnTo>
                <a:lnTo>
                  <a:pt x="369" y="416"/>
                </a:lnTo>
                <a:lnTo>
                  <a:pt x="369" y="416"/>
                </a:lnTo>
                <a:lnTo>
                  <a:pt x="208" y="416"/>
                </a:lnTo>
                <a:lnTo>
                  <a:pt x="208" y="416"/>
                </a:lnTo>
                <a:close/>
                <a:moveTo>
                  <a:pt x="89" y="208"/>
                </a:moveTo>
                <a:lnTo>
                  <a:pt x="89" y="208"/>
                </a:lnTo>
                <a:lnTo>
                  <a:pt x="89" y="234"/>
                </a:lnTo>
                <a:lnTo>
                  <a:pt x="99" y="255"/>
                </a:lnTo>
                <a:lnTo>
                  <a:pt x="110" y="275"/>
                </a:lnTo>
                <a:lnTo>
                  <a:pt x="125" y="296"/>
                </a:lnTo>
                <a:lnTo>
                  <a:pt x="141" y="306"/>
                </a:lnTo>
                <a:lnTo>
                  <a:pt x="162" y="322"/>
                </a:lnTo>
                <a:lnTo>
                  <a:pt x="182" y="327"/>
                </a:lnTo>
                <a:lnTo>
                  <a:pt x="208" y="327"/>
                </a:lnTo>
                <a:lnTo>
                  <a:pt x="208" y="327"/>
                </a:lnTo>
                <a:lnTo>
                  <a:pt x="369" y="327"/>
                </a:lnTo>
                <a:lnTo>
                  <a:pt x="369" y="327"/>
                </a:lnTo>
                <a:lnTo>
                  <a:pt x="395" y="327"/>
                </a:lnTo>
                <a:lnTo>
                  <a:pt x="416" y="322"/>
                </a:lnTo>
                <a:lnTo>
                  <a:pt x="437" y="306"/>
                </a:lnTo>
                <a:lnTo>
                  <a:pt x="453" y="296"/>
                </a:lnTo>
                <a:lnTo>
                  <a:pt x="468" y="275"/>
                </a:lnTo>
                <a:lnTo>
                  <a:pt x="479" y="255"/>
                </a:lnTo>
                <a:lnTo>
                  <a:pt x="489" y="234"/>
                </a:lnTo>
                <a:lnTo>
                  <a:pt x="489" y="208"/>
                </a:lnTo>
                <a:lnTo>
                  <a:pt x="489" y="208"/>
                </a:lnTo>
                <a:lnTo>
                  <a:pt x="489" y="208"/>
                </a:lnTo>
                <a:lnTo>
                  <a:pt x="489" y="187"/>
                </a:lnTo>
                <a:lnTo>
                  <a:pt x="479" y="161"/>
                </a:lnTo>
                <a:lnTo>
                  <a:pt x="468" y="140"/>
                </a:lnTo>
                <a:lnTo>
                  <a:pt x="453" y="125"/>
                </a:lnTo>
                <a:lnTo>
                  <a:pt x="437" y="109"/>
                </a:lnTo>
                <a:lnTo>
                  <a:pt x="416" y="99"/>
                </a:lnTo>
                <a:lnTo>
                  <a:pt x="395" y="93"/>
                </a:lnTo>
                <a:lnTo>
                  <a:pt x="369" y="88"/>
                </a:lnTo>
                <a:lnTo>
                  <a:pt x="369" y="88"/>
                </a:lnTo>
                <a:lnTo>
                  <a:pt x="208" y="88"/>
                </a:lnTo>
                <a:lnTo>
                  <a:pt x="208" y="88"/>
                </a:lnTo>
                <a:lnTo>
                  <a:pt x="182" y="93"/>
                </a:lnTo>
                <a:lnTo>
                  <a:pt x="162" y="99"/>
                </a:lnTo>
                <a:lnTo>
                  <a:pt x="141" y="109"/>
                </a:lnTo>
                <a:lnTo>
                  <a:pt x="125" y="125"/>
                </a:lnTo>
                <a:lnTo>
                  <a:pt x="110" y="140"/>
                </a:lnTo>
                <a:lnTo>
                  <a:pt x="99" y="161"/>
                </a:lnTo>
                <a:lnTo>
                  <a:pt x="89" y="187"/>
                </a:lnTo>
                <a:lnTo>
                  <a:pt x="89" y="208"/>
                </a:lnTo>
                <a:lnTo>
                  <a:pt x="89" y="208"/>
                </a:lnTo>
                <a:close/>
              </a:path>
            </a:pathLst>
          </a:cu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4" name="Freeform 12"/>
          <p:cNvSpPr>
            <a:spLocks noEditPoints="1"/>
          </p:cNvSpPr>
          <p:nvPr/>
        </p:nvSpPr>
        <p:spPr bwMode="auto">
          <a:xfrm>
            <a:off x="5057686" y="1853539"/>
            <a:ext cx="1283022" cy="925020"/>
          </a:xfrm>
          <a:custGeom>
            <a:avLst/>
            <a:gdLst>
              <a:gd name="T0" fmla="*/ 208 w 577"/>
              <a:gd name="T1" fmla="*/ 416 h 416"/>
              <a:gd name="T2" fmla="*/ 125 w 577"/>
              <a:gd name="T3" fmla="*/ 400 h 416"/>
              <a:gd name="T4" fmla="*/ 63 w 577"/>
              <a:gd name="T5" fmla="*/ 358 h 416"/>
              <a:gd name="T6" fmla="*/ 16 w 577"/>
              <a:gd name="T7" fmla="*/ 291 h 416"/>
              <a:gd name="T8" fmla="*/ 0 w 577"/>
              <a:gd name="T9" fmla="*/ 208 h 416"/>
              <a:gd name="T10" fmla="*/ 0 w 577"/>
              <a:gd name="T11" fmla="*/ 208 h 416"/>
              <a:gd name="T12" fmla="*/ 16 w 577"/>
              <a:gd name="T13" fmla="*/ 130 h 416"/>
              <a:gd name="T14" fmla="*/ 63 w 577"/>
              <a:gd name="T15" fmla="*/ 62 h 416"/>
              <a:gd name="T16" fmla="*/ 125 w 577"/>
              <a:gd name="T17" fmla="*/ 15 h 416"/>
              <a:gd name="T18" fmla="*/ 208 w 577"/>
              <a:gd name="T19" fmla="*/ 0 h 416"/>
              <a:gd name="T20" fmla="*/ 369 w 577"/>
              <a:gd name="T21" fmla="*/ 0 h 416"/>
              <a:gd name="T22" fmla="*/ 411 w 577"/>
              <a:gd name="T23" fmla="*/ 5 h 416"/>
              <a:gd name="T24" fmla="*/ 484 w 577"/>
              <a:gd name="T25" fmla="*/ 36 h 416"/>
              <a:gd name="T26" fmla="*/ 541 w 577"/>
              <a:gd name="T27" fmla="*/ 93 h 416"/>
              <a:gd name="T28" fmla="*/ 572 w 577"/>
              <a:gd name="T29" fmla="*/ 166 h 416"/>
              <a:gd name="T30" fmla="*/ 577 w 577"/>
              <a:gd name="T31" fmla="*/ 208 h 416"/>
              <a:gd name="T32" fmla="*/ 572 w 577"/>
              <a:gd name="T33" fmla="*/ 249 h 416"/>
              <a:gd name="T34" fmla="*/ 541 w 577"/>
              <a:gd name="T35" fmla="*/ 327 h 416"/>
              <a:gd name="T36" fmla="*/ 484 w 577"/>
              <a:gd name="T37" fmla="*/ 379 h 416"/>
              <a:gd name="T38" fmla="*/ 411 w 577"/>
              <a:gd name="T39" fmla="*/ 416 h 416"/>
              <a:gd name="T40" fmla="*/ 369 w 577"/>
              <a:gd name="T41" fmla="*/ 416 h 416"/>
              <a:gd name="T42" fmla="*/ 208 w 577"/>
              <a:gd name="T43" fmla="*/ 416 h 416"/>
              <a:gd name="T44" fmla="*/ 89 w 577"/>
              <a:gd name="T45" fmla="*/ 208 h 416"/>
              <a:gd name="T46" fmla="*/ 99 w 577"/>
              <a:gd name="T47" fmla="*/ 255 h 416"/>
              <a:gd name="T48" fmla="*/ 125 w 577"/>
              <a:gd name="T49" fmla="*/ 296 h 416"/>
              <a:gd name="T50" fmla="*/ 162 w 577"/>
              <a:gd name="T51" fmla="*/ 322 h 416"/>
              <a:gd name="T52" fmla="*/ 208 w 577"/>
              <a:gd name="T53" fmla="*/ 327 h 416"/>
              <a:gd name="T54" fmla="*/ 369 w 577"/>
              <a:gd name="T55" fmla="*/ 327 h 416"/>
              <a:gd name="T56" fmla="*/ 395 w 577"/>
              <a:gd name="T57" fmla="*/ 327 h 416"/>
              <a:gd name="T58" fmla="*/ 437 w 577"/>
              <a:gd name="T59" fmla="*/ 306 h 416"/>
              <a:gd name="T60" fmla="*/ 468 w 577"/>
              <a:gd name="T61" fmla="*/ 275 h 416"/>
              <a:gd name="T62" fmla="*/ 489 w 577"/>
              <a:gd name="T63" fmla="*/ 234 h 416"/>
              <a:gd name="T64" fmla="*/ 489 w 577"/>
              <a:gd name="T65" fmla="*/ 208 h 416"/>
              <a:gd name="T66" fmla="*/ 489 w 577"/>
              <a:gd name="T67" fmla="*/ 187 h 416"/>
              <a:gd name="T68" fmla="*/ 468 w 577"/>
              <a:gd name="T69" fmla="*/ 140 h 416"/>
              <a:gd name="T70" fmla="*/ 437 w 577"/>
              <a:gd name="T71" fmla="*/ 109 h 416"/>
              <a:gd name="T72" fmla="*/ 395 w 577"/>
              <a:gd name="T73" fmla="*/ 93 h 416"/>
              <a:gd name="T74" fmla="*/ 369 w 577"/>
              <a:gd name="T75" fmla="*/ 88 h 416"/>
              <a:gd name="T76" fmla="*/ 208 w 577"/>
              <a:gd name="T77" fmla="*/ 88 h 416"/>
              <a:gd name="T78" fmla="*/ 162 w 577"/>
              <a:gd name="T79" fmla="*/ 99 h 416"/>
              <a:gd name="T80" fmla="*/ 125 w 577"/>
              <a:gd name="T81" fmla="*/ 125 h 416"/>
              <a:gd name="T82" fmla="*/ 99 w 577"/>
              <a:gd name="T83" fmla="*/ 161 h 416"/>
              <a:gd name="T84" fmla="*/ 89 w 577"/>
              <a:gd name="T85" fmla="*/ 20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77" h="416">
                <a:moveTo>
                  <a:pt x="208" y="416"/>
                </a:moveTo>
                <a:lnTo>
                  <a:pt x="208" y="416"/>
                </a:lnTo>
                <a:lnTo>
                  <a:pt x="167" y="416"/>
                </a:lnTo>
                <a:lnTo>
                  <a:pt x="125" y="400"/>
                </a:lnTo>
                <a:lnTo>
                  <a:pt x="94" y="379"/>
                </a:lnTo>
                <a:lnTo>
                  <a:pt x="63" y="358"/>
                </a:lnTo>
                <a:lnTo>
                  <a:pt x="37" y="327"/>
                </a:lnTo>
                <a:lnTo>
                  <a:pt x="16" y="291"/>
                </a:lnTo>
                <a:lnTo>
                  <a:pt x="6" y="249"/>
                </a:lnTo>
                <a:lnTo>
                  <a:pt x="0" y="208"/>
                </a:lnTo>
                <a:lnTo>
                  <a:pt x="0" y="208"/>
                </a:lnTo>
                <a:lnTo>
                  <a:pt x="0" y="208"/>
                </a:lnTo>
                <a:lnTo>
                  <a:pt x="6" y="166"/>
                </a:lnTo>
                <a:lnTo>
                  <a:pt x="16" y="130"/>
                </a:lnTo>
                <a:lnTo>
                  <a:pt x="37" y="93"/>
                </a:lnTo>
                <a:lnTo>
                  <a:pt x="63" y="62"/>
                </a:lnTo>
                <a:lnTo>
                  <a:pt x="94" y="36"/>
                </a:lnTo>
                <a:lnTo>
                  <a:pt x="125" y="15"/>
                </a:lnTo>
                <a:lnTo>
                  <a:pt x="167" y="5"/>
                </a:lnTo>
                <a:lnTo>
                  <a:pt x="208" y="0"/>
                </a:lnTo>
                <a:lnTo>
                  <a:pt x="208" y="0"/>
                </a:lnTo>
                <a:lnTo>
                  <a:pt x="369" y="0"/>
                </a:lnTo>
                <a:lnTo>
                  <a:pt x="369" y="0"/>
                </a:lnTo>
                <a:lnTo>
                  <a:pt x="411" y="5"/>
                </a:lnTo>
                <a:lnTo>
                  <a:pt x="453" y="15"/>
                </a:lnTo>
                <a:lnTo>
                  <a:pt x="484" y="36"/>
                </a:lnTo>
                <a:lnTo>
                  <a:pt x="515" y="62"/>
                </a:lnTo>
                <a:lnTo>
                  <a:pt x="541" y="93"/>
                </a:lnTo>
                <a:lnTo>
                  <a:pt x="562" y="130"/>
                </a:lnTo>
                <a:lnTo>
                  <a:pt x="572" y="166"/>
                </a:lnTo>
                <a:lnTo>
                  <a:pt x="577" y="208"/>
                </a:lnTo>
                <a:lnTo>
                  <a:pt x="577" y="208"/>
                </a:lnTo>
                <a:lnTo>
                  <a:pt x="577" y="208"/>
                </a:lnTo>
                <a:lnTo>
                  <a:pt x="572" y="249"/>
                </a:lnTo>
                <a:lnTo>
                  <a:pt x="562" y="291"/>
                </a:lnTo>
                <a:lnTo>
                  <a:pt x="541" y="327"/>
                </a:lnTo>
                <a:lnTo>
                  <a:pt x="515" y="358"/>
                </a:lnTo>
                <a:lnTo>
                  <a:pt x="484" y="379"/>
                </a:lnTo>
                <a:lnTo>
                  <a:pt x="453" y="400"/>
                </a:lnTo>
                <a:lnTo>
                  <a:pt x="411" y="416"/>
                </a:lnTo>
                <a:lnTo>
                  <a:pt x="369" y="416"/>
                </a:lnTo>
                <a:lnTo>
                  <a:pt x="369" y="416"/>
                </a:lnTo>
                <a:lnTo>
                  <a:pt x="208" y="416"/>
                </a:lnTo>
                <a:lnTo>
                  <a:pt x="208" y="416"/>
                </a:lnTo>
                <a:close/>
                <a:moveTo>
                  <a:pt x="89" y="208"/>
                </a:moveTo>
                <a:lnTo>
                  <a:pt x="89" y="208"/>
                </a:lnTo>
                <a:lnTo>
                  <a:pt x="89" y="234"/>
                </a:lnTo>
                <a:lnTo>
                  <a:pt x="99" y="255"/>
                </a:lnTo>
                <a:lnTo>
                  <a:pt x="110" y="275"/>
                </a:lnTo>
                <a:lnTo>
                  <a:pt x="125" y="296"/>
                </a:lnTo>
                <a:lnTo>
                  <a:pt x="141" y="306"/>
                </a:lnTo>
                <a:lnTo>
                  <a:pt x="162" y="322"/>
                </a:lnTo>
                <a:lnTo>
                  <a:pt x="182" y="327"/>
                </a:lnTo>
                <a:lnTo>
                  <a:pt x="208" y="327"/>
                </a:lnTo>
                <a:lnTo>
                  <a:pt x="208" y="327"/>
                </a:lnTo>
                <a:lnTo>
                  <a:pt x="369" y="327"/>
                </a:lnTo>
                <a:lnTo>
                  <a:pt x="369" y="327"/>
                </a:lnTo>
                <a:lnTo>
                  <a:pt x="395" y="327"/>
                </a:lnTo>
                <a:lnTo>
                  <a:pt x="416" y="322"/>
                </a:lnTo>
                <a:lnTo>
                  <a:pt x="437" y="306"/>
                </a:lnTo>
                <a:lnTo>
                  <a:pt x="453" y="296"/>
                </a:lnTo>
                <a:lnTo>
                  <a:pt x="468" y="275"/>
                </a:lnTo>
                <a:lnTo>
                  <a:pt x="479" y="255"/>
                </a:lnTo>
                <a:lnTo>
                  <a:pt x="489" y="234"/>
                </a:lnTo>
                <a:lnTo>
                  <a:pt x="489" y="208"/>
                </a:lnTo>
                <a:lnTo>
                  <a:pt x="489" y="208"/>
                </a:lnTo>
                <a:lnTo>
                  <a:pt x="489" y="208"/>
                </a:lnTo>
                <a:lnTo>
                  <a:pt x="489" y="187"/>
                </a:lnTo>
                <a:lnTo>
                  <a:pt x="479" y="161"/>
                </a:lnTo>
                <a:lnTo>
                  <a:pt x="468" y="140"/>
                </a:lnTo>
                <a:lnTo>
                  <a:pt x="453" y="125"/>
                </a:lnTo>
                <a:lnTo>
                  <a:pt x="437" y="109"/>
                </a:lnTo>
                <a:lnTo>
                  <a:pt x="416" y="99"/>
                </a:lnTo>
                <a:lnTo>
                  <a:pt x="395" y="93"/>
                </a:lnTo>
                <a:lnTo>
                  <a:pt x="369" y="88"/>
                </a:lnTo>
                <a:lnTo>
                  <a:pt x="369" y="88"/>
                </a:lnTo>
                <a:lnTo>
                  <a:pt x="208" y="88"/>
                </a:lnTo>
                <a:lnTo>
                  <a:pt x="208" y="88"/>
                </a:lnTo>
                <a:lnTo>
                  <a:pt x="182" y="93"/>
                </a:lnTo>
                <a:lnTo>
                  <a:pt x="162" y="99"/>
                </a:lnTo>
                <a:lnTo>
                  <a:pt x="141" y="109"/>
                </a:lnTo>
                <a:lnTo>
                  <a:pt x="125" y="125"/>
                </a:lnTo>
                <a:lnTo>
                  <a:pt x="110" y="140"/>
                </a:lnTo>
                <a:lnTo>
                  <a:pt x="99" y="161"/>
                </a:lnTo>
                <a:lnTo>
                  <a:pt x="89" y="187"/>
                </a:lnTo>
                <a:lnTo>
                  <a:pt x="89" y="208"/>
                </a:lnTo>
                <a:lnTo>
                  <a:pt x="89" y="208"/>
                </a:lnTo>
                <a:close/>
              </a:path>
            </a:pathLst>
          </a:cu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5" name="TextBox 314"/>
          <p:cNvSpPr txBox="1"/>
          <p:nvPr/>
        </p:nvSpPr>
        <p:spPr>
          <a:xfrm>
            <a:off x="490637" y="2778558"/>
            <a:ext cx="1153009" cy="467820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pPr algn="ctr"/>
            <a:r>
              <a:rPr lang="en-GB" sz="2200" dirty="0" smtClean="0">
                <a:latin typeface="Arial" pitchFamily="34" charset="0"/>
                <a:cs typeface="Arial" pitchFamily="34" charset="0"/>
              </a:rPr>
              <a:t>system</a:t>
            </a:r>
            <a:endParaRPr lang="en-GB" sz="2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6" name="TextBox 315"/>
          <p:cNvSpPr txBox="1"/>
          <p:nvPr/>
        </p:nvSpPr>
        <p:spPr>
          <a:xfrm>
            <a:off x="1872208" y="2778559"/>
            <a:ext cx="1515287" cy="467820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pPr algn="ctr"/>
            <a:r>
              <a:rPr lang="en-GB" sz="2200" dirty="0" smtClean="0">
                <a:latin typeface="Arial" pitchFamily="34" charset="0"/>
                <a:cs typeface="Arial" pitchFamily="34" charset="0"/>
              </a:rPr>
              <a:t>apparatus</a:t>
            </a:r>
            <a:endParaRPr lang="en-GB" sz="22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" name="TextBox 316"/>
          <p:cNvSpPr txBox="1"/>
          <p:nvPr/>
        </p:nvSpPr>
        <p:spPr>
          <a:xfrm>
            <a:off x="3603287" y="2778558"/>
            <a:ext cx="1122551" cy="467820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pPr algn="ctr"/>
            <a:r>
              <a:rPr lang="en-GB" sz="2200" dirty="0" smtClean="0">
                <a:latin typeface="Arial" pitchFamily="34" charset="0"/>
                <a:cs typeface="Arial" pitchFamily="34" charset="0"/>
              </a:rPr>
              <a:t>photon</a:t>
            </a:r>
            <a:endParaRPr lang="en-GB" sz="22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8" name="TextBox 317"/>
          <p:cNvSpPr txBox="1"/>
          <p:nvPr/>
        </p:nvSpPr>
        <p:spPr>
          <a:xfrm>
            <a:off x="5216468" y="2778558"/>
            <a:ext cx="965457" cy="467820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pPr algn="ctr"/>
            <a:r>
              <a:rPr lang="en-GB" sz="2200" dirty="0" smtClean="0">
                <a:latin typeface="Arial" pitchFamily="34" charset="0"/>
                <a:cs typeface="Arial" pitchFamily="34" charset="0"/>
              </a:rPr>
              <a:t>retina</a:t>
            </a:r>
            <a:endParaRPr lang="en-GB" sz="22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9" name="Oval 318"/>
          <p:cNvSpPr/>
          <p:nvPr/>
        </p:nvSpPr>
        <p:spPr>
          <a:xfrm>
            <a:off x="6578624" y="2221707"/>
            <a:ext cx="166192" cy="166192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0" name="Oval 319"/>
          <p:cNvSpPr/>
          <p:nvPr/>
        </p:nvSpPr>
        <p:spPr>
          <a:xfrm>
            <a:off x="6816824" y="2221707"/>
            <a:ext cx="166192" cy="166192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1" name="Oval 320"/>
          <p:cNvSpPr/>
          <p:nvPr/>
        </p:nvSpPr>
        <p:spPr>
          <a:xfrm>
            <a:off x="7032848" y="2221707"/>
            <a:ext cx="166192" cy="166192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2" name="TextBox 321"/>
          <p:cNvSpPr txBox="1"/>
          <p:nvPr/>
        </p:nvSpPr>
        <p:spPr>
          <a:xfrm>
            <a:off x="6854037" y="2809335"/>
            <a:ext cx="2084352" cy="437043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pPr algn="ctr"/>
            <a:r>
              <a:rPr lang="en-GB" sz="2000" dirty="0" smtClean="0">
                <a:latin typeface="Arial" pitchFamily="34" charset="0"/>
                <a:cs typeface="Arial" pitchFamily="34" charset="0"/>
              </a:rPr>
              <a:t>consciousness?</a:t>
            </a:r>
            <a:endParaRPr lang="en-GB" sz="20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3" name="Rectangle 322"/>
          <p:cNvSpPr/>
          <p:nvPr/>
        </p:nvSpPr>
        <p:spPr>
          <a:xfrm>
            <a:off x="804823" y="1409154"/>
            <a:ext cx="524632" cy="467820"/>
          </a:xfrm>
          <a:prstGeom prst="rect">
            <a:avLst/>
          </a:prstGeom>
        </p:spPr>
        <p:txBody>
          <a:bodyPr wrap="none" lIns="128016" tIns="64008" rIns="128016" bIns="64008">
            <a:spAutoFit/>
          </a:bodyPr>
          <a:lstStyle/>
          <a:p>
            <a:pPr algn="ctr"/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b="1" i="1" dirty="0" smtClean="0">
                <a:latin typeface="Arial" pitchFamily="34" charset="0"/>
                <a:cs typeface="Arial" pitchFamily="34" charset="0"/>
              </a:rPr>
              <a:t>S</a:t>
            </a:r>
            <a:endParaRPr lang="en-GB" sz="2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4" name="Rectangle 323"/>
          <p:cNvSpPr/>
          <p:nvPr/>
        </p:nvSpPr>
        <p:spPr>
          <a:xfrm>
            <a:off x="3907173" y="1409154"/>
            <a:ext cx="598370" cy="467820"/>
          </a:xfrm>
          <a:prstGeom prst="rect">
            <a:avLst/>
          </a:prstGeom>
        </p:spPr>
        <p:txBody>
          <a:bodyPr wrap="none" lIns="128016" tIns="64008" rIns="128016" bIns="64008">
            <a:spAutoFit/>
          </a:bodyPr>
          <a:lstStyle/>
          <a:p>
            <a:r>
              <a:rPr lang="en-GB" sz="2200" i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GB" sz="2200" i="1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en-GB" sz="22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5" name="Rectangle 324"/>
          <p:cNvSpPr/>
          <p:nvPr/>
        </p:nvSpPr>
        <p:spPr>
          <a:xfrm>
            <a:off x="5435661" y="1409154"/>
            <a:ext cx="611194" cy="467820"/>
          </a:xfrm>
          <a:prstGeom prst="rect">
            <a:avLst/>
          </a:prstGeom>
        </p:spPr>
        <p:txBody>
          <a:bodyPr wrap="none" lIns="128016" tIns="64008" rIns="128016" bIns="64008">
            <a:spAutoFit/>
          </a:bodyPr>
          <a:lstStyle/>
          <a:p>
            <a:r>
              <a:rPr lang="en-GB" sz="2200" i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GB" sz="2200" i="1" baseline="-25000" dirty="0" smtClean="0">
                <a:latin typeface="Arial" pitchFamily="34" charset="0"/>
                <a:cs typeface="Arial" pitchFamily="34" charset="0"/>
              </a:rPr>
              <a:t>3</a:t>
            </a:r>
            <a:endParaRPr lang="en-GB" sz="22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6" name="Rectangle 325"/>
          <p:cNvSpPr/>
          <p:nvPr/>
        </p:nvSpPr>
        <p:spPr>
          <a:xfrm>
            <a:off x="7671962" y="1409154"/>
            <a:ext cx="786236" cy="467820"/>
          </a:xfrm>
          <a:prstGeom prst="rect">
            <a:avLst/>
          </a:prstGeom>
        </p:spPr>
        <p:txBody>
          <a:bodyPr wrap="square" lIns="128016" tIns="64008" rIns="128016" bIns="64008">
            <a:spAutoFit/>
          </a:bodyPr>
          <a:lstStyle/>
          <a:p>
            <a:r>
              <a:rPr lang="en-GB" sz="2200" i="1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en-GB" sz="2200" i="1" baseline="-25000" dirty="0" err="1" smtClean="0">
                <a:latin typeface="Arial" pitchFamily="34" charset="0"/>
                <a:cs typeface="Arial" pitchFamily="34" charset="0"/>
              </a:rPr>
              <a:t>n</a:t>
            </a:r>
            <a:endParaRPr lang="en-GB" sz="2200" baseline="30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" name="Picture 47" descr="C:\Users\Gerardo\AppData\Local\Microsoft\Windows\Temporary Internet Files\Content.IE5\2FDE4QUC\MC900016967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83" y="1643064"/>
            <a:ext cx="803494" cy="1134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8" name="Group 327"/>
          <p:cNvGrpSpPr/>
          <p:nvPr/>
        </p:nvGrpSpPr>
        <p:grpSpPr>
          <a:xfrm>
            <a:off x="5314621" y="1877671"/>
            <a:ext cx="791998" cy="773894"/>
            <a:chOff x="6492875" y="4783138"/>
            <a:chExt cx="1047751" cy="1044576"/>
          </a:xfrm>
          <a:effectLst/>
        </p:grpSpPr>
        <p:sp>
          <p:nvSpPr>
            <p:cNvPr id="329" name="Freeform 63"/>
            <p:cNvSpPr>
              <a:spLocks/>
            </p:cNvSpPr>
            <p:nvPr/>
          </p:nvSpPr>
          <p:spPr bwMode="auto">
            <a:xfrm>
              <a:off x="6678613" y="5033963"/>
              <a:ext cx="315913" cy="263525"/>
            </a:xfrm>
            <a:custGeom>
              <a:avLst/>
              <a:gdLst>
                <a:gd name="T0" fmla="*/ 8 w 398"/>
                <a:gd name="T1" fmla="*/ 0 h 332"/>
                <a:gd name="T2" fmla="*/ 63 w 398"/>
                <a:gd name="T3" fmla="*/ 35 h 332"/>
                <a:gd name="T4" fmla="*/ 157 w 398"/>
                <a:gd name="T5" fmla="*/ 82 h 332"/>
                <a:gd name="T6" fmla="*/ 226 w 398"/>
                <a:gd name="T7" fmla="*/ 104 h 332"/>
                <a:gd name="T8" fmla="*/ 311 w 398"/>
                <a:gd name="T9" fmla="*/ 82 h 332"/>
                <a:gd name="T10" fmla="*/ 369 w 398"/>
                <a:gd name="T11" fmla="*/ 57 h 332"/>
                <a:gd name="T12" fmla="*/ 398 w 398"/>
                <a:gd name="T13" fmla="*/ 35 h 332"/>
                <a:gd name="T14" fmla="*/ 396 w 398"/>
                <a:gd name="T15" fmla="*/ 150 h 332"/>
                <a:gd name="T16" fmla="*/ 390 w 398"/>
                <a:gd name="T17" fmla="*/ 243 h 332"/>
                <a:gd name="T18" fmla="*/ 341 w 398"/>
                <a:gd name="T19" fmla="*/ 285 h 332"/>
                <a:gd name="T20" fmla="*/ 253 w 398"/>
                <a:gd name="T21" fmla="*/ 328 h 332"/>
                <a:gd name="T22" fmla="*/ 216 w 398"/>
                <a:gd name="T23" fmla="*/ 332 h 332"/>
                <a:gd name="T24" fmla="*/ 149 w 398"/>
                <a:gd name="T25" fmla="*/ 315 h 332"/>
                <a:gd name="T26" fmla="*/ 0 w 398"/>
                <a:gd name="T27" fmla="*/ 259 h 332"/>
                <a:gd name="T28" fmla="*/ 1 w 398"/>
                <a:gd name="T29" fmla="*/ 166 h 332"/>
                <a:gd name="T30" fmla="*/ 4 w 398"/>
                <a:gd name="T31" fmla="*/ 29 h 332"/>
                <a:gd name="T32" fmla="*/ 8 w 398"/>
                <a:gd name="T33" fmla="*/ 0 h 332"/>
                <a:gd name="T34" fmla="*/ 8 w 398"/>
                <a:gd name="T35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8" h="332">
                  <a:moveTo>
                    <a:pt x="8" y="0"/>
                  </a:moveTo>
                  <a:lnTo>
                    <a:pt x="63" y="35"/>
                  </a:lnTo>
                  <a:lnTo>
                    <a:pt x="157" y="82"/>
                  </a:lnTo>
                  <a:lnTo>
                    <a:pt x="226" y="104"/>
                  </a:lnTo>
                  <a:lnTo>
                    <a:pt x="311" y="82"/>
                  </a:lnTo>
                  <a:lnTo>
                    <a:pt x="369" y="57"/>
                  </a:lnTo>
                  <a:lnTo>
                    <a:pt x="398" y="35"/>
                  </a:lnTo>
                  <a:lnTo>
                    <a:pt x="396" y="150"/>
                  </a:lnTo>
                  <a:lnTo>
                    <a:pt x="390" y="243"/>
                  </a:lnTo>
                  <a:lnTo>
                    <a:pt x="341" y="285"/>
                  </a:lnTo>
                  <a:lnTo>
                    <a:pt x="253" y="328"/>
                  </a:lnTo>
                  <a:lnTo>
                    <a:pt x="216" y="332"/>
                  </a:lnTo>
                  <a:lnTo>
                    <a:pt x="149" y="315"/>
                  </a:lnTo>
                  <a:lnTo>
                    <a:pt x="0" y="259"/>
                  </a:lnTo>
                  <a:lnTo>
                    <a:pt x="1" y="166"/>
                  </a:lnTo>
                  <a:lnTo>
                    <a:pt x="4" y="29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8B8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0" name="Freeform 64"/>
            <p:cNvSpPr>
              <a:spLocks/>
            </p:cNvSpPr>
            <p:nvPr/>
          </p:nvSpPr>
          <p:spPr bwMode="auto">
            <a:xfrm>
              <a:off x="6677025" y="5029201"/>
              <a:ext cx="180975" cy="266700"/>
            </a:xfrm>
            <a:custGeom>
              <a:avLst/>
              <a:gdLst>
                <a:gd name="T0" fmla="*/ 223 w 228"/>
                <a:gd name="T1" fmla="*/ 114 h 335"/>
                <a:gd name="T2" fmla="*/ 227 w 228"/>
                <a:gd name="T3" fmla="*/ 231 h 335"/>
                <a:gd name="T4" fmla="*/ 228 w 228"/>
                <a:gd name="T5" fmla="*/ 335 h 335"/>
                <a:gd name="T6" fmla="*/ 159 w 228"/>
                <a:gd name="T7" fmla="*/ 318 h 335"/>
                <a:gd name="T8" fmla="*/ 2 w 228"/>
                <a:gd name="T9" fmla="*/ 261 h 335"/>
                <a:gd name="T10" fmla="*/ 0 w 228"/>
                <a:gd name="T11" fmla="*/ 161 h 335"/>
                <a:gd name="T12" fmla="*/ 8 w 228"/>
                <a:gd name="T13" fmla="*/ 26 h 335"/>
                <a:gd name="T14" fmla="*/ 10 w 228"/>
                <a:gd name="T15" fmla="*/ 0 h 335"/>
                <a:gd name="T16" fmla="*/ 44 w 228"/>
                <a:gd name="T17" fmla="*/ 28 h 335"/>
                <a:gd name="T18" fmla="*/ 110 w 228"/>
                <a:gd name="T19" fmla="*/ 69 h 335"/>
                <a:gd name="T20" fmla="*/ 182 w 228"/>
                <a:gd name="T21" fmla="*/ 99 h 335"/>
                <a:gd name="T22" fmla="*/ 223 w 228"/>
                <a:gd name="T23" fmla="*/ 114 h 335"/>
                <a:gd name="T24" fmla="*/ 223 w 228"/>
                <a:gd name="T25" fmla="*/ 114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8" h="335">
                  <a:moveTo>
                    <a:pt x="223" y="114"/>
                  </a:moveTo>
                  <a:lnTo>
                    <a:pt x="227" y="231"/>
                  </a:lnTo>
                  <a:lnTo>
                    <a:pt x="228" y="335"/>
                  </a:lnTo>
                  <a:lnTo>
                    <a:pt x="159" y="318"/>
                  </a:lnTo>
                  <a:lnTo>
                    <a:pt x="2" y="261"/>
                  </a:lnTo>
                  <a:lnTo>
                    <a:pt x="0" y="161"/>
                  </a:lnTo>
                  <a:lnTo>
                    <a:pt x="8" y="26"/>
                  </a:lnTo>
                  <a:lnTo>
                    <a:pt x="10" y="0"/>
                  </a:lnTo>
                  <a:lnTo>
                    <a:pt x="44" y="28"/>
                  </a:lnTo>
                  <a:lnTo>
                    <a:pt x="110" y="69"/>
                  </a:lnTo>
                  <a:lnTo>
                    <a:pt x="182" y="99"/>
                  </a:lnTo>
                  <a:lnTo>
                    <a:pt x="223" y="114"/>
                  </a:lnTo>
                  <a:lnTo>
                    <a:pt x="223" y="114"/>
                  </a:ln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1" name="Freeform 65"/>
            <p:cNvSpPr>
              <a:spLocks/>
            </p:cNvSpPr>
            <p:nvPr/>
          </p:nvSpPr>
          <p:spPr bwMode="auto">
            <a:xfrm>
              <a:off x="6699250" y="5068888"/>
              <a:ext cx="142875" cy="198438"/>
            </a:xfrm>
            <a:custGeom>
              <a:avLst/>
              <a:gdLst>
                <a:gd name="T0" fmla="*/ 3 w 181"/>
                <a:gd name="T1" fmla="*/ 0 h 250"/>
                <a:gd name="T2" fmla="*/ 39 w 181"/>
                <a:gd name="T3" fmla="*/ 24 h 250"/>
                <a:gd name="T4" fmla="*/ 89 w 181"/>
                <a:gd name="T5" fmla="*/ 48 h 250"/>
                <a:gd name="T6" fmla="*/ 144 w 181"/>
                <a:gd name="T7" fmla="*/ 71 h 250"/>
                <a:gd name="T8" fmla="*/ 178 w 181"/>
                <a:gd name="T9" fmla="*/ 83 h 250"/>
                <a:gd name="T10" fmla="*/ 181 w 181"/>
                <a:gd name="T11" fmla="*/ 129 h 250"/>
                <a:gd name="T12" fmla="*/ 181 w 181"/>
                <a:gd name="T13" fmla="*/ 220 h 250"/>
                <a:gd name="T14" fmla="*/ 180 w 181"/>
                <a:gd name="T15" fmla="*/ 250 h 250"/>
                <a:gd name="T16" fmla="*/ 146 w 181"/>
                <a:gd name="T17" fmla="*/ 240 h 250"/>
                <a:gd name="T18" fmla="*/ 100 w 181"/>
                <a:gd name="T19" fmla="*/ 227 h 250"/>
                <a:gd name="T20" fmla="*/ 71 w 181"/>
                <a:gd name="T21" fmla="*/ 189 h 250"/>
                <a:gd name="T22" fmla="*/ 3 w 181"/>
                <a:gd name="T23" fmla="*/ 81 h 250"/>
                <a:gd name="T24" fmla="*/ 0 w 181"/>
                <a:gd name="T25" fmla="*/ 42 h 250"/>
                <a:gd name="T26" fmla="*/ 3 w 181"/>
                <a:gd name="T27" fmla="*/ 0 h 250"/>
                <a:gd name="T28" fmla="*/ 3 w 181"/>
                <a:gd name="T2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1" h="250">
                  <a:moveTo>
                    <a:pt x="3" y="0"/>
                  </a:moveTo>
                  <a:lnTo>
                    <a:pt x="39" y="24"/>
                  </a:lnTo>
                  <a:lnTo>
                    <a:pt x="89" y="48"/>
                  </a:lnTo>
                  <a:lnTo>
                    <a:pt x="144" y="71"/>
                  </a:lnTo>
                  <a:lnTo>
                    <a:pt x="178" y="83"/>
                  </a:lnTo>
                  <a:lnTo>
                    <a:pt x="181" y="129"/>
                  </a:lnTo>
                  <a:lnTo>
                    <a:pt x="181" y="220"/>
                  </a:lnTo>
                  <a:lnTo>
                    <a:pt x="180" y="250"/>
                  </a:lnTo>
                  <a:lnTo>
                    <a:pt x="146" y="240"/>
                  </a:lnTo>
                  <a:lnTo>
                    <a:pt x="100" y="227"/>
                  </a:lnTo>
                  <a:lnTo>
                    <a:pt x="71" y="189"/>
                  </a:lnTo>
                  <a:lnTo>
                    <a:pt x="3" y="81"/>
                  </a:lnTo>
                  <a:lnTo>
                    <a:pt x="0" y="4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D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2" name="Freeform 66"/>
            <p:cNvSpPr>
              <a:spLocks/>
            </p:cNvSpPr>
            <p:nvPr/>
          </p:nvSpPr>
          <p:spPr bwMode="auto">
            <a:xfrm>
              <a:off x="6699250" y="5154613"/>
              <a:ext cx="50800" cy="84138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46 h 105"/>
                <a:gd name="T4" fmla="*/ 4 w 65"/>
                <a:gd name="T5" fmla="*/ 83 h 105"/>
                <a:gd name="T6" fmla="*/ 34 w 65"/>
                <a:gd name="T7" fmla="*/ 96 h 105"/>
                <a:gd name="T8" fmla="*/ 65 w 65"/>
                <a:gd name="T9" fmla="*/ 105 h 105"/>
                <a:gd name="T10" fmla="*/ 28 w 65"/>
                <a:gd name="T11" fmla="*/ 57 h 105"/>
                <a:gd name="T12" fmla="*/ 1 w 65"/>
                <a:gd name="T13" fmla="*/ 0 h 105"/>
                <a:gd name="T14" fmla="*/ 1 w 65"/>
                <a:gd name="T1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105">
                  <a:moveTo>
                    <a:pt x="1" y="0"/>
                  </a:moveTo>
                  <a:lnTo>
                    <a:pt x="0" y="46"/>
                  </a:lnTo>
                  <a:lnTo>
                    <a:pt x="4" y="83"/>
                  </a:lnTo>
                  <a:lnTo>
                    <a:pt x="34" y="96"/>
                  </a:lnTo>
                  <a:lnTo>
                    <a:pt x="65" y="105"/>
                  </a:lnTo>
                  <a:lnTo>
                    <a:pt x="28" y="5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B8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3" name="Freeform 67"/>
            <p:cNvSpPr>
              <a:spLocks/>
            </p:cNvSpPr>
            <p:nvPr/>
          </p:nvSpPr>
          <p:spPr bwMode="auto">
            <a:xfrm>
              <a:off x="6715125" y="5092701"/>
              <a:ext cx="114300" cy="157163"/>
            </a:xfrm>
            <a:custGeom>
              <a:avLst/>
              <a:gdLst>
                <a:gd name="T0" fmla="*/ 0 w 143"/>
                <a:gd name="T1" fmla="*/ 0 h 198"/>
                <a:gd name="T2" fmla="*/ 44 w 143"/>
                <a:gd name="T3" fmla="*/ 24 h 198"/>
                <a:gd name="T4" fmla="*/ 96 w 143"/>
                <a:gd name="T5" fmla="*/ 46 h 198"/>
                <a:gd name="T6" fmla="*/ 143 w 143"/>
                <a:gd name="T7" fmla="*/ 65 h 198"/>
                <a:gd name="T8" fmla="*/ 143 w 143"/>
                <a:gd name="T9" fmla="*/ 116 h 198"/>
                <a:gd name="T10" fmla="*/ 143 w 143"/>
                <a:gd name="T11" fmla="*/ 198 h 198"/>
                <a:gd name="T12" fmla="*/ 117 w 143"/>
                <a:gd name="T13" fmla="*/ 193 h 198"/>
                <a:gd name="T14" fmla="*/ 74 w 143"/>
                <a:gd name="T15" fmla="*/ 138 h 198"/>
                <a:gd name="T16" fmla="*/ 26 w 143"/>
                <a:gd name="T17" fmla="*/ 68 h 198"/>
                <a:gd name="T18" fmla="*/ 0 w 143"/>
                <a:gd name="T19" fmla="*/ 21 h 198"/>
                <a:gd name="T20" fmla="*/ 0 w 143"/>
                <a:gd name="T21" fmla="*/ 0 h 198"/>
                <a:gd name="T22" fmla="*/ 0 w 143"/>
                <a:gd name="T23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98">
                  <a:moveTo>
                    <a:pt x="0" y="0"/>
                  </a:moveTo>
                  <a:lnTo>
                    <a:pt x="44" y="24"/>
                  </a:lnTo>
                  <a:lnTo>
                    <a:pt x="96" y="46"/>
                  </a:lnTo>
                  <a:lnTo>
                    <a:pt x="143" y="65"/>
                  </a:lnTo>
                  <a:lnTo>
                    <a:pt x="143" y="116"/>
                  </a:lnTo>
                  <a:lnTo>
                    <a:pt x="143" y="198"/>
                  </a:lnTo>
                  <a:lnTo>
                    <a:pt x="117" y="193"/>
                  </a:lnTo>
                  <a:lnTo>
                    <a:pt x="74" y="138"/>
                  </a:lnTo>
                  <a:lnTo>
                    <a:pt x="26" y="68"/>
                  </a:lnTo>
                  <a:lnTo>
                    <a:pt x="0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4" name="Freeform 68"/>
            <p:cNvSpPr>
              <a:spLocks/>
            </p:cNvSpPr>
            <p:nvPr/>
          </p:nvSpPr>
          <p:spPr bwMode="auto">
            <a:xfrm>
              <a:off x="6867525" y="5099051"/>
              <a:ext cx="101600" cy="173038"/>
            </a:xfrm>
            <a:custGeom>
              <a:avLst/>
              <a:gdLst>
                <a:gd name="T0" fmla="*/ 0 w 129"/>
                <a:gd name="T1" fmla="*/ 44 h 219"/>
                <a:gd name="T2" fmla="*/ 1 w 129"/>
                <a:gd name="T3" fmla="*/ 100 h 219"/>
                <a:gd name="T4" fmla="*/ 3 w 129"/>
                <a:gd name="T5" fmla="*/ 178 h 219"/>
                <a:gd name="T6" fmla="*/ 1 w 129"/>
                <a:gd name="T7" fmla="*/ 219 h 219"/>
                <a:gd name="T8" fmla="*/ 33 w 129"/>
                <a:gd name="T9" fmla="*/ 204 h 219"/>
                <a:gd name="T10" fmla="*/ 69 w 129"/>
                <a:gd name="T11" fmla="*/ 185 h 219"/>
                <a:gd name="T12" fmla="*/ 98 w 129"/>
                <a:gd name="T13" fmla="*/ 142 h 219"/>
                <a:gd name="T14" fmla="*/ 119 w 129"/>
                <a:gd name="T15" fmla="*/ 78 h 219"/>
                <a:gd name="T16" fmla="*/ 129 w 129"/>
                <a:gd name="T17" fmla="*/ 35 h 219"/>
                <a:gd name="T18" fmla="*/ 129 w 129"/>
                <a:gd name="T19" fmla="*/ 0 h 219"/>
                <a:gd name="T20" fmla="*/ 98 w 129"/>
                <a:gd name="T21" fmla="*/ 16 h 219"/>
                <a:gd name="T22" fmla="*/ 51 w 129"/>
                <a:gd name="T23" fmla="*/ 33 h 219"/>
                <a:gd name="T24" fmla="*/ 15 w 129"/>
                <a:gd name="T25" fmla="*/ 42 h 219"/>
                <a:gd name="T26" fmla="*/ 0 w 129"/>
                <a:gd name="T27" fmla="*/ 44 h 219"/>
                <a:gd name="T28" fmla="*/ 0 w 129"/>
                <a:gd name="T29" fmla="*/ 44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219">
                  <a:moveTo>
                    <a:pt x="0" y="44"/>
                  </a:moveTo>
                  <a:lnTo>
                    <a:pt x="1" y="100"/>
                  </a:lnTo>
                  <a:lnTo>
                    <a:pt x="3" y="178"/>
                  </a:lnTo>
                  <a:lnTo>
                    <a:pt x="1" y="219"/>
                  </a:lnTo>
                  <a:lnTo>
                    <a:pt x="33" y="204"/>
                  </a:lnTo>
                  <a:lnTo>
                    <a:pt x="69" y="185"/>
                  </a:lnTo>
                  <a:lnTo>
                    <a:pt x="98" y="142"/>
                  </a:lnTo>
                  <a:lnTo>
                    <a:pt x="119" y="78"/>
                  </a:lnTo>
                  <a:lnTo>
                    <a:pt x="129" y="35"/>
                  </a:lnTo>
                  <a:lnTo>
                    <a:pt x="129" y="0"/>
                  </a:lnTo>
                  <a:lnTo>
                    <a:pt x="98" y="16"/>
                  </a:lnTo>
                  <a:lnTo>
                    <a:pt x="51" y="33"/>
                  </a:lnTo>
                  <a:lnTo>
                    <a:pt x="15" y="42"/>
                  </a:lnTo>
                  <a:lnTo>
                    <a:pt x="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A3A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5" name="Freeform 69"/>
            <p:cNvSpPr>
              <a:spLocks/>
            </p:cNvSpPr>
            <p:nvPr/>
          </p:nvSpPr>
          <p:spPr bwMode="auto">
            <a:xfrm>
              <a:off x="6880225" y="5124451"/>
              <a:ext cx="66675" cy="123825"/>
            </a:xfrm>
            <a:custGeom>
              <a:avLst/>
              <a:gdLst>
                <a:gd name="T0" fmla="*/ 0 w 83"/>
                <a:gd name="T1" fmla="*/ 28 h 157"/>
                <a:gd name="T2" fmla="*/ 0 w 83"/>
                <a:gd name="T3" fmla="*/ 79 h 157"/>
                <a:gd name="T4" fmla="*/ 1 w 83"/>
                <a:gd name="T5" fmla="*/ 157 h 157"/>
                <a:gd name="T6" fmla="*/ 20 w 83"/>
                <a:gd name="T7" fmla="*/ 150 h 157"/>
                <a:gd name="T8" fmla="*/ 52 w 83"/>
                <a:gd name="T9" fmla="*/ 95 h 157"/>
                <a:gd name="T10" fmla="*/ 72 w 83"/>
                <a:gd name="T11" fmla="*/ 41 h 157"/>
                <a:gd name="T12" fmla="*/ 83 w 83"/>
                <a:gd name="T13" fmla="*/ 0 h 157"/>
                <a:gd name="T14" fmla="*/ 53 w 83"/>
                <a:gd name="T15" fmla="*/ 12 h 157"/>
                <a:gd name="T16" fmla="*/ 20 w 83"/>
                <a:gd name="T17" fmla="*/ 22 h 157"/>
                <a:gd name="T18" fmla="*/ 0 w 83"/>
                <a:gd name="T19" fmla="*/ 28 h 157"/>
                <a:gd name="T20" fmla="*/ 0 w 83"/>
                <a:gd name="T21" fmla="*/ 2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157">
                  <a:moveTo>
                    <a:pt x="0" y="28"/>
                  </a:moveTo>
                  <a:lnTo>
                    <a:pt x="0" y="79"/>
                  </a:lnTo>
                  <a:lnTo>
                    <a:pt x="1" y="157"/>
                  </a:lnTo>
                  <a:lnTo>
                    <a:pt x="20" y="150"/>
                  </a:lnTo>
                  <a:lnTo>
                    <a:pt x="52" y="95"/>
                  </a:lnTo>
                  <a:lnTo>
                    <a:pt x="72" y="41"/>
                  </a:lnTo>
                  <a:lnTo>
                    <a:pt x="83" y="0"/>
                  </a:lnTo>
                  <a:lnTo>
                    <a:pt x="53" y="12"/>
                  </a:lnTo>
                  <a:lnTo>
                    <a:pt x="20" y="22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99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6" name="Freeform 70"/>
            <p:cNvSpPr>
              <a:spLocks/>
            </p:cNvSpPr>
            <p:nvPr/>
          </p:nvSpPr>
          <p:spPr bwMode="auto">
            <a:xfrm>
              <a:off x="6937375" y="5156201"/>
              <a:ext cx="33338" cy="82550"/>
            </a:xfrm>
            <a:custGeom>
              <a:avLst/>
              <a:gdLst>
                <a:gd name="T0" fmla="*/ 42 w 42"/>
                <a:gd name="T1" fmla="*/ 0 h 105"/>
                <a:gd name="T2" fmla="*/ 41 w 42"/>
                <a:gd name="T3" fmla="*/ 31 h 105"/>
                <a:gd name="T4" fmla="*/ 38 w 42"/>
                <a:gd name="T5" fmla="*/ 74 h 105"/>
                <a:gd name="T6" fmla="*/ 34 w 42"/>
                <a:gd name="T7" fmla="*/ 82 h 105"/>
                <a:gd name="T8" fmla="*/ 15 w 42"/>
                <a:gd name="T9" fmla="*/ 98 h 105"/>
                <a:gd name="T10" fmla="*/ 0 w 42"/>
                <a:gd name="T11" fmla="*/ 105 h 105"/>
                <a:gd name="T12" fmla="*/ 22 w 42"/>
                <a:gd name="T13" fmla="*/ 74 h 105"/>
                <a:gd name="T14" fmla="*/ 34 w 42"/>
                <a:gd name="T15" fmla="*/ 32 h 105"/>
                <a:gd name="T16" fmla="*/ 42 w 42"/>
                <a:gd name="T17" fmla="*/ 0 h 105"/>
                <a:gd name="T18" fmla="*/ 42 w 42"/>
                <a:gd name="T1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105">
                  <a:moveTo>
                    <a:pt x="42" y="0"/>
                  </a:moveTo>
                  <a:lnTo>
                    <a:pt x="41" y="31"/>
                  </a:lnTo>
                  <a:lnTo>
                    <a:pt x="38" y="74"/>
                  </a:lnTo>
                  <a:lnTo>
                    <a:pt x="34" y="82"/>
                  </a:lnTo>
                  <a:lnTo>
                    <a:pt x="15" y="98"/>
                  </a:lnTo>
                  <a:lnTo>
                    <a:pt x="0" y="105"/>
                  </a:lnTo>
                  <a:lnTo>
                    <a:pt x="22" y="74"/>
                  </a:lnTo>
                  <a:lnTo>
                    <a:pt x="34" y="32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7" name="Freeform 71"/>
            <p:cNvSpPr>
              <a:spLocks/>
            </p:cNvSpPr>
            <p:nvPr/>
          </p:nvSpPr>
          <p:spPr bwMode="auto">
            <a:xfrm>
              <a:off x="6510338" y="5324476"/>
              <a:ext cx="606425" cy="490538"/>
            </a:xfrm>
            <a:custGeom>
              <a:avLst/>
              <a:gdLst>
                <a:gd name="T0" fmla="*/ 74 w 765"/>
                <a:gd name="T1" fmla="*/ 30 h 618"/>
                <a:gd name="T2" fmla="*/ 27 w 765"/>
                <a:gd name="T3" fmla="*/ 111 h 618"/>
                <a:gd name="T4" fmla="*/ 0 w 765"/>
                <a:gd name="T5" fmla="*/ 225 h 618"/>
                <a:gd name="T6" fmla="*/ 3 w 765"/>
                <a:gd name="T7" fmla="*/ 329 h 618"/>
                <a:gd name="T8" fmla="*/ 21 w 765"/>
                <a:gd name="T9" fmla="*/ 413 h 618"/>
                <a:gd name="T10" fmla="*/ 53 w 765"/>
                <a:gd name="T11" fmla="*/ 484 h 618"/>
                <a:gd name="T12" fmla="*/ 104 w 765"/>
                <a:gd name="T13" fmla="*/ 544 h 618"/>
                <a:gd name="T14" fmla="*/ 164 w 765"/>
                <a:gd name="T15" fmla="*/ 591 h 618"/>
                <a:gd name="T16" fmla="*/ 205 w 765"/>
                <a:gd name="T17" fmla="*/ 617 h 618"/>
                <a:gd name="T18" fmla="*/ 367 w 765"/>
                <a:gd name="T19" fmla="*/ 618 h 618"/>
                <a:gd name="T20" fmla="*/ 576 w 765"/>
                <a:gd name="T21" fmla="*/ 611 h 618"/>
                <a:gd name="T22" fmla="*/ 643 w 765"/>
                <a:gd name="T23" fmla="*/ 568 h 618"/>
                <a:gd name="T24" fmla="*/ 707 w 765"/>
                <a:gd name="T25" fmla="*/ 488 h 618"/>
                <a:gd name="T26" fmla="*/ 747 w 765"/>
                <a:gd name="T27" fmla="*/ 395 h 618"/>
                <a:gd name="T28" fmla="*/ 765 w 765"/>
                <a:gd name="T29" fmla="*/ 281 h 618"/>
                <a:gd name="T30" fmla="*/ 747 w 765"/>
                <a:gd name="T31" fmla="*/ 159 h 618"/>
                <a:gd name="T32" fmla="*/ 698 w 765"/>
                <a:gd name="T33" fmla="*/ 47 h 618"/>
                <a:gd name="T34" fmla="*/ 540 w 765"/>
                <a:gd name="T35" fmla="*/ 7 h 618"/>
                <a:gd name="T36" fmla="*/ 494 w 765"/>
                <a:gd name="T37" fmla="*/ 4 h 618"/>
                <a:gd name="T38" fmla="*/ 464 w 765"/>
                <a:gd name="T39" fmla="*/ 22 h 618"/>
                <a:gd name="T40" fmla="*/ 413 w 765"/>
                <a:gd name="T41" fmla="*/ 31 h 618"/>
                <a:gd name="T42" fmla="*/ 415 w 765"/>
                <a:gd name="T43" fmla="*/ 70 h 618"/>
                <a:gd name="T44" fmla="*/ 379 w 765"/>
                <a:gd name="T45" fmla="*/ 82 h 618"/>
                <a:gd name="T46" fmla="*/ 331 w 765"/>
                <a:gd name="T47" fmla="*/ 64 h 618"/>
                <a:gd name="T48" fmla="*/ 329 w 765"/>
                <a:gd name="T49" fmla="*/ 35 h 618"/>
                <a:gd name="T50" fmla="*/ 249 w 765"/>
                <a:gd name="T51" fmla="*/ 0 h 618"/>
                <a:gd name="T52" fmla="*/ 163 w 765"/>
                <a:gd name="T53" fmla="*/ 16 h 618"/>
                <a:gd name="T54" fmla="*/ 74 w 765"/>
                <a:gd name="T55" fmla="*/ 30 h 618"/>
                <a:gd name="T56" fmla="*/ 74 w 765"/>
                <a:gd name="T57" fmla="*/ 3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5" h="618">
                  <a:moveTo>
                    <a:pt x="74" y="30"/>
                  </a:moveTo>
                  <a:lnTo>
                    <a:pt x="27" y="111"/>
                  </a:lnTo>
                  <a:lnTo>
                    <a:pt x="0" y="225"/>
                  </a:lnTo>
                  <a:lnTo>
                    <a:pt x="3" y="329"/>
                  </a:lnTo>
                  <a:lnTo>
                    <a:pt x="21" y="413"/>
                  </a:lnTo>
                  <a:lnTo>
                    <a:pt x="53" y="484"/>
                  </a:lnTo>
                  <a:lnTo>
                    <a:pt x="104" y="544"/>
                  </a:lnTo>
                  <a:lnTo>
                    <a:pt x="164" y="591"/>
                  </a:lnTo>
                  <a:lnTo>
                    <a:pt x="205" y="617"/>
                  </a:lnTo>
                  <a:lnTo>
                    <a:pt x="367" y="618"/>
                  </a:lnTo>
                  <a:lnTo>
                    <a:pt x="576" y="611"/>
                  </a:lnTo>
                  <a:lnTo>
                    <a:pt x="643" y="568"/>
                  </a:lnTo>
                  <a:lnTo>
                    <a:pt x="707" y="488"/>
                  </a:lnTo>
                  <a:lnTo>
                    <a:pt x="747" y="395"/>
                  </a:lnTo>
                  <a:lnTo>
                    <a:pt x="765" y="281"/>
                  </a:lnTo>
                  <a:lnTo>
                    <a:pt x="747" y="159"/>
                  </a:lnTo>
                  <a:lnTo>
                    <a:pt x="698" y="47"/>
                  </a:lnTo>
                  <a:lnTo>
                    <a:pt x="540" y="7"/>
                  </a:lnTo>
                  <a:lnTo>
                    <a:pt x="494" y="4"/>
                  </a:lnTo>
                  <a:lnTo>
                    <a:pt x="464" y="22"/>
                  </a:lnTo>
                  <a:lnTo>
                    <a:pt x="413" y="31"/>
                  </a:lnTo>
                  <a:lnTo>
                    <a:pt x="415" y="70"/>
                  </a:lnTo>
                  <a:lnTo>
                    <a:pt x="379" y="82"/>
                  </a:lnTo>
                  <a:lnTo>
                    <a:pt x="331" y="64"/>
                  </a:lnTo>
                  <a:lnTo>
                    <a:pt x="329" y="35"/>
                  </a:lnTo>
                  <a:lnTo>
                    <a:pt x="249" y="0"/>
                  </a:lnTo>
                  <a:lnTo>
                    <a:pt x="163" y="16"/>
                  </a:lnTo>
                  <a:lnTo>
                    <a:pt x="74" y="30"/>
                  </a:lnTo>
                  <a:lnTo>
                    <a:pt x="74" y="30"/>
                  </a:lnTo>
                  <a:close/>
                </a:path>
              </a:pathLst>
            </a:custGeom>
            <a:solidFill>
              <a:srgbClr val="4D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8" name="Freeform 72"/>
            <p:cNvSpPr>
              <a:spLocks/>
            </p:cNvSpPr>
            <p:nvPr/>
          </p:nvSpPr>
          <p:spPr bwMode="auto">
            <a:xfrm>
              <a:off x="6530975" y="5321301"/>
              <a:ext cx="552450" cy="493713"/>
            </a:xfrm>
            <a:custGeom>
              <a:avLst/>
              <a:gdLst>
                <a:gd name="T0" fmla="*/ 212 w 696"/>
                <a:gd name="T1" fmla="*/ 608 h 623"/>
                <a:gd name="T2" fmla="*/ 175 w 696"/>
                <a:gd name="T3" fmla="*/ 589 h 623"/>
                <a:gd name="T4" fmla="*/ 141 w 696"/>
                <a:gd name="T5" fmla="*/ 568 h 623"/>
                <a:gd name="T6" fmla="*/ 110 w 696"/>
                <a:gd name="T7" fmla="*/ 540 h 623"/>
                <a:gd name="T8" fmla="*/ 82 w 696"/>
                <a:gd name="T9" fmla="*/ 511 h 623"/>
                <a:gd name="T10" fmla="*/ 57 w 696"/>
                <a:gd name="T11" fmla="*/ 479 h 623"/>
                <a:gd name="T12" fmla="*/ 37 w 696"/>
                <a:gd name="T13" fmla="*/ 442 h 623"/>
                <a:gd name="T14" fmla="*/ 20 w 696"/>
                <a:gd name="T15" fmla="*/ 405 h 623"/>
                <a:gd name="T16" fmla="*/ 8 w 696"/>
                <a:gd name="T17" fmla="*/ 364 h 623"/>
                <a:gd name="T18" fmla="*/ 1 w 696"/>
                <a:gd name="T19" fmla="*/ 322 h 623"/>
                <a:gd name="T20" fmla="*/ 0 w 696"/>
                <a:gd name="T21" fmla="*/ 282 h 623"/>
                <a:gd name="T22" fmla="*/ 1 w 696"/>
                <a:gd name="T23" fmla="*/ 252 h 623"/>
                <a:gd name="T24" fmla="*/ 4 w 696"/>
                <a:gd name="T25" fmla="*/ 222 h 623"/>
                <a:gd name="T26" fmla="*/ 12 w 696"/>
                <a:gd name="T27" fmla="*/ 193 h 623"/>
                <a:gd name="T28" fmla="*/ 20 w 696"/>
                <a:gd name="T29" fmla="*/ 166 h 623"/>
                <a:gd name="T30" fmla="*/ 31 w 696"/>
                <a:gd name="T31" fmla="*/ 141 h 623"/>
                <a:gd name="T32" fmla="*/ 44 w 696"/>
                <a:gd name="T33" fmla="*/ 114 h 623"/>
                <a:gd name="T34" fmla="*/ 58 w 696"/>
                <a:gd name="T35" fmla="*/ 91 h 623"/>
                <a:gd name="T36" fmla="*/ 76 w 696"/>
                <a:gd name="T37" fmla="*/ 68 h 623"/>
                <a:gd name="T38" fmla="*/ 94 w 696"/>
                <a:gd name="T39" fmla="*/ 48 h 623"/>
                <a:gd name="T40" fmla="*/ 114 w 696"/>
                <a:gd name="T41" fmla="*/ 27 h 623"/>
                <a:gd name="T42" fmla="*/ 138 w 696"/>
                <a:gd name="T43" fmla="*/ 15 h 623"/>
                <a:gd name="T44" fmla="*/ 165 w 696"/>
                <a:gd name="T45" fmla="*/ 10 h 623"/>
                <a:gd name="T46" fmla="*/ 188 w 696"/>
                <a:gd name="T47" fmla="*/ 6 h 623"/>
                <a:gd name="T48" fmla="*/ 206 w 696"/>
                <a:gd name="T49" fmla="*/ 2 h 623"/>
                <a:gd name="T50" fmla="*/ 222 w 696"/>
                <a:gd name="T51" fmla="*/ 0 h 623"/>
                <a:gd name="T52" fmla="*/ 395 w 696"/>
                <a:gd name="T53" fmla="*/ 81 h 623"/>
                <a:gd name="T54" fmla="*/ 480 w 696"/>
                <a:gd name="T55" fmla="*/ 7 h 623"/>
                <a:gd name="T56" fmla="*/ 498 w 696"/>
                <a:gd name="T57" fmla="*/ 10 h 623"/>
                <a:gd name="T58" fmla="*/ 521 w 696"/>
                <a:gd name="T59" fmla="*/ 15 h 623"/>
                <a:gd name="T60" fmla="*/ 548 w 696"/>
                <a:gd name="T61" fmla="*/ 20 h 623"/>
                <a:gd name="T62" fmla="*/ 576 w 696"/>
                <a:gd name="T63" fmla="*/ 26 h 623"/>
                <a:gd name="T64" fmla="*/ 596 w 696"/>
                <a:gd name="T65" fmla="*/ 43 h 623"/>
                <a:gd name="T66" fmla="*/ 614 w 696"/>
                <a:gd name="T67" fmla="*/ 62 h 623"/>
                <a:gd name="T68" fmla="*/ 631 w 696"/>
                <a:gd name="T69" fmla="*/ 83 h 623"/>
                <a:gd name="T70" fmla="*/ 646 w 696"/>
                <a:gd name="T71" fmla="*/ 106 h 623"/>
                <a:gd name="T72" fmla="*/ 658 w 696"/>
                <a:gd name="T73" fmla="*/ 130 h 623"/>
                <a:gd name="T74" fmla="*/ 670 w 696"/>
                <a:gd name="T75" fmla="*/ 154 h 623"/>
                <a:gd name="T76" fmla="*/ 680 w 696"/>
                <a:gd name="T77" fmla="*/ 180 h 623"/>
                <a:gd name="T78" fmla="*/ 687 w 696"/>
                <a:gd name="T79" fmla="*/ 207 h 623"/>
                <a:gd name="T80" fmla="*/ 691 w 696"/>
                <a:gd name="T81" fmla="*/ 234 h 623"/>
                <a:gd name="T82" fmla="*/ 695 w 696"/>
                <a:gd name="T83" fmla="*/ 263 h 623"/>
                <a:gd name="T84" fmla="*/ 696 w 696"/>
                <a:gd name="T85" fmla="*/ 294 h 623"/>
                <a:gd name="T86" fmla="*/ 693 w 696"/>
                <a:gd name="T87" fmla="*/ 338 h 623"/>
                <a:gd name="T88" fmla="*/ 683 w 696"/>
                <a:gd name="T89" fmla="*/ 380 h 623"/>
                <a:gd name="T90" fmla="*/ 669 w 696"/>
                <a:gd name="T91" fmla="*/ 419 h 623"/>
                <a:gd name="T92" fmla="*/ 651 w 696"/>
                <a:gd name="T93" fmla="*/ 458 h 623"/>
                <a:gd name="T94" fmla="*/ 628 w 696"/>
                <a:gd name="T95" fmla="*/ 493 h 623"/>
                <a:gd name="T96" fmla="*/ 602 w 696"/>
                <a:gd name="T97" fmla="*/ 525 h 623"/>
                <a:gd name="T98" fmla="*/ 572 w 696"/>
                <a:gd name="T99" fmla="*/ 553 h 623"/>
                <a:gd name="T100" fmla="*/ 539 w 696"/>
                <a:gd name="T101" fmla="*/ 578 h 623"/>
                <a:gd name="T102" fmla="*/ 503 w 696"/>
                <a:gd name="T103" fmla="*/ 600 h 623"/>
                <a:gd name="T104" fmla="*/ 463 w 696"/>
                <a:gd name="T105" fmla="*/ 615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6" h="623">
                  <a:moveTo>
                    <a:pt x="246" y="621"/>
                  </a:moveTo>
                  <a:lnTo>
                    <a:pt x="239" y="618"/>
                  </a:lnTo>
                  <a:lnTo>
                    <a:pt x="231" y="617"/>
                  </a:lnTo>
                  <a:lnTo>
                    <a:pt x="225" y="613"/>
                  </a:lnTo>
                  <a:lnTo>
                    <a:pt x="218" y="611"/>
                  </a:lnTo>
                  <a:lnTo>
                    <a:pt x="212" y="608"/>
                  </a:lnTo>
                  <a:lnTo>
                    <a:pt x="206" y="605"/>
                  </a:lnTo>
                  <a:lnTo>
                    <a:pt x="199" y="602"/>
                  </a:lnTo>
                  <a:lnTo>
                    <a:pt x="194" y="600"/>
                  </a:lnTo>
                  <a:lnTo>
                    <a:pt x="187" y="596"/>
                  </a:lnTo>
                  <a:lnTo>
                    <a:pt x="181" y="593"/>
                  </a:lnTo>
                  <a:lnTo>
                    <a:pt x="175" y="589"/>
                  </a:lnTo>
                  <a:lnTo>
                    <a:pt x="169" y="587"/>
                  </a:lnTo>
                  <a:lnTo>
                    <a:pt x="163" y="583"/>
                  </a:lnTo>
                  <a:lnTo>
                    <a:pt x="157" y="578"/>
                  </a:lnTo>
                  <a:lnTo>
                    <a:pt x="153" y="575"/>
                  </a:lnTo>
                  <a:lnTo>
                    <a:pt x="147" y="571"/>
                  </a:lnTo>
                  <a:lnTo>
                    <a:pt x="141" y="568"/>
                  </a:lnTo>
                  <a:lnTo>
                    <a:pt x="136" y="563"/>
                  </a:lnTo>
                  <a:lnTo>
                    <a:pt x="130" y="559"/>
                  </a:lnTo>
                  <a:lnTo>
                    <a:pt x="125" y="554"/>
                  </a:lnTo>
                  <a:lnTo>
                    <a:pt x="119" y="550"/>
                  </a:lnTo>
                  <a:lnTo>
                    <a:pt x="114" y="545"/>
                  </a:lnTo>
                  <a:lnTo>
                    <a:pt x="110" y="540"/>
                  </a:lnTo>
                  <a:lnTo>
                    <a:pt x="105" y="536"/>
                  </a:lnTo>
                  <a:lnTo>
                    <a:pt x="100" y="531"/>
                  </a:lnTo>
                  <a:lnTo>
                    <a:pt x="95" y="526"/>
                  </a:lnTo>
                  <a:lnTo>
                    <a:pt x="90" y="521"/>
                  </a:lnTo>
                  <a:lnTo>
                    <a:pt x="87" y="516"/>
                  </a:lnTo>
                  <a:lnTo>
                    <a:pt x="82" y="511"/>
                  </a:lnTo>
                  <a:lnTo>
                    <a:pt x="77" y="507"/>
                  </a:lnTo>
                  <a:lnTo>
                    <a:pt x="73" y="501"/>
                  </a:lnTo>
                  <a:lnTo>
                    <a:pt x="69" y="496"/>
                  </a:lnTo>
                  <a:lnTo>
                    <a:pt x="65" y="490"/>
                  </a:lnTo>
                  <a:lnTo>
                    <a:pt x="61" y="484"/>
                  </a:lnTo>
                  <a:lnTo>
                    <a:pt x="57" y="479"/>
                  </a:lnTo>
                  <a:lnTo>
                    <a:pt x="53" y="473"/>
                  </a:lnTo>
                  <a:lnTo>
                    <a:pt x="50" y="467"/>
                  </a:lnTo>
                  <a:lnTo>
                    <a:pt x="46" y="461"/>
                  </a:lnTo>
                  <a:lnTo>
                    <a:pt x="43" y="455"/>
                  </a:lnTo>
                  <a:lnTo>
                    <a:pt x="40" y="449"/>
                  </a:lnTo>
                  <a:lnTo>
                    <a:pt x="37" y="442"/>
                  </a:lnTo>
                  <a:lnTo>
                    <a:pt x="33" y="436"/>
                  </a:lnTo>
                  <a:lnTo>
                    <a:pt x="31" y="430"/>
                  </a:lnTo>
                  <a:lnTo>
                    <a:pt x="27" y="424"/>
                  </a:lnTo>
                  <a:lnTo>
                    <a:pt x="25" y="417"/>
                  </a:lnTo>
                  <a:lnTo>
                    <a:pt x="22" y="411"/>
                  </a:lnTo>
                  <a:lnTo>
                    <a:pt x="20" y="405"/>
                  </a:lnTo>
                  <a:lnTo>
                    <a:pt x="18" y="398"/>
                  </a:lnTo>
                  <a:lnTo>
                    <a:pt x="15" y="391"/>
                  </a:lnTo>
                  <a:lnTo>
                    <a:pt x="13" y="385"/>
                  </a:lnTo>
                  <a:lnTo>
                    <a:pt x="12" y="377"/>
                  </a:lnTo>
                  <a:lnTo>
                    <a:pt x="9" y="372"/>
                  </a:lnTo>
                  <a:lnTo>
                    <a:pt x="8" y="364"/>
                  </a:lnTo>
                  <a:lnTo>
                    <a:pt x="7" y="357"/>
                  </a:lnTo>
                  <a:lnTo>
                    <a:pt x="4" y="351"/>
                  </a:lnTo>
                  <a:lnTo>
                    <a:pt x="4" y="344"/>
                  </a:lnTo>
                  <a:lnTo>
                    <a:pt x="2" y="337"/>
                  </a:lnTo>
                  <a:lnTo>
                    <a:pt x="2" y="330"/>
                  </a:lnTo>
                  <a:lnTo>
                    <a:pt x="1" y="322"/>
                  </a:lnTo>
                  <a:lnTo>
                    <a:pt x="1" y="315"/>
                  </a:lnTo>
                  <a:lnTo>
                    <a:pt x="0" y="308"/>
                  </a:lnTo>
                  <a:lnTo>
                    <a:pt x="0" y="301"/>
                  </a:lnTo>
                  <a:lnTo>
                    <a:pt x="0" y="294"/>
                  </a:lnTo>
                  <a:lnTo>
                    <a:pt x="0" y="287"/>
                  </a:lnTo>
                  <a:lnTo>
                    <a:pt x="0" y="282"/>
                  </a:lnTo>
                  <a:lnTo>
                    <a:pt x="0" y="277"/>
                  </a:lnTo>
                  <a:lnTo>
                    <a:pt x="0" y="271"/>
                  </a:lnTo>
                  <a:lnTo>
                    <a:pt x="0" y="266"/>
                  </a:lnTo>
                  <a:lnTo>
                    <a:pt x="0" y="262"/>
                  </a:lnTo>
                  <a:lnTo>
                    <a:pt x="0" y="257"/>
                  </a:lnTo>
                  <a:lnTo>
                    <a:pt x="1" y="252"/>
                  </a:lnTo>
                  <a:lnTo>
                    <a:pt x="2" y="247"/>
                  </a:lnTo>
                  <a:lnTo>
                    <a:pt x="2" y="242"/>
                  </a:lnTo>
                  <a:lnTo>
                    <a:pt x="2" y="238"/>
                  </a:lnTo>
                  <a:lnTo>
                    <a:pt x="3" y="232"/>
                  </a:lnTo>
                  <a:lnTo>
                    <a:pt x="4" y="227"/>
                  </a:lnTo>
                  <a:lnTo>
                    <a:pt x="4" y="222"/>
                  </a:lnTo>
                  <a:lnTo>
                    <a:pt x="6" y="217"/>
                  </a:lnTo>
                  <a:lnTo>
                    <a:pt x="7" y="213"/>
                  </a:lnTo>
                  <a:lnTo>
                    <a:pt x="8" y="209"/>
                  </a:lnTo>
                  <a:lnTo>
                    <a:pt x="9" y="203"/>
                  </a:lnTo>
                  <a:lnTo>
                    <a:pt x="10" y="198"/>
                  </a:lnTo>
                  <a:lnTo>
                    <a:pt x="12" y="193"/>
                  </a:lnTo>
                  <a:lnTo>
                    <a:pt x="13" y="190"/>
                  </a:lnTo>
                  <a:lnTo>
                    <a:pt x="14" y="185"/>
                  </a:lnTo>
                  <a:lnTo>
                    <a:pt x="15" y="180"/>
                  </a:lnTo>
                  <a:lnTo>
                    <a:pt x="16" y="175"/>
                  </a:lnTo>
                  <a:lnTo>
                    <a:pt x="19" y="171"/>
                  </a:lnTo>
                  <a:lnTo>
                    <a:pt x="20" y="166"/>
                  </a:lnTo>
                  <a:lnTo>
                    <a:pt x="21" y="162"/>
                  </a:lnTo>
                  <a:lnTo>
                    <a:pt x="24" y="158"/>
                  </a:lnTo>
                  <a:lnTo>
                    <a:pt x="26" y="154"/>
                  </a:lnTo>
                  <a:lnTo>
                    <a:pt x="27" y="149"/>
                  </a:lnTo>
                  <a:lnTo>
                    <a:pt x="30" y="144"/>
                  </a:lnTo>
                  <a:lnTo>
                    <a:pt x="31" y="141"/>
                  </a:lnTo>
                  <a:lnTo>
                    <a:pt x="33" y="136"/>
                  </a:lnTo>
                  <a:lnTo>
                    <a:pt x="36" y="132"/>
                  </a:lnTo>
                  <a:lnTo>
                    <a:pt x="38" y="128"/>
                  </a:lnTo>
                  <a:lnTo>
                    <a:pt x="39" y="123"/>
                  </a:lnTo>
                  <a:lnTo>
                    <a:pt x="42" y="119"/>
                  </a:lnTo>
                  <a:lnTo>
                    <a:pt x="44" y="114"/>
                  </a:lnTo>
                  <a:lnTo>
                    <a:pt x="46" y="111"/>
                  </a:lnTo>
                  <a:lnTo>
                    <a:pt x="49" y="107"/>
                  </a:lnTo>
                  <a:lnTo>
                    <a:pt x="52" y="103"/>
                  </a:lnTo>
                  <a:lnTo>
                    <a:pt x="53" y="99"/>
                  </a:lnTo>
                  <a:lnTo>
                    <a:pt x="57" y="95"/>
                  </a:lnTo>
                  <a:lnTo>
                    <a:pt x="58" y="91"/>
                  </a:lnTo>
                  <a:lnTo>
                    <a:pt x="62" y="87"/>
                  </a:lnTo>
                  <a:lnTo>
                    <a:pt x="64" y="83"/>
                  </a:lnTo>
                  <a:lnTo>
                    <a:pt x="68" y="80"/>
                  </a:lnTo>
                  <a:lnTo>
                    <a:pt x="70" y="76"/>
                  </a:lnTo>
                  <a:lnTo>
                    <a:pt x="73" y="73"/>
                  </a:lnTo>
                  <a:lnTo>
                    <a:pt x="76" y="68"/>
                  </a:lnTo>
                  <a:lnTo>
                    <a:pt x="79" y="64"/>
                  </a:lnTo>
                  <a:lnTo>
                    <a:pt x="82" y="61"/>
                  </a:lnTo>
                  <a:lnTo>
                    <a:pt x="85" y="57"/>
                  </a:lnTo>
                  <a:lnTo>
                    <a:pt x="87" y="54"/>
                  </a:lnTo>
                  <a:lnTo>
                    <a:pt x="90" y="50"/>
                  </a:lnTo>
                  <a:lnTo>
                    <a:pt x="94" y="48"/>
                  </a:lnTo>
                  <a:lnTo>
                    <a:pt x="98" y="44"/>
                  </a:lnTo>
                  <a:lnTo>
                    <a:pt x="100" y="40"/>
                  </a:lnTo>
                  <a:lnTo>
                    <a:pt x="104" y="37"/>
                  </a:lnTo>
                  <a:lnTo>
                    <a:pt x="107" y="33"/>
                  </a:lnTo>
                  <a:lnTo>
                    <a:pt x="111" y="31"/>
                  </a:lnTo>
                  <a:lnTo>
                    <a:pt x="114" y="27"/>
                  </a:lnTo>
                  <a:lnTo>
                    <a:pt x="118" y="25"/>
                  </a:lnTo>
                  <a:lnTo>
                    <a:pt x="122" y="21"/>
                  </a:lnTo>
                  <a:lnTo>
                    <a:pt x="125" y="19"/>
                  </a:lnTo>
                  <a:lnTo>
                    <a:pt x="130" y="18"/>
                  </a:lnTo>
                  <a:lnTo>
                    <a:pt x="133" y="16"/>
                  </a:lnTo>
                  <a:lnTo>
                    <a:pt x="138" y="15"/>
                  </a:lnTo>
                  <a:lnTo>
                    <a:pt x="143" y="15"/>
                  </a:lnTo>
                  <a:lnTo>
                    <a:pt x="148" y="14"/>
                  </a:lnTo>
                  <a:lnTo>
                    <a:pt x="151" y="13"/>
                  </a:lnTo>
                  <a:lnTo>
                    <a:pt x="156" y="12"/>
                  </a:lnTo>
                  <a:lnTo>
                    <a:pt x="161" y="12"/>
                  </a:lnTo>
                  <a:lnTo>
                    <a:pt x="165" y="10"/>
                  </a:lnTo>
                  <a:lnTo>
                    <a:pt x="169" y="10"/>
                  </a:lnTo>
                  <a:lnTo>
                    <a:pt x="173" y="9"/>
                  </a:lnTo>
                  <a:lnTo>
                    <a:pt x="177" y="8"/>
                  </a:lnTo>
                  <a:lnTo>
                    <a:pt x="181" y="7"/>
                  </a:lnTo>
                  <a:lnTo>
                    <a:pt x="185" y="7"/>
                  </a:lnTo>
                  <a:lnTo>
                    <a:pt x="188" y="6"/>
                  </a:lnTo>
                  <a:lnTo>
                    <a:pt x="192" y="6"/>
                  </a:lnTo>
                  <a:lnTo>
                    <a:pt x="194" y="5"/>
                  </a:lnTo>
                  <a:lnTo>
                    <a:pt x="198" y="5"/>
                  </a:lnTo>
                  <a:lnTo>
                    <a:pt x="202" y="3"/>
                  </a:lnTo>
                  <a:lnTo>
                    <a:pt x="204" y="3"/>
                  </a:lnTo>
                  <a:lnTo>
                    <a:pt x="206" y="2"/>
                  </a:lnTo>
                  <a:lnTo>
                    <a:pt x="210" y="2"/>
                  </a:lnTo>
                  <a:lnTo>
                    <a:pt x="212" y="1"/>
                  </a:lnTo>
                  <a:lnTo>
                    <a:pt x="215" y="1"/>
                  </a:lnTo>
                  <a:lnTo>
                    <a:pt x="218" y="1"/>
                  </a:lnTo>
                  <a:lnTo>
                    <a:pt x="221" y="0"/>
                  </a:lnTo>
                  <a:lnTo>
                    <a:pt x="222" y="0"/>
                  </a:lnTo>
                  <a:lnTo>
                    <a:pt x="223" y="0"/>
                  </a:lnTo>
                  <a:lnTo>
                    <a:pt x="286" y="34"/>
                  </a:lnTo>
                  <a:lnTo>
                    <a:pt x="310" y="40"/>
                  </a:lnTo>
                  <a:lnTo>
                    <a:pt x="310" y="75"/>
                  </a:lnTo>
                  <a:lnTo>
                    <a:pt x="349" y="87"/>
                  </a:lnTo>
                  <a:lnTo>
                    <a:pt x="395" y="81"/>
                  </a:lnTo>
                  <a:lnTo>
                    <a:pt x="394" y="39"/>
                  </a:lnTo>
                  <a:lnTo>
                    <a:pt x="455" y="20"/>
                  </a:lnTo>
                  <a:lnTo>
                    <a:pt x="474" y="6"/>
                  </a:lnTo>
                  <a:lnTo>
                    <a:pt x="475" y="6"/>
                  </a:lnTo>
                  <a:lnTo>
                    <a:pt x="476" y="6"/>
                  </a:lnTo>
                  <a:lnTo>
                    <a:pt x="480" y="7"/>
                  </a:lnTo>
                  <a:lnTo>
                    <a:pt x="484" y="7"/>
                  </a:lnTo>
                  <a:lnTo>
                    <a:pt x="486" y="7"/>
                  </a:lnTo>
                  <a:lnTo>
                    <a:pt x="488" y="8"/>
                  </a:lnTo>
                  <a:lnTo>
                    <a:pt x="492" y="8"/>
                  </a:lnTo>
                  <a:lnTo>
                    <a:pt x="494" y="9"/>
                  </a:lnTo>
                  <a:lnTo>
                    <a:pt x="498" y="10"/>
                  </a:lnTo>
                  <a:lnTo>
                    <a:pt x="501" y="10"/>
                  </a:lnTo>
                  <a:lnTo>
                    <a:pt x="505" y="12"/>
                  </a:lnTo>
                  <a:lnTo>
                    <a:pt x="509" y="13"/>
                  </a:lnTo>
                  <a:lnTo>
                    <a:pt x="513" y="13"/>
                  </a:lnTo>
                  <a:lnTo>
                    <a:pt x="517" y="14"/>
                  </a:lnTo>
                  <a:lnTo>
                    <a:pt x="521" y="15"/>
                  </a:lnTo>
                  <a:lnTo>
                    <a:pt x="525" y="15"/>
                  </a:lnTo>
                  <a:lnTo>
                    <a:pt x="529" y="16"/>
                  </a:lnTo>
                  <a:lnTo>
                    <a:pt x="534" y="18"/>
                  </a:lnTo>
                  <a:lnTo>
                    <a:pt x="539" y="18"/>
                  </a:lnTo>
                  <a:lnTo>
                    <a:pt x="543" y="20"/>
                  </a:lnTo>
                  <a:lnTo>
                    <a:pt x="548" y="20"/>
                  </a:lnTo>
                  <a:lnTo>
                    <a:pt x="553" y="21"/>
                  </a:lnTo>
                  <a:lnTo>
                    <a:pt x="558" y="21"/>
                  </a:lnTo>
                  <a:lnTo>
                    <a:pt x="562" y="24"/>
                  </a:lnTo>
                  <a:lnTo>
                    <a:pt x="566" y="24"/>
                  </a:lnTo>
                  <a:lnTo>
                    <a:pt x="571" y="25"/>
                  </a:lnTo>
                  <a:lnTo>
                    <a:pt x="576" y="26"/>
                  </a:lnTo>
                  <a:lnTo>
                    <a:pt x="580" y="27"/>
                  </a:lnTo>
                  <a:lnTo>
                    <a:pt x="584" y="31"/>
                  </a:lnTo>
                  <a:lnTo>
                    <a:pt x="588" y="33"/>
                  </a:lnTo>
                  <a:lnTo>
                    <a:pt x="590" y="36"/>
                  </a:lnTo>
                  <a:lnTo>
                    <a:pt x="593" y="39"/>
                  </a:lnTo>
                  <a:lnTo>
                    <a:pt x="596" y="43"/>
                  </a:lnTo>
                  <a:lnTo>
                    <a:pt x="599" y="45"/>
                  </a:lnTo>
                  <a:lnTo>
                    <a:pt x="603" y="49"/>
                  </a:lnTo>
                  <a:lnTo>
                    <a:pt x="607" y="52"/>
                  </a:lnTo>
                  <a:lnTo>
                    <a:pt x="609" y="55"/>
                  </a:lnTo>
                  <a:lnTo>
                    <a:pt x="611" y="59"/>
                  </a:lnTo>
                  <a:lnTo>
                    <a:pt x="614" y="62"/>
                  </a:lnTo>
                  <a:lnTo>
                    <a:pt x="617" y="65"/>
                  </a:lnTo>
                  <a:lnTo>
                    <a:pt x="620" y="69"/>
                  </a:lnTo>
                  <a:lnTo>
                    <a:pt x="623" y="73"/>
                  </a:lnTo>
                  <a:lnTo>
                    <a:pt x="626" y="76"/>
                  </a:lnTo>
                  <a:lnTo>
                    <a:pt x="628" y="81"/>
                  </a:lnTo>
                  <a:lnTo>
                    <a:pt x="631" y="83"/>
                  </a:lnTo>
                  <a:lnTo>
                    <a:pt x="633" y="88"/>
                  </a:lnTo>
                  <a:lnTo>
                    <a:pt x="635" y="91"/>
                  </a:lnTo>
                  <a:lnTo>
                    <a:pt x="639" y="95"/>
                  </a:lnTo>
                  <a:lnTo>
                    <a:pt x="641" y="98"/>
                  </a:lnTo>
                  <a:lnTo>
                    <a:pt x="644" y="103"/>
                  </a:lnTo>
                  <a:lnTo>
                    <a:pt x="646" y="106"/>
                  </a:lnTo>
                  <a:lnTo>
                    <a:pt x="648" y="110"/>
                  </a:lnTo>
                  <a:lnTo>
                    <a:pt x="650" y="114"/>
                  </a:lnTo>
                  <a:lnTo>
                    <a:pt x="652" y="118"/>
                  </a:lnTo>
                  <a:lnTo>
                    <a:pt x="654" y="122"/>
                  </a:lnTo>
                  <a:lnTo>
                    <a:pt x="657" y="126"/>
                  </a:lnTo>
                  <a:lnTo>
                    <a:pt x="658" y="130"/>
                  </a:lnTo>
                  <a:lnTo>
                    <a:pt x="660" y="134"/>
                  </a:lnTo>
                  <a:lnTo>
                    <a:pt x="663" y="138"/>
                  </a:lnTo>
                  <a:lnTo>
                    <a:pt x="665" y="142"/>
                  </a:lnTo>
                  <a:lnTo>
                    <a:pt x="666" y="147"/>
                  </a:lnTo>
                  <a:lnTo>
                    <a:pt x="669" y="150"/>
                  </a:lnTo>
                  <a:lnTo>
                    <a:pt x="670" y="154"/>
                  </a:lnTo>
                  <a:lnTo>
                    <a:pt x="672" y="159"/>
                  </a:lnTo>
                  <a:lnTo>
                    <a:pt x="674" y="164"/>
                  </a:lnTo>
                  <a:lnTo>
                    <a:pt x="675" y="167"/>
                  </a:lnTo>
                  <a:lnTo>
                    <a:pt x="676" y="172"/>
                  </a:lnTo>
                  <a:lnTo>
                    <a:pt x="678" y="175"/>
                  </a:lnTo>
                  <a:lnTo>
                    <a:pt x="680" y="180"/>
                  </a:lnTo>
                  <a:lnTo>
                    <a:pt x="681" y="185"/>
                  </a:lnTo>
                  <a:lnTo>
                    <a:pt x="682" y="189"/>
                  </a:lnTo>
                  <a:lnTo>
                    <a:pt x="683" y="193"/>
                  </a:lnTo>
                  <a:lnTo>
                    <a:pt x="684" y="197"/>
                  </a:lnTo>
                  <a:lnTo>
                    <a:pt x="685" y="202"/>
                  </a:lnTo>
                  <a:lnTo>
                    <a:pt x="687" y="207"/>
                  </a:lnTo>
                  <a:lnTo>
                    <a:pt x="688" y="211"/>
                  </a:lnTo>
                  <a:lnTo>
                    <a:pt x="689" y="216"/>
                  </a:lnTo>
                  <a:lnTo>
                    <a:pt x="689" y="221"/>
                  </a:lnTo>
                  <a:lnTo>
                    <a:pt x="690" y="226"/>
                  </a:lnTo>
                  <a:lnTo>
                    <a:pt x="691" y="230"/>
                  </a:lnTo>
                  <a:lnTo>
                    <a:pt x="691" y="234"/>
                  </a:lnTo>
                  <a:lnTo>
                    <a:pt x="693" y="239"/>
                  </a:lnTo>
                  <a:lnTo>
                    <a:pt x="694" y="244"/>
                  </a:lnTo>
                  <a:lnTo>
                    <a:pt x="694" y="248"/>
                  </a:lnTo>
                  <a:lnTo>
                    <a:pt x="694" y="253"/>
                  </a:lnTo>
                  <a:lnTo>
                    <a:pt x="695" y="258"/>
                  </a:lnTo>
                  <a:lnTo>
                    <a:pt x="695" y="263"/>
                  </a:lnTo>
                  <a:lnTo>
                    <a:pt x="696" y="268"/>
                  </a:lnTo>
                  <a:lnTo>
                    <a:pt x="696" y="272"/>
                  </a:lnTo>
                  <a:lnTo>
                    <a:pt x="696" y="277"/>
                  </a:lnTo>
                  <a:lnTo>
                    <a:pt x="696" y="282"/>
                  </a:lnTo>
                  <a:lnTo>
                    <a:pt x="696" y="287"/>
                  </a:lnTo>
                  <a:lnTo>
                    <a:pt x="696" y="294"/>
                  </a:lnTo>
                  <a:lnTo>
                    <a:pt x="696" y="301"/>
                  </a:lnTo>
                  <a:lnTo>
                    <a:pt x="696" y="308"/>
                  </a:lnTo>
                  <a:lnTo>
                    <a:pt x="695" y="317"/>
                  </a:lnTo>
                  <a:lnTo>
                    <a:pt x="694" y="324"/>
                  </a:lnTo>
                  <a:lnTo>
                    <a:pt x="694" y="331"/>
                  </a:lnTo>
                  <a:lnTo>
                    <a:pt x="693" y="338"/>
                  </a:lnTo>
                  <a:lnTo>
                    <a:pt x="691" y="345"/>
                  </a:lnTo>
                  <a:lnTo>
                    <a:pt x="689" y="352"/>
                  </a:lnTo>
                  <a:lnTo>
                    <a:pt x="688" y="360"/>
                  </a:lnTo>
                  <a:lnTo>
                    <a:pt x="687" y="366"/>
                  </a:lnTo>
                  <a:lnTo>
                    <a:pt x="685" y="373"/>
                  </a:lnTo>
                  <a:lnTo>
                    <a:pt x="683" y="380"/>
                  </a:lnTo>
                  <a:lnTo>
                    <a:pt x="681" y="387"/>
                  </a:lnTo>
                  <a:lnTo>
                    <a:pt x="680" y="393"/>
                  </a:lnTo>
                  <a:lnTo>
                    <a:pt x="677" y="400"/>
                  </a:lnTo>
                  <a:lnTo>
                    <a:pt x="675" y="407"/>
                  </a:lnTo>
                  <a:lnTo>
                    <a:pt x="672" y="413"/>
                  </a:lnTo>
                  <a:lnTo>
                    <a:pt x="669" y="419"/>
                  </a:lnTo>
                  <a:lnTo>
                    <a:pt x="666" y="426"/>
                  </a:lnTo>
                  <a:lnTo>
                    <a:pt x="663" y="432"/>
                  </a:lnTo>
                  <a:lnTo>
                    <a:pt x="660" y="438"/>
                  </a:lnTo>
                  <a:lnTo>
                    <a:pt x="657" y="446"/>
                  </a:lnTo>
                  <a:lnTo>
                    <a:pt x="654" y="452"/>
                  </a:lnTo>
                  <a:lnTo>
                    <a:pt x="651" y="458"/>
                  </a:lnTo>
                  <a:lnTo>
                    <a:pt x="647" y="464"/>
                  </a:lnTo>
                  <a:lnTo>
                    <a:pt x="644" y="470"/>
                  </a:lnTo>
                  <a:lnTo>
                    <a:pt x="640" y="476"/>
                  </a:lnTo>
                  <a:lnTo>
                    <a:pt x="636" y="481"/>
                  </a:lnTo>
                  <a:lnTo>
                    <a:pt x="633" y="487"/>
                  </a:lnTo>
                  <a:lnTo>
                    <a:pt x="628" y="493"/>
                  </a:lnTo>
                  <a:lnTo>
                    <a:pt x="625" y="499"/>
                  </a:lnTo>
                  <a:lnTo>
                    <a:pt x="620" y="504"/>
                  </a:lnTo>
                  <a:lnTo>
                    <a:pt x="616" y="509"/>
                  </a:lnTo>
                  <a:lnTo>
                    <a:pt x="611" y="514"/>
                  </a:lnTo>
                  <a:lnTo>
                    <a:pt x="607" y="520"/>
                  </a:lnTo>
                  <a:lnTo>
                    <a:pt x="602" y="525"/>
                  </a:lnTo>
                  <a:lnTo>
                    <a:pt x="597" y="529"/>
                  </a:lnTo>
                  <a:lnTo>
                    <a:pt x="592" y="534"/>
                  </a:lnTo>
                  <a:lnTo>
                    <a:pt x="588" y="540"/>
                  </a:lnTo>
                  <a:lnTo>
                    <a:pt x="583" y="544"/>
                  </a:lnTo>
                  <a:lnTo>
                    <a:pt x="577" y="548"/>
                  </a:lnTo>
                  <a:lnTo>
                    <a:pt x="572" y="553"/>
                  </a:lnTo>
                  <a:lnTo>
                    <a:pt x="567" y="558"/>
                  </a:lnTo>
                  <a:lnTo>
                    <a:pt x="561" y="562"/>
                  </a:lnTo>
                  <a:lnTo>
                    <a:pt x="555" y="566"/>
                  </a:lnTo>
                  <a:lnTo>
                    <a:pt x="550" y="571"/>
                  </a:lnTo>
                  <a:lnTo>
                    <a:pt x="544" y="575"/>
                  </a:lnTo>
                  <a:lnTo>
                    <a:pt x="539" y="578"/>
                  </a:lnTo>
                  <a:lnTo>
                    <a:pt x="533" y="582"/>
                  </a:lnTo>
                  <a:lnTo>
                    <a:pt x="527" y="585"/>
                  </a:lnTo>
                  <a:lnTo>
                    <a:pt x="521" y="589"/>
                  </a:lnTo>
                  <a:lnTo>
                    <a:pt x="515" y="593"/>
                  </a:lnTo>
                  <a:lnTo>
                    <a:pt x="509" y="596"/>
                  </a:lnTo>
                  <a:lnTo>
                    <a:pt x="503" y="600"/>
                  </a:lnTo>
                  <a:lnTo>
                    <a:pt x="497" y="602"/>
                  </a:lnTo>
                  <a:lnTo>
                    <a:pt x="490" y="605"/>
                  </a:lnTo>
                  <a:lnTo>
                    <a:pt x="484" y="608"/>
                  </a:lnTo>
                  <a:lnTo>
                    <a:pt x="476" y="611"/>
                  </a:lnTo>
                  <a:lnTo>
                    <a:pt x="470" y="613"/>
                  </a:lnTo>
                  <a:lnTo>
                    <a:pt x="463" y="615"/>
                  </a:lnTo>
                  <a:lnTo>
                    <a:pt x="457" y="618"/>
                  </a:lnTo>
                  <a:lnTo>
                    <a:pt x="450" y="620"/>
                  </a:lnTo>
                  <a:lnTo>
                    <a:pt x="444" y="623"/>
                  </a:lnTo>
                  <a:lnTo>
                    <a:pt x="246" y="621"/>
                  </a:lnTo>
                  <a:lnTo>
                    <a:pt x="246" y="621"/>
                  </a:lnTo>
                  <a:close/>
                </a:path>
              </a:pathLst>
            </a:custGeom>
            <a:solidFill>
              <a:srgbClr val="00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9" name="Freeform 73"/>
            <p:cNvSpPr>
              <a:spLocks/>
            </p:cNvSpPr>
            <p:nvPr/>
          </p:nvSpPr>
          <p:spPr bwMode="auto">
            <a:xfrm>
              <a:off x="6551613" y="5318126"/>
              <a:ext cx="509588" cy="488950"/>
            </a:xfrm>
            <a:custGeom>
              <a:avLst/>
              <a:gdLst>
                <a:gd name="T0" fmla="*/ 288 w 643"/>
                <a:gd name="T1" fmla="*/ 616 h 617"/>
                <a:gd name="T2" fmla="*/ 248 w 643"/>
                <a:gd name="T3" fmla="*/ 609 h 617"/>
                <a:gd name="T4" fmla="*/ 210 w 643"/>
                <a:gd name="T5" fmla="*/ 597 h 617"/>
                <a:gd name="T6" fmla="*/ 174 w 643"/>
                <a:gd name="T7" fmla="*/ 581 h 617"/>
                <a:gd name="T8" fmla="*/ 141 w 643"/>
                <a:gd name="T9" fmla="*/ 561 h 617"/>
                <a:gd name="T10" fmla="*/ 110 w 643"/>
                <a:gd name="T11" fmla="*/ 537 h 617"/>
                <a:gd name="T12" fmla="*/ 82 w 643"/>
                <a:gd name="T13" fmla="*/ 511 h 617"/>
                <a:gd name="T14" fmla="*/ 59 w 643"/>
                <a:gd name="T15" fmla="*/ 481 h 617"/>
                <a:gd name="T16" fmla="*/ 38 w 643"/>
                <a:gd name="T17" fmla="*/ 447 h 617"/>
                <a:gd name="T18" fmla="*/ 21 w 643"/>
                <a:gd name="T19" fmla="*/ 411 h 617"/>
                <a:gd name="T20" fmla="*/ 10 w 643"/>
                <a:gd name="T21" fmla="*/ 374 h 617"/>
                <a:gd name="T22" fmla="*/ 1 w 643"/>
                <a:gd name="T23" fmla="*/ 335 h 617"/>
                <a:gd name="T24" fmla="*/ 0 w 643"/>
                <a:gd name="T25" fmla="*/ 294 h 617"/>
                <a:gd name="T26" fmla="*/ 0 w 643"/>
                <a:gd name="T27" fmla="*/ 263 h 617"/>
                <a:gd name="T28" fmla="*/ 5 w 643"/>
                <a:gd name="T29" fmla="*/ 234 h 617"/>
                <a:gd name="T30" fmla="*/ 12 w 643"/>
                <a:gd name="T31" fmla="*/ 206 h 617"/>
                <a:gd name="T32" fmla="*/ 20 w 643"/>
                <a:gd name="T33" fmla="*/ 178 h 617"/>
                <a:gd name="T34" fmla="*/ 32 w 643"/>
                <a:gd name="T35" fmla="*/ 152 h 617"/>
                <a:gd name="T36" fmla="*/ 45 w 643"/>
                <a:gd name="T37" fmla="*/ 127 h 617"/>
                <a:gd name="T38" fmla="*/ 61 w 643"/>
                <a:gd name="T39" fmla="*/ 103 h 617"/>
                <a:gd name="T40" fmla="*/ 80 w 643"/>
                <a:gd name="T41" fmla="*/ 81 h 617"/>
                <a:gd name="T42" fmla="*/ 99 w 643"/>
                <a:gd name="T43" fmla="*/ 61 h 617"/>
                <a:gd name="T44" fmla="*/ 121 w 643"/>
                <a:gd name="T45" fmla="*/ 42 h 617"/>
                <a:gd name="T46" fmla="*/ 143 w 643"/>
                <a:gd name="T47" fmla="*/ 25 h 617"/>
                <a:gd name="T48" fmla="*/ 167 w 643"/>
                <a:gd name="T49" fmla="*/ 11 h 617"/>
                <a:gd name="T50" fmla="*/ 191 w 643"/>
                <a:gd name="T51" fmla="*/ 0 h 617"/>
                <a:gd name="T52" fmla="*/ 284 w 643"/>
                <a:gd name="T53" fmla="*/ 42 h 617"/>
                <a:gd name="T54" fmla="*/ 435 w 643"/>
                <a:gd name="T55" fmla="*/ 20 h 617"/>
                <a:gd name="T56" fmla="*/ 462 w 643"/>
                <a:gd name="T57" fmla="*/ 7 h 617"/>
                <a:gd name="T58" fmla="*/ 484 w 643"/>
                <a:gd name="T59" fmla="*/ 17 h 617"/>
                <a:gd name="T60" fmla="*/ 507 w 643"/>
                <a:gd name="T61" fmla="*/ 31 h 617"/>
                <a:gd name="T62" fmla="*/ 527 w 643"/>
                <a:gd name="T63" fmla="*/ 47 h 617"/>
                <a:gd name="T64" fmla="*/ 547 w 643"/>
                <a:gd name="T65" fmla="*/ 66 h 617"/>
                <a:gd name="T66" fmla="*/ 566 w 643"/>
                <a:gd name="T67" fmla="*/ 85 h 617"/>
                <a:gd name="T68" fmla="*/ 583 w 643"/>
                <a:gd name="T69" fmla="*/ 107 h 617"/>
                <a:gd name="T70" fmla="*/ 597 w 643"/>
                <a:gd name="T71" fmla="*/ 130 h 617"/>
                <a:gd name="T72" fmla="*/ 610 w 643"/>
                <a:gd name="T73" fmla="*/ 153 h 617"/>
                <a:gd name="T74" fmla="*/ 620 w 643"/>
                <a:gd name="T75" fmla="*/ 178 h 617"/>
                <a:gd name="T76" fmla="*/ 630 w 643"/>
                <a:gd name="T77" fmla="*/ 206 h 617"/>
                <a:gd name="T78" fmla="*/ 637 w 643"/>
                <a:gd name="T79" fmla="*/ 232 h 617"/>
                <a:gd name="T80" fmla="*/ 640 w 643"/>
                <a:gd name="T81" fmla="*/ 260 h 617"/>
                <a:gd name="T82" fmla="*/ 643 w 643"/>
                <a:gd name="T83" fmla="*/ 288 h 617"/>
                <a:gd name="T84" fmla="*/ 642 w 643"/>
                <a:gd name="T85" fmla="*/ 326 h 617"/>
                <a:gd name="T86" fmla="*/ 634 w 643"/>
                <a:gd name="T87" fmla="*/ 367 h 617"/>
                <a:gd name="T88" fmla="*/ 622 w 643"/>
                <a:gd name="T89" fmla="*/ 404 h 617"/>
                <a:gd name="T90" fmla="*/ 607 w 643"/>
                <a:gd name="T91" fmla="*/ 440 h 617"/>
                <a:gd name="T92" fmla="*/ 588 w 643"/>
                <a:gd name="T93" fmla="*/ 475 h 617"/>
                <a:gd name="T94" fmla="*/ 564 w 643"/>
                <a:gd name="T95" fmla="*/ 505 h 617"/>
                <a:gd name="T96" fmla="*/ 536 w 643"/>
                <a:gd name="T97" fmla="*/ 532 h 617"/>
                <a:gd name="T98" fmla="*/ 507 w 643"/>
                <a:gd name="T99" fmla="*/ 556 h 617"/>
                <a:gd name="T100" fmla="*/ 474 w 643"/>
                <a:gd name="T101" fmla="*/ 578 h 617"/>
                <a:gd name="T102" fmla="*/ 438 w 643"/>
                <a:gd name="T103" fmla="*/ 594 h 617"/>
                <a:gd name="T104" fmla="*/ 401 w 643"/>
                <a:gd name="T105" fmla="*/ 606 h 617"/>
                <a:gd name="T106" fmla="*/ 362 w 643"/>
                <a:gd name="T107" fmla="*/ 613 h 617"/>
                <a:gd name="T108" fmla="*/ 321 w 643"/>
                <a:gd name="T109" fmla="*/ 617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43" h="617">
                  <a:moveTo>
                    <a:pt x="321" y="617"/>
                  </a:moveTo>
                  <a:lnTo>
                    <a:pt x="313" y="617"/>
                  </a:lnTo>
                  <a:lnTo>
                    <a:pt x="305" y="616"/>
                  </a:lnTo>
                  <a:lnTo>
                    <a:pt x="296" y="616"/>
                  </a:lnTo>
                  <a:lnTo>
                    <a:pt x="288" y="616"/>
                  </a:lnTo>
                  <a:lnTo>
                    <a:pt x="280" y="613"/>
                  </a:lnTo>
                  <a:lnTo>
                    <a:pt x="272" y="612"/>
                  </a:lnTo>
                  <a:lnTo>
                    <a:pt x="264" y="611"/>
                  </a:lnTo>
                  <a:lnTo>
                    <a:pt x="257" y="611"/>
                  </a:lnTo>
                  <a:lnTo>
                    <a:pt x="248" y="609"/>
                  </a:lnTo>
                  <a:lnTo>
                    <a:pt x="241" y="606"/>
                  </a:lnTo>
                  <a:lnTo>
                    <a:pt x="233" y="604"/>
                  </a:lnTo>
                  <a:lnTo>
                    <a:pt x="226" y="603"/>
                  </a:lnTo>
                  <a:lnTo>
                    <a:pt x="217" y="599"/>
                  </a:lnTo>
                  <a:lnTo>
                    <a:pt x="210" y="597"/>
                  </a:lnTo>
                  <a:lnTo>
                    <a:pt x="203" y="594"/>
                  </a:lnTo>
                  <a:lnTo>
                    <a:pt x="196" y="592"/>
                  </a:lnTo>
                  <a:lnTo>
                    <a:pt x="189" y="588"/>
                  </a:lnTo>
                  <a:lnTo>
                    <a:pt x="182" y="585"/>
                  </a:lnTo>
                  <a:lnTo>
                    <a:pt x="174" y="581"/>
                  </a:lnTo>
                  <a:lnTo>
                    <a:pt x="167" y="578"/>
                  </a:lnTo>
                  <a:lnTo>
                    <a:pt x="160" y="573"/>
                  </a:lnTo>
                  <a:lnTo>
                    <a:pt x="154" y="569"/>
                  </a:lnTo>
                  <a:lnTo>
                    <a:pt x="148" y="566"/>
                  </a:lnTo>
                  <a:lnTo>
                    <a:pt x="141" y="561"/>
                  </a:lnTo>
                  <a:lnTo>
                    <a:pt x="135" y="556"/>
                  </a:lnTo>
                  <a:lnTo>
                    <a:pt x="129" y="552"/>
                  </a:lnTo>
                  <a:lnTo>
                    <a:pt x="122" y="548"/>
                  </a:lnTo>
                  <a:lnTo>
                    <a:pt x="116" y="543"/>
                  </a:lnTo>
                  <a:lnTo>
                    <a:pt x="110" y="537"/>
                  </a:lnTo>
                  <a:lnTo>
                    <a:pt x="105" y="532"/>
                  </a:lnTo>
                  <a:lnTo>
                    <a:pt x="99" y="527"/>
                  </a:lnTo>
                  <a:lnTo>
                    <a:pt x="94" y="523"/>
                  </a:lnTo>
                  <a:lnTo>
                    <a:pt x="88" y="515"/>
                  </a:lnTo>
                  <a:lnTo>
                    <a:pt x="82" y="511"/>
                  </a:lnTo>
                  <a:lnTo>
                    <a:pt x="78" y="505"/>
                  </a:lnTo>
                  <a:lnTo>
                    <a:pt x="73" y="499"/>
                  </a:lnTo>
                  <a:lnTo>
                    <a:pt x="68" y="493"/>
                  </a:lnTo>
                  <a:lnTo>
                    <a:pt x="63" y="487"/>
                  </a:lnTo>
                  <a:lnTo>
                    <a:pt x="59" y="481"/>
                  </a:lnTo>
                  <a:lnTo>
                    <a:pt x="54" y="475"/>
                  </a:lnTo>
                  <a:lnTo>
                    <a:pt x="50" y="468"/>
                  </a:lnTo>
                  <a:lnTo>
                    <a:pt x="45" y="462"/>
                  </a:lnTo>
                  <a:lnTo>
                    <a:pt x="42" y="454"/>
                  </a:lnTo>
                  <a:lnTo>
                    <a:pt x="38" y="447"/>
                  </a:lnTo>
                  <a:lnTo>
                    <a:pt x="35" y="440"/>
                  </a:lnTo>
                  <a:lnTo>
                    <a:pt x="31" y="433"/>
                  </a:lnTo>
                  <a:lnTo>
                    <a:pt x="27" y="426"/>
                  </a:lnTo>
                  <a:lnTo>
                    <a:pt x="25" y="420"/>
                  </a:lnTo>
                  <a:lnTo>
                    <a:pt x="21" y="411"/>
                  </a:lnTo>
                  <a:lnTo>
                    <a:pt x="19" y="404"/>
                  </a:lnTo>
                  <a:lnTo>
                    <a:pt x="16" y="397"/>
                  </a:lnTo>
                  <a:lnTo>
                    <a:pt x="14" y="390"/>
                  </a:lnTo>
                  <a:lnTo>
                    <a:pt x="11" y="381"/>
                  </a:lnTo>
                  <a:lnTo>
                    <a:pt x="10" y="374"/>
                  </a:lnTo>
                  <a:lnTo>
                    <a:pt x="7" y="367"/>
                  </a:lnTo>
                  <a:lnTo>
                    <a:pt x="6" y="359"/>
                  </a:lnTo>
                  <a:lnTo>
                    <a:pt x="4" y="350"/>
                  </a:lnTo>
                  <a:lnTo>
                    <a:pt x="2" y="343"/>
                  </a:lnTo>
                  <a:lnTo>
                    <a:pt x="1" y="335"/>
                  </a:lnTo>
                  <a:lnTo>
                    <a:pt x="1" y="326"/>
                  </a:lnTo>
                  <a:lnTo>
                    <a:pt x="0" y="318"/>
                  </a:lnTo>
                  <a:lnTo>
                    <a:pt x="0" y="311"/>
                  </a:lnTo>
                  <a:lnTo>
                    <a:pt x="0" y="303"/>
                  </a:lnTo>
                  <a:lnTo>
                    <a:pt x="0" y="294"/>
                  </a:lnTo>
                  <a:lnTo>
                    <a:pt x="0" y="288"/>
                  </a:lnTo>
                  <a:lnTo>
                    <a:pt x="0" y="281"/>
                  </a:lnTo>
                  <a:lnTo>
                    <a:pt x="0" y="275"/>
                  </a:lnTo>
                  <a:lnTo>
                    <a:pt x="0" y="269"/>
                  </a:lnTo>
                  <a:lnTo>
                    <a:pt x="0" y="263"/>
                  </a:lnTo>
                  <a:lnTo>
                    <a:pt x="1" y="257"/>
                  </a:lnTo>
                  <a:lnTo>
                    <a:pt x="1" y="251"/>
                  </a:lnTo>
                  <a:lnTo>
                    <a:pt x="2" y="246"/>
                  </a:lnTo>
                  <a:lnTo>
                    <a:pt x="4" y="240"/>
                  </a:lnTo>
                  <a:lnTo>
                    <a:pt x="5" y="234"/>
                  </a:lnTo>
                  <a:lnTo>
                    <a:pt x="6" y="228"/>
                  </a:lnTo>
                  <a:lnTo>
                    <a:pt x="7" y="222"/>
                  </a:lnTo>
                  <a:lnTo>
                    <a:pt x="8" y="218"/>
                  </a:lnTo>
                  <a:lnTo>
                    <a:pt x="10" y="212"/>
                  </a:lnTo>
                  <a:lnTo>
                    <a:pt x="12" y="206"/>
                  </a:lnTo>
                  <a:lnTo>
                    <a:pt x="13" y="201"/>
                  </a:lnTo>
                  <a:lnTo>
                    <a:pt x="14" y="195"/>
                  </a:lnTo>
                  <a:lnTo>
                    <a:pt x="17" y="189"/>
                  </a:lnTo>
                  <a:lnTo>
                    <a:pt x="18" y="184"/>
                  </a:lnTo>
                  <a:lnTo>
                    <a:pt x="20" y="178"/>
                  </a:lnTo>
                  <a:lnTo>
                    <a:pt x="23" y="172"/>
                  </a:lnTo>
                  <a:lnTo>
                    <a:pt x="25" y="168"/>
                  </a:lnTo>
                  <a:lnTo>
                    <a:pt x="27" y="163"/>
                  </a:lnTo>
                  <a:lnTo>
                    <a:pt x="30" y="158"/>
                  </a:lnTo>
                  <a:lnTo>
                    <a:pt x="32" y="152"/>
                  </a:lnTo>
                  <a:lnTo>
                    <a:pt x="35" y="147"/>
                  </a:lnTo>
                  <a:lnTo>
                    <a:pt x="37" y="141"/>
                  </a:lnTo>
                  <a:lnTo>
                    <a:pt x="39" y="136"/>
                  </a:lnTo>
                  <a:lnTo>
                    <a:pt x="43" y="132"/>
                  </a:lnTo>
                  <a:lnTo>
                    <a:pt x="45" y="127"/>
                  </a:lnTo>
                  <a:lnTo>
                    <a:pt x="49" y="122"/>
                  </a:lnTo>
                  <a:lnTo>
                    <a:pt x="53" y="118"/>
                  </a:lnTo>
                  <a:lnTo>
                    <a:pt x="55" y="113"/>
                  </a:lnTo>
                  <a:lnTo>
                    <a:pt x="59" y="108"/>
                  </a:lnTo>
                  <a:lnTo>
                    <a:pt x="61" y="103"/>
                  </a:lnTo>
                  <a:lnTo>
                    <a:pt x="66" y="99"/>
                  </a:lnTo>
                  <a:lnTo>
                    <a:pt x="68" y="95"/>
                  </a:lnTo>
                  <a:lnTo>
                    <a:pt x="72" y="90"/>
                  </a:lnTo>
                  <a:lnTo>
                    <a:pt x="75" y="86"/>
                  </a:lnTo>
                  <a:lnTo>
                    <a:pt x="80" y="81"/>
                  </a:lnTo>
                  <a:lnTo>
                    <a:pt x="82" y="78"/>
                  </a:lnTo>
                  <a:lnTo>
                    <a:pt x="87" y="73"/>
                  </a:lnTo>
                  <a:lnTo>
                    <a:pt x="91" y="68"/>
                  </a:lnTo>
                  <a:lnTo>
                    <a:pt x="94" y="65"/>
                  </a:lnTo>
                  <a:lnTo>
                    <a:pt x="99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12" y="50"/>
                  </a:lnTo>
                  <a:lnTo>
                    <a:pt x="116" y="46"/>
                  </a:lnTo>
                  <a:lnTo>
                    <a:pt x="121" y="42"/>
                  </a:lnTo>
                  <a:lnTo>
                    <a:pt x="124" y="38"/>
                  </a:lnTo>
                  <a:lnTo>
                    <a:pt x="129" y="36"/>
                  </a:lnTo>
                  <a:lnTo>
                    <a:pt x="134" y="32"/>
                  </a:lnTo>
                  <a:lnTo>
                    <a:pt x="139" y="29"/>
                  </a:lnTo>
                  <a:lnTo>
                    <a:pt x="143" y="25"/>
                  </a:lnTo>
                  <a:lnTo>
                    <a:pt x="148" y="23"/>
                  </a:lnTo>
                  <a:lnTo>
                    <a:pt x="153" y="19"/>
                  </a:lnTo>
                  <a:lnTo>
                    <a:pt x="158" y="17"/>
                  </a:lnTo>
                  <a:lnTo>
                    <a:pt x="162" y="14"/>
                  </a:lnTo>
                  <a:lnTo>
                    <a:pt x="167" y="11"/>
                  </a:lnTo>
                  <a:lnTo>
                    <a:pt x="172" y="9"/>
                  </a:lnTo>
                  <a:lnTo>
                    <a:pt x="178" y="6"/>
                  </a:lnTo>
                  <a:lnTo>
                    <a:pt x="183" y="4"/>
                  </a:lnTo>
                  <a:lnTo>
                    <a:pt x="189" y="1"/>
                  </a:lnTo>
                  <a:lnTo>
                    <a:pt x="191" y="0"/>
                  </a:lnTo>
                  <a:lnTo>
                    <a:pt x="194" y="0"/>
                  </a:lnTo>
                  <a:lnTo>
                    <a:pt x="195" y="0"/>
                  </a:lnTo>
                  <a:lnTo>
                    <a:pt x="196" y="0"/>
                  </a:lnTo>
                  <a:lnTo>
                    <a:pt x="262" y="36"/>
                  </a:lnTo>
                  <a:lnTo>
                    <a:pt x="284" y="42"/>
                  </a:lnTo>
                  <a:lnTo>
                    <a:pt x="286" y="78"/>
                  </a:lnTo>
                  <a:lnTo>
                    <a:pt x="326" y="91"/>
                  </a:lnTo>
                  <a:lnTo>
                    <a:pt x="374" y="83"/>
                  </a:lnTo>
                  <a:lnTo>
                    <a:pt x="372" y="41"/>
                  </a:lnTo>
                  <a:lnTo>
                    <a:pt x="435" y="20"/>
                  </a:lnTo>
                  <a:lnTo>
                    <a:pt x="455" y="7"/>
                  </a:lnTo>
                  <a:lnTo>
                    <a:pt x="455" y="7"/>
                  </a:lnTo>
                  <a:lnTo>
                    <a:pt x="459" y="7"/>
                  </a:lnTo>
                  <a:lnTo>
                    <a:pt x="460" y="7"/>
                  </a:lnTo>
                  <a:lnTo>
                    <a:pt x="462" y="7"/>
                  </a:lnTo>
                  <a:lnTo>
                    <a:pt x="466" y="9"/>
                  </a:lnTo>
                  <a:lnTo>
                    <a:pt x="471" y="10"/>
                  </a:lnTo>
                  <a:lnTo>
                    <a:pt x="474" y="11"/>
                  </a:lnTo>
                  <a:lnTo>
                    <a:pt x="479" y="14"/>
                  </a:lnTo>
                  <a:lnTo>
                    <a:pt x="484" y="17"/>
                  </a:lnTo>
                  <a:lnTo>
                    <a:pt x="489" y="19"/>
                  </a:lnTo>
                  <a:lnTo>
                    <a:pt x="493" y="22"/>
                  </a:lnTo>
                  <a:lnTo>
                    <a:pt x="498" y="25"/>
                  </a:lnTo>
                  <a:lnTo>
                    <a:pt x="502" y="28"/>
                  </a:lnTo>
                  <a:lnTo>
                    <a:pt x="507" y="31"/>
                  </a:lnTo>
                  <a:lnTo>
                    <a:pt x="510" y="35"/>
                  </a:lnTo>
                  <a:lnTo>
                    <a:pt x="515" y="37"/>
                  </a:lnTo>
                  <a:lnTo>
                    <a:pt x="520" y="41"/>
                  </a:lnTo>
                  <a:lnTo>
                    <a:pt x="523" y="44"/>
                  </a:lnTo>
                  <a:lnTo>
                    <a:pt x="527" y="47"/>
                  </a:lnTo>
                  <a:lnTo>
                    <a:pt x="532" y="52"/>
                  </a:lnTo>
                  <a:lnTo>
                    <a:pt x="536" y="54"/>
                  </a:lnTo>
                  <a:lnTo>
                    <a:pt x="540" y="59"/>
                  </a:lnTo>
                  <a:lnTo>
                    <a:pt x="544" y="62"/>
                  </a:lnTo>
                  <a:lnTo>
                    <a:pt x="547" y="66"/>
                  </a:lnTo>
                  <a:lnTo>
                    <a:pt x="551" y="69"/>
                  </a:lnTo>
                  <a:lnTo>
                    <a:pt x="554" y="73"/>
                  </a:lnTo>
                  <a:lnTo>
                    <a:pt x="558" y="78"/>
                  </a:lnTo>
                  <a:lnTo>
                    <a:pt x="562" y="81"/>
                  </a:lnTo>
                  <a:lnTo>
                    <a:pt x="566" y="85"/>
                  </a:lnTo>
                  <a:lnTo>
                    <a:pt x="570" y="90"/>
                  </a:lnTo>
                  <a:lnTo>
                    <a:pt x="572" y="95"/>
                  </a:lnTo>
                  <a:lnTo>
                    <a:pt x="576" y="98"/>
                  </a:lnTo>
                  <a:lnTo>
                    <a:pt x="579" y="103"/>
                  </a:lnTo>
                  <a:lnTo>
                    <a:pt x="583" y="107"/>
                  </a:lnTo>
                  <a:lnTo>
                    <a:pt x="585" y="111"/>
                  </a:lnTo>
                  <a:lnTo>
                    <a:pt x="589" y="116"/>
                  </a:lnTo>
                  <a:lnTo>
                    <a:pt x="591" y="121"/>
                  </a:lnTo>
                  <a:lnTo>
                    <a:pt x="595" y="126"/>
                  </a:lnTo>
                  <a:lnTo>
                    <a:pt x="597" y="130"/>
                  </a:lnTo>
                  <a:lnTo>
                    <a:pt x="600" y="134"/>
                  </a:lnTo>
                  <a:lnTo>
                    <a:pt x="602" y="139"/>
                  </a:lnTo>
                  <a:lnTo>
                    <a:pt x="606" y="144"/>
                  </a:lnTo>
                  <a:lnTo>
                    <a:pt x="608" y="148"/>
                  </a:lnTo>
                  <a:lnTo>
                    <a:pt x="610" y="153"/>
                  </a:lnTo>
                  <a:lnTo>
                    <a:pt x="613" y="158"/>
                  </a:lnTo>
                  <a:lnTo>
                    <a:pt x="615" y="164"/>
                  </a:lnTo>
                  <a:lnTo>
                    <a:pt x="616" y="169"/>
                  </a:lnTo>
                  <a:lnTo>
                    <a:pt x="619" y="173"/>
                  </a:lnTo>
                  <a:lnTo>
                    <a:pt x="620" y="178"/>
                  </a:lnTo>
                  <a:lnTo>
                    <a:pt x="624" y="184"/>
                  </a:lnTo>
                  <a:lnTo>
                    <a:pt x="625" y="189"/>
                  </a:lnTo>
                  <a:lnTo>
                    <a:pt x="626" y="194"/>
                  </a:lnTo>
                  <a:lnTo>
                    <a:pt x="628" y="200"/>
                  </a:lnTo>
                  <a:lnTo>
                    <a:pt x="630" y="206"/>
                  </a:lnTo>
                  <a:lnTo>
                    <a:pt x="631" y="211"/>
                  </a:lnTo>
                  <a:lnTo>
                    <a:pt x="632" y="215"/>
                  </a:lnTo>
                  <a:lnTo>
                    <a:pt x="634" y="220"/>
                  </a:lnTo>
                  <a:lnTo>
                    <a:pt x="636" y="226"/>
                  </a:lnTo>
                  <a:lnTo>
                    <a:pt x="637" y="232"/>
                  </a:lnTo>
                  <a:lnTo>
                    <a:pt x="637" y="237"/>
                  </a:lnTo>
                  <a:lnTo>
                    <a:pt x="638" y="243"/>
                  </a:lnTo>
                  <a:lnTo>
                    <a:pt x="639" y="249"/>
                  </a:lnTo>
                  <a:lnTo>
                    <a:pt x="639" y="254"/>
                  </a:lnTo>
                  <a:lnTo>
                    <a:pt x="640" y="260"/>
                  </a:lnTo>
                  <a:lnTo>
                    <a:pt x="640" y="266"/>
                  </a:lnTo>
                  <a:lnTo>
                    <a:pt x="642" y="272"/>
                  </a:lnTo>
                  <a:lnTo>
                    <a:pt x="642" y="277"/>
                  </a:lnTo>
                  <a:lnTo>
                    <a:pt x="643" y="282"/>
                  </a:lnTo>
                  <a:lnTo>
                    <a:pt x="643" y="288"/>
                  </a:lnTo>
                  <a:lnTo>
                    <a:pt x="643" y="294"/>
                  </a:lnTo>
                  <a:lnTo>
                    <a:pt x="643" y="303"/>
                  </a:lnTo>
                  <a:lnTo>
                    <a:pt x="642" y="311"/>
                  </a:lnTo>
                  <a:lnTo>
                    <a:pt x="642" y="318"/>
                  </a:lnTo>
                  <a:lnTo>
                    <a:pt x="642" y="326"/>
                  </a:lnTo>
                  <a:lnTo>
                    <a:pt x="639" y="335"/>
                  </a:lnTo>
                  <a:lnTo>
                    <a:pt x="639" y="343"/>
                  </a:lnTo>
                  <a:lnTo>
                    <a:pt x="637" y="350"/>
                  </a:lnTo>
                  <a:lnTo>
                    <a:pt x="637" y="359"/>
                  </a:lnTo>
                  <a:lnTo>
                    <a:pt x="634" y="367"/>
                  </a:lnTo>
                  <a:lnTo>
                    <a:pt x="632" y="374"/>
                  </a:lnTo>
                  <a:lnTo>
                    <a:pt x="630" y="381"/>
                  </a:lnTo>
                  <a:lnTo>
                    <a:pt x="628" y="390"/>
                  </a:lnTo>
                  <a:lnTo>
                    <a:pt x="625" y="397"/>
                  </a:lnTo>
                  <a:lnTo>
                    <a:pt x="622" y="404"/>
                  </a:lnTo>
                  <a:lnTo>
                    <a:pt x="620" y="411"/>
                  </a:lnTo>
                  <a:lnTo>
                    <a:pt x="618" y="420"/>
                  </a:lnTo>
                  <a:lnTo>
                    <a:pt x="614" y="426"/>
                  </a:lnTo>
                  <a:lnTo>
                    <a:pt x="610" y="433"/>
                  </a:lnTo>
                  <a:lnTo>
                    <a:pt x="607" y="440"/>
                  </a:lnTo>
                  <a:lnTo>
                    <a:pt x="603" y="447"/>
                  </a:lnTo>
                  <a:lnTo>
                    <a:pt x="600" y="454"/>
                  </a:lnTo>
                  <a:lnTo>
                    <a:pt x="596" y="462"/>
                  </a:lnTo>
                  <a:lnTo>
                    <a:pt x="591" y="468"/>
                  </a:lnTo>
                  <a:lnTo>
                    <a:pt x="588" y="475"/>
                  </a:lnTo>
                  <a:lnTo>
                    <a:pt x="583" y="481"/>
                  </a:lnTo>
                  <a:lnTo>
                    <a:pt x="578" y="487"/>
                  </a:lnTo>
                  <a:lnTo>
                    <a:pt x="573" y="493"/>
                  </a:lnTo>
                  <a:lnTo>
                    <a:pt x="569" y="499"/>
                  </a:lnTo>
                  <a:lnTo>
                    <a:pt x="564" y="505"/>
                  </a:lnTo>
                  <a:lnTo>
                    <a:pt x="559" y="511"/>
                  </a:lnTo>
                  <a:lnTo>
                    <a:pt x="553" y="515"/>
                  </a:lnTo>
                  <a:lnTo>
                    <a:pt x="548" y="523"/>
                  </a:lnTo>
                  <a:lnTo>
                    <a:pt x="542" y="527"/>
                  </a:lnTo>
                  <a:lnTo>
                    <a:pt x="536" y="532"/>
                  </a:lnTo>
                  <a:lnTo>
                    <a:pt x="532" y="537"/>
                  </a:lnTo>
                  <a:lnTo>
                    <a:pt x="526" y="543"/>
                  </a:lnTo>
                  <a:lnTo>
                    <a:pt x="520" y="548"/>
                  </a:lnTo>
                  <a:lnTo>
                    <a:pt x="513" y="552"/>
                  </a:lnTo>
                  <a:lnTo>
                    <a:pt x="507" y="556"/>
                  </a:lnTo>
                  <a:lnTo>
                    <a:pt x="501" y="561"/>
                  </a:lnTo>
                  <a:lnTo>
                    <a:pt x="493" y="566"/>
                  </a:lnTo>
                  <a:lnTo>
                    <a:pt x="487" y="569"/>
                  </a:lnTo>
                  <a:lnTo>
                    <a:pt x="480" y="573"/>
                  </a:lnTo>
                  <a:lnTo>
                    <a:pt x="474" y="578"/>
                  </a:lnTo>
                  <a:lnTo>
                    <a:pt x="467" y="581"/>
                  </a:lnTo>
                  <a:lnTo>
                    <a:pt x="460" y="585"/>
                  </a:lnTo>
                  <a:lnTo>
                    <a:pt x="453" y="588"/>
                  </a:lnTo>
                  <a:lnTo>
                    <a:pt x="447" y="592"/>
                  </a:lnTo>
                  <a:lnTo>
                    <a:pt x="438" y="594"/>
                  </a:lnTo>
                  <a:lnTo>
                    <a:pt x="431" y="597"/>
                  </a:lnTo>
                  <a:lnTo>
                    <a:pt x="423" y="599"/>
                  </a:lnTo>
                  <a:lnTo>
                    <a:pt x="416" y="603"/>
                  </a:lnTo>
                  <a:lnTo>
                    <a:pt x="409" y="604"/>
                  </a:lnTo>
                  <a:lnTo>
                    <a:pt x="401" y="606"/>
                  </a:lnTo>
                  <a:lnTo>
                    <a:pt x="393" y="609"/>
                  </a:lnTo>
                  <a:lnTo>
                    <a:pt x="386" y="611"/>
                  </a:lnTo>
                  <a:lnTo>
                    <a:pt x="378" y="611"/>
                  </a:lnTo>
                  <a:lnTo>
                    <a:pt x="369" y="612"/>
                  </a:lnTo>
                  <a:lnTo>
                    <a:pt x="362" y="613"/>
                  </a:lnTo>
                  <a:lnTo>
                    <a:pt x="354" y="616"/>
                  </a:lnTo>
                  <a:lnTo>
                    <a:pt x="345" y="616"/>
                  </a:lnTo>
                  <a:lnTo>
                    <a:pt x="338" y="616"/>
                  </a:lnTo>
                  <a:lnTo>
                    <a:pt x="330" y="617"/>
                  </a:lnTo>
                  <a:lnTo>
                    <a:pt x="321" y="617"/>
                  </a:lnTo>
                  <a:lnTo>
                    <a:pt x="321" y="617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0" name="Freeform 74"/>
            <p:cNvSpPr>
              <a:spLocks/>
            </p:cNvSpPr>
            <p:nvPr/>
          </p:nvSpPr>
          <p:spPr bwMode="auto">
            <a:xfrm>
              <a:off x="6577013" y="5334001"/>
              <a:ext cx="457200" cy="444500"/>
            </a:xfrm>
            <a:custGeom>
              <a:avLst/>
              <a:gdLst>
                <a:gd name="T0" fmla="*/ 258 w 576"/>
                <a:gd name="T1" fmla="*/ 560 h 561"/>
                <a:gd name="T2" fmla="*/ 224 w 576"/>
                <a:gd name="T3" fmla="*/ 554 h 561"/>
                <a:gd name="T4" fmla="*/ 189 w 576"/>
                <a:gd name="T5" fmla="*/ 543 h 561"/>
                <a:gd name="T6" fmla="*/ 157 w 576"/>
                <a:gd name="T7" fmla="*/ 529 h 561"/>
                <a:gd name="T8" fmla="*/ 128 w 576"/>
                <a:gd name="T9" fmla="*/ 512 h 561"/>
                <a:gd name="T10" fmla="*/ 99 w 576"/>
                <a:gd name="T11" fmla="*/ 490 h 561"/>
                <a:gd name="T12" fmla="*/ 75 w 576"/>
                <a:gd name="T13" fmla="*/ 465 h 561"/>
                <a:gd name="T14" fmla="*/ 53 w 576"/>
                <a:gd name="T15" fmla="*/ 439 h 561"/>
                <a:gd name="T16" fmla="*/ 35 w 576"/>
                <a:gd name="T17" fmla="*/ 409 h 561"/>
                <a:gd name="T18" fmla="*/ 21 w 576"/>
                <a:gd name="T19" fmla="*/ 378 h 561"/>
                <a:gd name="T20" fmla="*/ 10 w 576"/>
                <a:gd name="T21" fmla="*/ 345 h 561"/>
                <a:gd name="T22" fmla="*/ 3 w 576"/>
                <a:gd name="T23" fmla="*/ 310 h 561"/>
                <a:gd name="T24" fmla="*/ 0 w 576"/>
                <a:gd name="T25" fmla="*/ 273 h 561"/>
                <a:gd name="T26" fmla="*/ 1 w 576"/>
                <a:gd name="T27" fmla="*/ 243 h 561"/>
                <a:gd name="T28" fmla="*/ 5 w 576"/>
                <a:gd name="T29" fmla="*/ 214 h 561"/>
                <a:gd name="T30" fmla="*/ 13 w 576"/>
                <a:gd name="T31" fmla="*/ 187 h 561"/>
                <a:gd name="T32" fmla="*/ 23 w 576"/>
                <a:gd name="T33" fmla="*/ 160 h 561"/>
                <a:gd name="T34" fmla="*/ 35 w 576"/>
                <a:gd name="T35" fmla="*/ 134 h 561"/>
                <a:gd name="T36" fmla="*/ 49 w 576"/>
                <a:gd name="T37" fmla="*/ 111 h 561"/>
                <a:gd name="T38" fmla="*/ 66 w 576"/>
                <a:gd name="T39" fmla="*/ 89 h 561"/>
                <a:gd name="T40" fmla="*/ 85 w 576"/>
                <a:gd name="T41" fmla="*/ 68 h 561"/>
                <a:gd name="T42" fmla="*/ 105 w 576"/>
                <a:gd name="T43" fmla="*/ 49 h 561"/>
                <a:gd name="T44" fmla="*/ 128 w 576"/>
                <a:gd name="T45" fmla="*/ 33 h 561"/>
                <a:gd name="T46" fmla="*/ 152 w 576"/>
                <a:gd name="T47" fmla="*/ 18 h 561"/>
                <a:gd name="T48" fmla="*/ 177 w 576"/>
                <a:gd name="T49" fmla="*/ 6 h 561"/>
                <a:gd name="T50" fmla="*/ 201 w 576"/>
                <a:gd name="T51" fmla="*/ 0 h 561"/>
                <a:gd name="T52" fmla="*/ 214 w 576"/>
                <a:gd name="T53" fmla="*/ 7 h 561"/>
                <a:gd name="T54" fmla="*/ 227 w 576"/>
                <a:gd name="T55" fmla="*/ 15 h 561"/>
                <a:gd name="T56" fmla="*/ 343 w 576"/>
                <a:gd name="T57" fmla="*/ 64 h 561"/>
                <a:gd name="T58" fmla="*/ 353 w 576"/>
                <a:gd name="T59" fmla="*/ 16 h 561"/>
                <a:gd name="T60" fmla="*/ 372 w 576"/>
                <a:gd name="T61" fmla="*/ 10 h 561"/>
                <a:gd name="T62" fmla="*/ 393 w 576"/>
                <a:gd name="T63" fmla="*/ 5 h 561"/>
                <a:gd name="T64" fmla="*/ 417 w 576"/>
                <a:gd name="T65" fmla="*/ 15 h 561"/>
                <a:gd name="T66" fmla="*/ 440 w 576"/>
                <a:gd name="T67" fmla="*/ 28 h 561"/>
                <a:gd name="T68" fmla="*/ 461 w 576"/>
                <a:gd name="T69" fmla="*/ 43 h 561"/>
                <a:gd name="T70" fmla="*/ 482 w 576"/>
                <a:gd name="T71" fmla="*/ 60 h 561"/>
                <a:gd name="T72" fmla="*/ 501 w 576"/>
                <a:gd name="T73" fmla="*/ 79 h 561"/>
                <a:gd name="T74" fmla="*/ 518 w 576"/>
                <a:gd name="T75" fmla="*/ 99 h 561"/>
                <a:gd name="T76" fmla="*/ 533 w 576"/>
                <a:gd name="T77" fmla="*/ 122 h 561"/>
                <a:gd name="T78" fmla="*/ 546 w 576"/>
                <a:gd name="T79" fmla="*/ 146 h 561"/>
                <a:gd name="T80" fmla="*/ 556 w 576"/>
                <a:gd name="T81" fmla="*/ 170 h 561"/>
                <a:gd name="T82" fmla="*/ 565 w 576"/>
                <a:gd name="T83" fmla="*/ 195 h 561"/>
                <a:gd name="T84" fmla="*/ 571 w 576"/>
                <a:gd name="T85" fmla="*/ 223 h 561"/>
                <a:gd name="T86" fmla="*/ 575 w 576"/>
                <a:gd name="T87" fmla="*/ 250 h 561"/>
                <a:gd name="T88" fmla="*/ 576 w 576"/>
                <a:gd name="T89" fmla="*/ 280 h 561"/>
                <a:gd name="T90" fmla="*/ 573 w 576"/>
                <a:gd name="T91" fmla="*/ 317 h 561"/>
                <a:gd name="T92" fmla="*/ 565 w 576"/>
                <a:gd name="T93" fmla="*/ 351 h 561"/>
                <a:gd name="T94" fmla="*/ 553 w 576"/>
                <a:gd name="T95" fmla="*/ 385 h 561"/>
                <a:gd name="T96" fmla="*/ 537 w 576"/>
                <a:gd name="T97" fmla="*/ 415 h 561"/>
                <a:gd name="T98" fmla="*/ 518 w 576"/>
                <a:gd name="T99" fmla="*/ 445 h 561"/>
                <a:gd name="T100" fmla="*/ 496 w 576"/>
                <a:gd name="T101" fmla="*/ 471 h 561"/>
                <a:gd name="T102" fmla="*/ 471 w 576"/>
                <a:gd name="T103" fmla="*/ 494 h 561"/>
                <a:gd name="T104" fmla="*/ 442 w 576"/>
                <a:gd name="T105" fmla="*/ 516 h 561"/>
                <a:gd name="T106" fmla="*/ 412 w 576"/>
                <a:gd name="T107" fmla="*/ 532 h 561"/>
                <a:gd name="T108" fmla="*/ 380 w 576"/>
                <a:gd name="T109" fmla="*/ 545 h 561"/>
                <a:gd name="T110" fmla="*/ 347 w 576"/>
                <a:gd name="T111" fmla="*/ 555 h 561"/>
                <a:gd name="T112" fmla="*/ 310 w 576"/>
                <a:gd name="T113" fmla="*/ 56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6" h="561">
                  <a:moveTo>
                    <a:pt x="288" y="561"/>
                  </a:moveTo>
                  <a:lnTo>
                    <a:pt x="281" y="561"/>
                  </a:lnTo>
                  <a:lnTo>
                    <a:pt x="274" y="561"/>
                  </a:lnTo>
                  <a:lnTo>
                    <a:pt x="265" y="560"/>
                  </a:lnTo>
                  <a:lnTo>
                    <a:pt x="258" y="560"/>
                  </a:lnTo>
                  <a:lnTo>
                    <a:pt x="251" y="559"/>
                  </a:lnTo>
                  <a:lnTo>
                    <a:pt x="244" y="557"/>
                  </a:lnTo>
                  <a:lnTo>
                    <a:pt x="237" y="556"/>
                  </a:lnTo>
                  <a:lnTo>
                    <a:pt x="231" y="555"/>
                  </a:lnTo>
                  <a:lnTo>
                    <a:pt x="224" y="554"/>
                  </a:lnTo>
                  <a:lnTo>
                    <a:pt x="216" y="551"/>
                  </a:lnTo>
                  <a:lnTo>
                    <a:pt x="209" y="550"/>
                  </a:lnTo>
                  <a:lnTo>
                    <a:pt x="203" y="548"/>
                  </a:lnTo>
                  <a:lnTo>
                    <a:pt x="196" y="545"/>
                  </a:lnTo>
                  <a:lnTo>
                    <a:pt x="189" y="543"/>
                  </a:lnTo>
                  <a:lnTo>
                    <a:pt x="183" y="541"/>
                  </a:lnTo>
                  <a:lnTo>
                    <a:pt x="177" y="538"/>
                  </a:lnTo>
                  <a:lnTo>
                    <a:pt x="170" y="535"/>
                  </a:lnTo>
                  <a:lnTo>
                    <a:pt x="164" y="532"/>
                  </a:lnTo>
                  <a:lnTo>
                    <a:pt x="157" y="529"/>
                  </a:lnTo>
                  <a:lnTo>
                    <a:pt x="152" y="525"/>
                  </a:lnTo>
                  <a:lnTo>
                    <a:pt x="145" y="521"/>
                  </a:lnTo>
                  <a:lnTo>
                    <a:pt x="139" y="518"/>
                  </a:lnTo>
                  <a:lnTo>
                    <a:pt x="133" y="516"/>
                  </a:lnTo>
                  <a:lnTo>
                    <a:pt x="128" y="512"/>
                  </a:lnTo>
                  <a:lnTo>
                    <a:pt x="122" y="507"/>
                  </a:lnTo>
                  <a:lnTo>
                    <a:pt x="116" y="504"/>
                  </a:lnTo>
                  <a:lnTo>
                    <a:pt x="110" y="499"/>
                  </a:lnTo>
                  <a:lnTo>
                    <a:pt x="105" y="494"/>
                  </a:lnTo>
                  <a:lnTo>
                    <a:pt x="99" y="490"/>
                  </a:lnTo>
                  <a:lnTo>
                    <a:pt x="95" y="486"/>
                  </a:lnTo>
                  <a:lnTo>
                    <a:pt x="90" y="481"/>
                  </a:lnTo>
                  <a:lnTo>
                    <a:pt x="85" y="476"/>
                  </a:lnTo>
                  <a:lnTo>
                    <a:pt x="80" y="471"/>
                  </a:lnTo>
                  <a:lnTo>
                    <a:pt x="75" y="465"/>
                  </a:lnTo>
                  <a:lnTo>
                    <a:pt x="71" y="461"/>
                  </a:lnTo>
                  <a:lnTo>
                    <a:pt x="66" y="456"/>
                  </a:lnTo>
                  <a:lnTo>
                    <a:pt x="62" y="450"/>
                  </a:lnTo>
                  <a:lnTo>
                    <a:pt x="58" y="445"/>
                  </a:lnTo>
                  <a:lnTo>
                    <a:pt x="53" y="439"/>
                  </a:lnTo>
                  <a:lnTo>
                    <a:pt x="50" y="433"/>
                  </a:lnTo>
                  <a:lnTo>
                    <a:pt x="46" y="427"/>
                  </a:lnTo>
                  <a:lnTo>
                    <a:pt x="42" y="421"/>
                  </a:lnTo>
                  <a:lnTo>
                    <a:pt x="38" y="415"/>
                  </a:lnTo>
                  <a:lnTo>
                    <a:pt x="35" y="409"/>
                  </a:lnTo>
                  <a:lnTo>
                    <a:pt x="31" y="403"/>
                  </a:lnTo>
                  <a:lnTo>
                    <a:pt x="29" y="397"/>
                  </a:lnTo>
                  <a:lnTo>
                    <a:pt x="25" y="391"/>
                  </a:lnTo>
                  <a:lnTo>
                    <a:pt x="23" y="385"/>
                  </a:lnTo>
                  <a:lnTo>
                    <a:pt x="21" y="378"/>
                  </a:lnTo>
                  <a:lnTo>
                    <a:pt x="17" y="371"/>
                  </a:lnTo>
                  <a:lnTo>
                    <a:pt x="15" y="365"/>
                  </a:lnTo>
                  <a:lnTo>
                    <a:pt x="13" y="358"/>
                  </a:lnTo>
                  <a:lnTo>
                    <a:pt x="11" y="351"/>
                  </a:lnTo>
                  <a:lnTo>
                    <a:pt x="10" y="345"/>
                  </a:lnTo>
                  <a:lnTo>
                    <a:pt x="7" y="337"/>
                  </a:lnTo>
                  <a:lnTo>
                    <a:pt x="6" y="331"/>
                  </a:lnTo>
                  <a:lnTo>
                    <a:pt x="5" y="324"/>
                  </a:lnTo>
                  <a:lnTo>
                    <a:pt x="4" y="317"/>
                  </a:lnTo>
                  <a:lnTo>
                    <a:pt x="3" y="310"/>
                  </a:lnTo>
                  <a:lnTo>
                    <a:pt x="3" y="303"/>
                  </a:lnTo>
                  <a:lnTo>
                    <a:pt x="1" y="294"/>
                  </a:lnTo>
                  <a:lnTo>
                    <a:pt x="0" y="287"/>
                  </a:lnTo>
                  <a:lnTo>
                    <a:pt x="0" y="280"/>
                  </a:lnTo>
                  <a:lnTo>
                    <a:pt x="0" y="273"/>
                  </a:lnTo>
                  <a:lnTo>
                    <a:pt x="0" y="267"/>
                  </a:lnTo>
                  <a:lnTo>
                    <a:pt x="0" y="261"/>
                  </a:lnTo>
                  <a:lnTo>
                    <a:pt x="0" y="255"/>
                  </a:lnTo>
                  <a:lnTo>
                    <a:pt x="1" y="249"/>
                  </a:lnTo>
                  <a:lnTo>
                    <a:pt x="1" y="243"/>
                  </a:lnTo>
                  <a:lnTo>
                    <a:pt x="3" y="237"/>
                  </a:lnTo>
                  <a:lnTo>
                    <a:pt x="3" y="232"/>
                  </a:lnTo>
                  <a:lnTo>
                    <a:pt x="4" y="226"/>
                  </a:lnTo>
                  <a:lnTo>
                    <a:pt x="5" y="220"/>
                  </a:lnTo>
                  <a:lnTo>
                    <a:pt x="5" y="214"/>
                  </a:lnTo>
                  <a:lnTo>
                    <a:pt x="7" y="208"/>
                  </a:lnTo>
                  <a:lnTo>
                    <a:pt x="9" y="203"/>
                  </a:lnTo>
                  <a:lnTo>
                    <a:pt x="10" y="198"/>
                  </a:lnTo>
                  <a:lnTo>
                    <a:pt x="11" y="192"/>
                  </a:lnTo>
                  <a:lnTo>
                    <a:pt x="13" y="187"/>
                  </a:lnTo>
                  <a:lnTo>
                    <a:pt x="15" y="182"/>
                  </a:lnTo>
                  <a:lnTo>
                    <a:pt x="17" y="176"/>
                  </a:lnTo>
                  <a:lnTo>
                    <a:pt x="18" y="170"/>
                  </a:lnTo>
                  <a:lnTo>
                    <a:pt x="21" y="165"/>
                  </a:lnTo>
                  <a:lnTo>
                    <a:pt x="23" y="160"/>
                  </a:lnTo>
                  <a:lnTo>
                    <a:pt x="24" y="154"/>
                  </a:lnTo>
                  <a:lnTo>
                    <a:pt x="27" y="150"/>
                  </a:lnTo>
                  <a:lnTo>
                    <a:pt x="30" y="145"/>
                  </a:lnTo>
                  <a:lnTo>
                    <a:pt x="32" y="140"/>
                  </a:lnTo>
                  <a:lnTo>
                    <a:pt x="35" y="134"/>
                  </a:lnTo>
                  <a:lnTo>
                    <a:pt x="37" y="129"/>
                  </a:lnTo>
                  <a:lnTo>
                    <a:pt x="41" y="125"/>
                  </a:lnTo>
                  <a:lnTo>
                    <a:pt x="43" y="121"/>
                  </a:lnTo>
                  <a:lnTo>
                    <a:pt x="47" y="116"/>
                  </a:lnTo>
                  <a:lnTo>
                    <a:pt x="49" y="111"/>
                  </a:lnTo>
                  <a:lnTo>
                    <a:pt x="53" y="107"/>
                  </a:lnTo>
                  <a:lnTo>
                    <a:pt x="56" y="102"/>
                  </a:lnTo>
                  <a:lnTo>
                    <a:pt x="60" y="97"/>
                  </a:lnTo>
                  <a:lnTo>
                    <a:pt x="62" y="94"/>
                  </a:lnTo>
                  <a:lnTo>
                    <a:pt x="66" y="89"/>
                  </a:lnTo>
                  <a:lnTo>
                    <a:pt x="70" y="85"/>
                  </a:lnTo>
                  <a:lnTo>
                    <a:pt x="73" y="80"/>
                  </a:lnTo>
                  <a:lnTo>
                    <a:pt x="77" y="76"/>
                  </a:lnTo>
                  <a:lnTo>
                    <a:pt x="80" y="72"/>
                  </a:lnTo>
                  <a:lnTo>
                    <a:pt x="85" y="68"/>
                  </a:lnTo>
                  <a:lnTo>
                    <a:pt x="89" y="64"/>
                  </a:lnTo>
                  <a:lnTo>
                    <a:pt x="92" y="60"/>
                  </a:lnTo>
                  <a:lnTo>
                    <a:pt x="97" y="56"/>
                  </a:lnTo>
                  <a:lnTo>
                    <a:pt x="102" y="53"/>
                  </a:lnTo>
                  <a:lnTo>
                    <a:pt x="105" y="49"/>
                  </a:lnTo>
                  <a:lnTo>
                    <a:pt x="110" y="46"/>
                  </a:lnTo>
                  <a:lnTo>
                    <a:pt x="114" y="42"/>
                  </a:lnTo>
                  <a:lnTo>
                    <a:pt x="119" y="40"/>
                  </a:lnTo>
                  <a:lnTo>
                    <a:pt x="123" y="36"/>
                  </a:lnTo>
                  <a:lnTo>
                    <a:pt x="128" y="33"/>
                  </a:lnTo>
                  <a:lnTo>
                    <a:pt x="133" y="30"/>
                  </a:lnTo>
                  <a:lnTo>
                    <a:pt x="136" y="28"/>
                  </a:lnTo>
                  <a:lnTo>
                    <a:pt x="141" y="24"/>
                  </a:lnTo>
                  <a:lnTo>
                    <a:pt x="147" y="21"/>
                  </a:lnTo>
                  <a:lnTo>
                    <a:pt x="152" y="18"/>
                  </a:lnTo>
                  <a:lnTo>
                    <a:pt x="157" y="16"/>
                  </a:lnTo>
                  <a:lnTo>
                    <a:pt x="162" y="13"/>
                  </a:lnTo>
                  <a:lnTo>
                    <a:pt x="167" y="11"/>
                  </a:lnTo>
                  <a:lnTo>
                    <a:pt x="172" y="9"/>
                  </a:lnTo>
                  <a:lnTo>
                    <a:pt x="177" y="6"/>
                  </a:lnTo>
                  <a:lnTo>
                    <a:pt x="182" y="5"/>
                  </a:lnTo>
                  <a:lnTo>
                    <a:pt x="188" y="3"/>
                  </a:lnTo>
                  <a:lnTo>
                    <a:pt x="193" y="1"/>
                  </a:lnTo>
                  <a:lnTo>
                    <a:pt x="199" y="0"/>
                  </a:lnTo>
                  <a:lnTo>
                    <a:pt x="201" y="0"/>
                  </a:lnTo>
                  <a:lnTo>
                    <a:pt x="203" y="1"/>
                  </a:lnTo>
                  <a:lnTo>
                    <a:pt x="206" y="4"/>
                  </a:lnTo>
                  <a:lnTo>
                    <a:pt x="209" y="5"/>
                  </a:lnTo>
                  <a:lnTo>
                    <a:pt x="212" y="6"/>
                  </a:lnTo>
                  <a:lnTo>
                    <a:pt x="214" y="7"/>
                  </a:lnTo>
                  <a:lnTo>
                    <a:pt x="216" y="9"/>
                  </a:lnTo>
                  <a:lnTo>
                    <a:pt x="219" y="10"/>
                  </a:lnTo>
                  <a:lnTo>
                    <a:pt x="222" y="11"/>
                  </a:lnTo>
                  <a:lnTo>
                    <a:pt x="225" y="13"/>
                  </a:lnTo>
                  <a:lnTo>
                    <a:pt x="227" y="15"/>
                  </a:lnTo>
                  <a:lnTo>
                    <a:pt x="227" y="15"/>
                  </a:lnTo>
                  <a:lnTo>
                    <a:pt x="252" y="21"/>
                  </a:lnTo>
                  <a:lnTo>
                    <a:pt x="252" y="59"/>
                  </a:lnTo>
                  <a:lnTo>
                    <a:pt x="294" y="72"/>
                  </a:lnTo>
                  <a:lnTo>
                    <a:pt x="343" y="64"/>
                  </a:lnTo>
                  <a:lnTo>
                    <a:pt x="342" y="21"/>
                  </a:lnTo>
                  <a:lnTo>
                    <a:pt x="342" y="19"/>
                  </a:lnTo>
                  <a:lnTo>
                    <a:pt x="347" y="18"/>
                  </a:lnTo>
                  <a:lnTo>
                    <a:pt x="349" y="17"/>
                  </a:lnTo>
                  <a:lnTo>
                    <a:pt x="353" y="16"/>
                  </a:lnTo>
                  <a:lnTo>
                    <a:pt x="356" y="16"/>
                  </a:lnTo>
                  <a:lnTo>
                    <a:pt x="360" y="15"/>
                  </a:lnTo>
                  <a:lnTo>
                    <a:pt x="363" y="13"/>
                  </a:lnTo>
                  <a:lnTo>
                    <a:pt x="368" y="11"/>
                  </a:lnTo>
                  <a:lnTo>
                    <a:pt x="372" y="10"/>
                  </a:lnTo>
                  <a:lnTo>
                    <a:pt x="377" y="9"/>
                  </a:lnTo>
                  <a:lnTo>
                    <a:pt x="380" y="7"/>
                  </a:lnTo>
                  <a:lnTo>
                    <a:pt x="385" y="6"/>
                  </a:lnTo>
                  <a:lnTo>
                    <a:pt x="389" y="5"/>
                  </a:lnTo>
                  <a:lnTo>
                    <a:pt x="393" y="5"/>
                  </a:lnTo>
                  <a:lnTo>
                    <a:pt x="398" y="6"/>
                  </a:lnTo>
                  <a:lnTo>
                    <a:pt x="403" y="9"/>
                  </a:lnTo>
                  <a:lnTo>
                    <a:pt x="408" y="10"/>
                  </a:lnTo>
                  <a:lnTo>
                    <a:pt x="412" y="12"/>
                  </a:lnTo>
                  <a:lnTo>
                    <a:pt x="417" y="15"/>
                  </a:lnTo>
                  <a:lnTo>
                    <a:pt x="422" y="17"/>
                  </a:lnTo>
                  <a:lnTo>
                    <a:pt x="427" y="19"/>
                  </a:lnTo>
                  <a:lnTo>
                    <a:pt x="430" y="23"/>
                  </a:lnTo>
                  <a:lnTo>
                    <a:pt x="435" y="25"/>
                  </a:lnTo>
                  <a:lnTo>
                    <a:pt x="440" y="28"/>
                  </a:lnTo>
                  <a:lnTo>
                    <a:pt x="445" y="30"/>
                  </a:lnTo>
                  <a:lnTo>
                    <a:pt x="449" y="34"/>
                  </a:lnTo>
                  <a:lnTo>
                    <a:pt x="453" y="37"/>
                  </a:lnTo>
                  <a:lnTo>
                    <a:pt x="458" y="40"/>
                  </a:lnTo>
                  <a:lnTo>
                    <a:pt x="461" y="43"/>
                  </a:lnTo>
                  <a:lnTo>
                    <a:pt x="466" y="47"/>
                  </a:lnTo>
                  <a:lnTo>
                    <a:pt x="470" y="49"/>
                  </a:lnTo>
                  <a:lnTo>
                    <a:pt x="473" y="53"/>
                  </a:lnTo>
                  <a:lnTo>
                    <a:pt x="478" y="56"/>
                  </a:lnTo>
                  <a:lnTo>
                    <a:pt x="482" y="60"/>
                  </a:lnTo>
                  <a:lnTo>
                    <a:pt x="485" y="64"/>
                  </a:lnTo>
                  <a:lnTo>
                    <a:pt x="490" y="67"/>
                  </a:lnTo>
                  <a:lnTo>
                    <a:pt x="494" y="71"/>
                  </a:lnTo>
                  <a:lnTo>
                    <a:pt x="497" y="76"/>
                  </a:lnTo>
                  <a:lnTo>
                    <a:pt x="501" y="79"/>
                  </a:lnTo>
                  <a:lnTo>
                    <a:pt x="504" y="83"/>
                  </a:lnTo>
                  <a:lnTo>
                    <a:pt x="508" y="88"/>
                  </a:lnTo>
                  <a:lnTo>
                    <a:pt x="512" y="91"/>
                  </a:lnTo>
                  <a:lnTo>
                    <a:pt x="514" y="96"/>
                  </a:lnTo>
                  <a:lnTo>
                    <a:pt x="518" y="99"/>
                  </a:lnTo>
                  <a:lnTo>
                    <a:pt x="521" y="104"/>
                  </a:lnTo>
                  <a:lnTo>
                    <a:pt x="525" y="109"/>
                  </a:lnTo>
                  <a:lnTo>
                    <a:pt x="527" y="113"/>
                  </a:lnTo>
                  <a:lnTo>
                    <a:pt x="530" y="117"/>
                  </a:lnTo>
                  <a:lnTo>
                    <a:pt x="533" y="122"/>
                  </a:lnTo>
                  <a:lnTo>
                    <a:pt x="535" y="127"/>
                  </a:lnTo>
                  <a:lnTo>
                    <a:pt x="538" y="131"/>
                  </a:lnTo>
                  <a:lnTo>
                    <a:pt x="540" y="135"/>
                  </a:lnTo>
                  <a:lnTo>
                    <a:pt x="543" y="140"/>
                  </a:lnTo>
                  <a:lnTo>
                    <a:pt x="546" y="146"/>
                  </a:lnTo>
                  <a:lnTo>
                    <a:pt x="547" y="150"/>
                  </a:lnTo>
                  <a:lnTo>
                    <a:pt x="550" y="154"/>
                  </a:lnTo>
                  <a:lnTo>
                    <a:pt x="552" y="159"/>
                  </a:lnTo>
                  <a:lnTo>
                    <a:pt x="555" y="165"/>
                  </a:lnTo>
                  <a:lnTo>
                    <a:pt x="556" y="170"/>
                  </a:lnTo>
                  <a:lnTo>
                    <a:pt x="558" y="175"/>
                  </a:lnTo>
                  <a:lnTo>
                    <a:pt x="561" y="180"/>
                  </a:lnTo>
                  <a:lnTo>
                    <a:pt x="563" y="186"/>
                  </a:lnTo>
                  <a:lnTo>
                    <a:pt x="564" y="190"/>
                  </a:lnTo>
                  <a:lnTo>
                    <a:pt x="565" y="195"/>
                  </a:lnTo>
                  <a:lnTo>
                    <a:pt x="567" y="201"/>
                  </a:lnTo>
                  <a:lnTo>
                    <a:pt x="568" y="206"/>
                  </a:lnTo>
                  <a:lnTo>
                    <a:pt x="569" y="212"/>
                  </a:lnTo>
                  <a:lnTo>
                    <a:pt x="570" y="217"/>
                  </a:lnTo>
                  <a:lnTo>
                    <a:pt x="571" y="223"/>
                  </a:lnTo>
                  <a:lnTo>
                    <a:pt x="573" y="227"/>
                  </a:lnTo>
                  <a:lnTo>
                    <a:pt x="573" y="233"/>
                  </a:lnTo>
                  <a:lnTo>
                    <a:pt x="574" y="238"/>
                  </a:lnTo>
                  <a:lnTo>
                    <a:pt x="574" y="244"/>
                  </a:lnTo>
                  <a:lnTo>
                    <a:pt x="575" y="250"/>
                  </a:lnTo>
                  <a:lnTo>
                    <a:pt x="575" y="256"/>
                  </a:lnTo>
                  <a:lnTo>
                    <a:pt x="576" y="262"/>
                  </a:lnTo>
                  <a:lnTo>
                    <a:pt x="576" y="267"/>
                  </a:lnTo>
                  <a:lnTo>
                    <a:pt x="576" y="273"/>
                  </a:lnTo>
                  <a:lnTo>
                    <a:pt x="576" y="280"/>
                  </a:lnTo>
                  <a:lnTo>
                    <a:pt x="575" y="287"/>
                  </a:lnTo>
                  <a:lnTo>
                    <a:pt x="575" y="294"/>
                  </a:lnTo>
                  <a:lnTo>
                    <a:pt x="575" y="303"/>
                  </a:lnTo>
                  <a:lnTo>
                    <a:pt x="574" y="310"/>
                  </a:lnTo>
                  <a:lnTo>
                    <a:pt x="573" y="317"/>
                  </a:lnTo>
                  <a:lnTo>
                    <a:pt x="571" y="324"/>
                  </a:lnTo>
                  <a:lnTo>
                    <a:pt x="570" y="331"/>
                  </a:lnTo>
                  <a:lnTo>
                    <a:pt x="568" y="337"/>
                  </a:lnTo>
                  <a:lnTo>
                    <a:pt x="567" y="345"/>
                  </a:lnTo>
                  <a:lnTo>
                    <a:pt x="565" y="351"/>
                  </a:lnTo>
                  <a:lnTo>
                    <a:pt x="563" y="358"/>
                  </a:lnTo>
                  <a:lnTo>
                    <a:pt x="561" y="365"/>
                  </a:lnTo>
                  <a:lnTo>
                    <a:pt x="558" y="371"/>
                  </a:lnTo>
                  <a:lnTo>
                    <a:pt x="556" y="378"/>
                  </a:lnTo>
                  <a:lnTo>
                    <a:pt x="553" y="385"/>
                  </a:lnTo>
                  <a:lnTo>
                    <a:pt x="550" y="391"/>
                  </a:lnTo>
                  <a:lnTo>
                    <a:pt x="547" y="397"/>
                  </a:lnTo>
                  <a:lnTo>
                    <a:pt x="544" y="403"/>
                  </a:lnTo>
                  <a:lnTo>
                    <a:pt x="540" y="409"/>
                  </a:lnTo>
                  <a:lnTo>
                    <a:pt x="537" y="415"/>
                  </a:lnTo>
                  <a:lnTo>
                    <a:pt x="533" y="421"/>
                  </a:lnTo>
                  <a:lnTo>
                    <a:pt x="530" y="427"/>
                  </a:lnTo>
                  <a:lnTo>
                    <a:pt x="527" y="433"/>
                  </a:lnTo>
                  <a:lnTo>
                    <a:pt x="522" y="439"/>
                  </a:lnTo>
                  <a:lnTo>
                    <a:pt x="518" y="445"/>
                  </a:lnTo>
                  <a:lnTo>
                    <a:pt x="514" y="450"/>
                  </a:lnTo>
                  <a:lnTo>
                    <a:pt x="509" y="456"/>
                  </a:lnTo>
                  <a:lnTo>
                    <a:pt x="504" y="461"/>
                  </a:lnTo>
                  <a:lnTo>
                    <a:pt x="501" y="465"/>
                  </a:lnTo>
                  <a:lnTo>
                    <a:pt x="496" y="471"/>
                  </a:lnTo>
                  <a:lnTo>
                    <a:pt x="491" y="476"/>
                  </a:lnTo>
                  <a:lnTo>
                    <a:pt x="486" y="481"/>
                  </a:lnTo>
                  <a:lnTo>
                    <a:pt x="481" y="486"/>
                  </a:lnTo>
                  <a:lnTo>
                    <a:pt x="476" y="490"/>
                  </a:lnTo>
                  <a:lnTo>
                    <a:pt x="471" y="494"/>
                  </a:lnTo>
                  <a:lnTo>
                    <a:pt x="465" y="499"/>
                  </a:lnTo>
                  <a:lnTo>
                    <a:pt x="459" y="504"/>
                  </a:lnTo>
                  <a:lnTo>
                    <a:pt x="454" y="507"/>
                  </a:lnTo>
                  <a:lnTo>
                    <a:pt x="448" y="512"/>
                  </a:lnTo>
                  <a:lnTo>
                    <a:pt x="442" y="516"/>
                  </a:lnTo>
                  <a:lnTo>
                    <a:pt x="436" y="518"/>
                  </a:lnTo>
                  <a:lnTo>
                    <a:pt x="430" y="521"/>
                  </a:lnTo>
                  <a:lnTo>
                    <a:pt x="424" y="525"/>
                  </a:lnTo>
                  <a:lnTo>
                    <a:pt x="418" y="529"/>
                  </a:lnTo>
                  <a:lnTo>
                    <a:pt x="412" y="532"/>
                  </a:lnTo>
                  <a:lnTo>
                    <a:pt x="406" y="535"/>
                  </a:lnTo>
                  <a:lnTo>
                    <a:pt x="400" y="538"/>
                  </a:lnTo>
                  <a:lnTo>
                    <a:pt x="393" y="541"/>
                  </a:lnTo>
                  <a:lnTo>
                    <a:pt x="386" y="543"/>
                  </a:lnTo>
                  <a:lnTo>
                    <a:pt x="380" y="545"/>
                  </a:lnTo>
                  <a:lnTo>
                    <a:pt x="373" y="548"/>
                  </a:lnTo>
                  <a:lnTo>
                    <a:pt x="366" y="550"/>
                  </a:lnTo>
                  <a:lnTo>
                    <a:pt x="360" y="551"/>
                  </a:lnTo>
                  <a:lnTo>
                    <a:pt x="353" y="554"/>
                  </a:lnTo>
                  <a:lnTo>
                    <a:pt x="347" y="555"/>
                  </a:lnTo>
                  <a:lnTo>
                    <a:pt x="340" y="556"/>
                  </a:lnTo>
                  <a:lnTo>
                    <a:pt x="332" y="557"/>
                  </a:lnTo>
                  <a:lnTo>
                    <a:pt x="325" y="559"/>
                  </a:lnTo>
                  <a:lnTo>
                    <a:pt x="318" y="560"/>
                  </a:lnTo>
                  <a:lnTo>
                    <a:pt x="310" y="560"/>
                  </a:lnTo>
                  <a:lnTo>
                    <a:pt x="303" y="561"/>
                  </a:lnTo>
                  <a:lnTo>
                    <a:pt x="295" y="561"/>
                  </a:lnTo>
                  <a:lnTo>
                    <a:pt x="288" y="561"/>
                  </a:lnTo>
                  <a:lnTo>
                    <a:pt x="288" y="561"/>
                  </a:lnTo>
                  <a:close/>
                </a:path>
              </a:pathLst>
            </a:custGeom>
            <a:solidFill>
              <a:srgbClr val="19B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1" name="Freeform 75"/>
            <p:cNvSpPr>
              <a:spLocks/>
            </p:cNvSpPr>
            <p:nvPr/>
          </p:nvSpPr>
          <p:spPr bwMode="auto">
            <a:xfrm>
              <a:off x="6604000" y="5353051"/>
              <a:ext cx="401638" cy="398463"/>
            </a:xfrm>
            <a:custGeom>
              <a:avLst/>
              <a:gdLst>
                <a:gd name="T0" fmla="*/ 227 w 505"/>
                <a:gd name="T1" fmla="*/ 502 h 503"/>
                <a:gd name="T2" fmla="*/ 195 w 505"/>
                <a:gd name="T3" fmla="*/ 496 h 503"/>
                <a:gd name="T4" fmla="*/ 165 w 505"/>
                <a:gd name="T5" fmla="*/ 488 h 503"/>
                <a:gd name="T6" fmla="*/ 137 w 505"/>
                <a:gd name="T7" fmla="*/ 475 h 503"/>
                <a:gd name="T8" fmla="*/ 111 w 505"/>
                <a:gd name="T9" fmla="*/ 460 h 503"/>
                <a:gd name="T10" fmla="*/ 87 w 505"/>
                <a:gd name="T11" fmla="*/ 441 h 503"/>
                <a:gd name="T12" fmla="*/ 66 w 505"/>
                <a:gd name="T13" fmla="*/ 421 h 503"/>
                <a:gd name="T14" fmla="*/ 45 w 505"/>
                <a:gd name="T15" fmla="*/ 397 h 503"/>
                <a:gd name="T16" fmla="*/ 30 w 505"/>
                <a:gd name="T17" fmla="*/ 371 h 503"/>
                <a:gd name="T18" fmla="*/ 17 w 505"/>
                <a:gd name="T19" fmla="*/ 342 h 503"/>
                <a:gd name="T20" fmla="*/ 7 w 505"/>
                <a:gd name="T21" fmla="*/ 313 h 503"/>
                <a:gd name="T22" fmla="*/ 1 w 505"/>
                <a:gd name="T23" fmla="*/ 282 h 503"/>
                <a:gd name="T24" fmla="*/ 0 w 505"/>
                <a:gd name="T25" fmla="*/ 250 h 503"/>
                <a:gd name="T26" fmla="*/ 1 w 505"/>
                <a:gd name="T27" fmla="*/ 221 h 503"/>
                <a:gd name="T28" fmla="*/ 6 w 505"/>
                <a:gd name="T29" fmla="*/ 193 h 503"/>
                <a:gd name="T30" fmla="*/ 14 w 505"/>
                <a:gd name="T31" fmla="*/ 165 h 503"/>
                <a:gd name="T32" fmla="*/ 25 w 505"/>
                <a:gd name="T33" fmla="*/ 139 h 503"/>
                <a:gd name="T34" fmla="*/ 38 w 505"/>
                <a:gd name="T35" fmla="*/ 115 h 503"/>
                <a:gd name="T36" fmla="*/ 55 w 505"/>
                <a:gd name="T37" fmla="*/ 92 h 503"/>
                <a:gd name="T38" fmla="*/ 72 w 505"/>
                <a:gd name="T39" fmla="*/ 72 h 503"/>
                <a:gd name="T40" fmla="*/ 93 w 505"/>
                <a:gd name="T41" fmla="*/ 54 h 503"/>
                <a:gd name="T42" fmla="*/ 115 w 505"/>
                <a:gd name="T43" fmla="*/ 37 h 503"/>
                <a:gd name="T44" fmla="*/ 140 w 505"/>
                <a:gd name="T45" fmla="*/ 23 h 503"/>
                <a:gd name="T46" fmla="*/ 165 w 505"/>
                <a:gd name="T47" fmla="*/ 12 h 503"/>
                <a:gd name="T48" fmla="*/ 192 w 505"/>
                <a:gd name="T49" fmla="*/ 4 h 503"/>
                <a:gd name="T50" fmla="*/ 215 w 505"/>
                <a:gd name="T51" fmla="*/ 4 h 503"/>
                <a:gd name="T52" fmla="*/ 215 w 505"/>
                <a:gd name="T53" fmla="*/ 20 h 503"/>
                <a:gd name="T54" fmla="*/ 258 w 505"/>
                <a:gd name="T55" fmla="*/ 47 h 503"/>
                <a:gd name="T56" fmla="*/ 308 w 505"/>
                <a:gd name="T57" fmla="*/ 26 h 503"/>
                <a:gd name="T58" fmla="*/ 307 w 505"/>
                <a:gd name="T59" fmla="*/ 11 h 503"/>
                <a:gd name="T60" fmla="*/ 318 w 505"/>
                <a:gd name="T61" fmla="*/ 6 h 503"/>
                <a:gd name="T62" fmla="*/ 343 w 505"/>
                <a:gd name="T63" fmla="*/ 13 h 503"/>
                <a:gd name="T64" fmla="*/ 367 w 505"/>
                <a:gd name="T65" fmla="*/ 25 h 503"/>
                <a:gd name="T66" fmla="*/ 389 w 505"/>
                <a:gd name="T67" fmla="*/ 38 h 503"/>
                <a:gd name="T68" fmla="*/ 411 w 505"/>
                <a:gd name="T69" fmla="*/ 54 h 503"/>
                <a:gd name="T70" fmla="*/ 430 w 505"/>
                <a:gd name="T71" fmla="*/ 71 h 503"/>
                <a:gd name="T72" fmla="*/ 448 w 505"/>
                <a:gd name="T73" fmla="*/ 91 h 503"/>
                <a:gd name="T74" fmla="*/ 463 w 505"/>
                <a:gd name="T75" fmla="*/ 111 h 503"/>
                <a:gd name="T76" fmla="*/ 477 w 505"/>
                <a:gd name="T77" fmla="*/ 134 h 503"/>
                <a:gd name="T78" fmla="*/ 487 w 505"/>
                <a:gd name="T79" fmla="*/ 159 h 503"/>
                <a:gd name="T80" fmla="*/ 496 w 505"/>
                <a:gd name="T81" fmla="*/ 184 h 503"/>
                <a:gd name="T82" fmla="*/ 502 w 505"/>
                <a:gd name="T83" fmla="*/ 211 h 503"/>
                <a:gd name="T84" fmla="*/ 504 w 505"/>
                <a:gd name="T85" fmla="*/ 239 h 503"/>
                <a:gd name="T86" fmla="*/ 504 w 505"/>
                <a:gd name="T87" fmla="*/ 269 h 503"/>
                <a:gd name="T88" fmla="*/ 499 w 505"/>
                <a:gd name="T89" fmla="*/ 301 h 503"/>
                <a:gd name="T90" fmla="*/ 491 w 505"/>
                <a:gd name="T91" fmla="*/ 330 h 503"/>
                <a:gd name="T92" fmla="*/ 479 w 505"/>
                <a:gd name="T93" fmla="*/ 359 h 503"/>
                <a:gd name="T94" fmla="*/ 465 w 505"/>
                <a:gd name="T95" fmla="*/ 386 h 503"/>
                <a:gd name="T96" fmla="*/ 447 w 505"/>
                <a:gd name="T97" fmla="*/ 411 h 503"/>
                <a:gd name="T98" fmla="*/ 426 w 505"/>
                <a:gd name="T99" fmla="*/ 433 h 503"/>
                <a:gd name="T100" fmla="*/ 403 w 505"/>
                <a:gd name="T101" fmla="*/ 452 h 503"/>
                <a:gd name="T102" fmla="*/ 377 w 505"/>
                <a:gd name="T103" fmla="*/ 470 h 503"/>
                <a:gd name="T104" fmla="*/ 351 w 505"/>
                <a:gd name="T105" fmla="*/ 484 h 503"/>
                <a:gd name="T106" fmla="*/ 321 w 505"/>
                <a:gd name="T107" fmla="*/ 494 h 503"/>
                <a:gd name="T108" fmla="*/ 290 w 505"/>
                <a:gd name="T109" fmla="*/ 501 h 503"/>
                <a:gd name="T110" fmla="*/ 259 w 505"/>
                <a:gd name="T111" fmla="*/ 503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5" h="503">
                  <a:moveTo>
                    <a:pt x="253" y="503"/>
                  </a:moveTo>
                  <a:lnTo>
                    <a:pt x="246" y="503"/>
                  </a:lnTo>
                  <a:lnTo>
                    <a:pt x="239" y="503"/>
                  </a:lnTo>
                  <a:lnTo>
                    <a:pt x="233" y="503"/>
                  </a:lnTo>
                  <a:lnTo>
                    <a:pt x="227" y="502"/>
                  </a:lnTo>
                  <a:lnTo>
                    <a:pt x="220" y="501"/>
                  </a:lnTo>
                  <a:lnTo>
                    <a:pt x="214" y="501"/>
                  </a:lnTo>
                  <a:lnTo>
                    <a:pt x="207" y="500"/>
                  </a:lnTo>
                  <a:lnTo>
                    <a:pt x="201" y="499"/>
                  </a:lnTo>
                  <a:lnTo>
                    <a:pt x="195" y="496"/>
                  </a:lnTo>
                  <a:lnTo>
                    <a:pt x="189" y="495"/>
                  </a:lnTo>
                  <a:lnTo>
                    <a:pt x="183" y="494"/>
                  </a:lnTo>
                  <a:lnTo>
                    <a:pt x="177" y="492"/>
                  </a:lnTo>
                  <a:lnTo>
                    <a:pt x="171" y="489"/>
                  </a:lnTo>
                  <a:lnTo>
                    <a:pt x="165" y="488"/>
                  </a:lnTo>
                  <a:lnTo>
                    <a:pt x="159" y="486"/>
                  </a:lnTo>
                  <a:lnTo>
                    <a:pt x="154" y="484"/>
                  </a:lnTo>
                  <a:lnTo>
                    <a:pt x="148" y="481"/>
                  </a:lnTo>
                  <a:lnTo>
                    <a:pt x="142" y="478"/>
                  </a:lnTo>
                  <a:lnTo>
                    <a:pt x="137" y="475"/>
                  </a:lnTo>
                  <a:lnTo>
                    <a:pt x="131" y="472"/>
                  </a:lnTo>
                  <a:lnTo>
                    <a:pt x="125" y="470"/>
                  </a:lnTo>
                  <a:lnTo>
                    <a:pt x="122" y="466"/>
                  </a:lnTo>
                  <a:lnTo>
                    <a:pt x="116" y="463"/>
                  </a:lnTo>
                  <a:lnTo>
                    <a:pt x="111" y="460"/>
                  </a:lnTo>
                  <a:lnTo>
                    <a:pt x="106" y="457"/>
                  </a:lnTo>
                  <a:lnTo>
                    <a:pt x="101" y="452"/>
                  </a:lnTo>
                  <a:lnTo>
                    <a:pt x="95" y="448"/>
                  </a:lnTo>
                  <a:lnTo>
                    <a:pt x="92" y="445"/>
                  </a:lnTo>
                  <a:lnTo>
                    <a:pt x="87" y="441"/>
                  </a:lnTo>
                  <a:lnTo>
                    <a:pt x="82" y="438"/>
                  </a:lnTo>
                  <a:lnTo>
                    <a:pt x="79" y="433"/>
                  </a:lnTo>
                  <a:lnTo>
                    <a:pt x="74" y="429"/>
                  </a:lnTo>
                  <a:lnTo>
                    <a:pt x="69" y="425"/>
                  </a:lnTo>
                  <a:lnTo>
                    <a:pt x="66" y="421"/>
                  </a:lnTo>
                  <a:lnTo>
                    <a:pt x="61" y="416"/>
                  </a:lnTo>
                  <a:lnTo>
                    <a:pt x="57" y="411"/>
                  </a:lnTo>
                  <a:lnTo>
                    <a:pt x="52" y="407"/>
                  </a:lnTo>
                  <a:lnTo>
                    <a:pt x="50" y="402"/>
                  </a:lnTo>
                  <a:lnTo>
                    <a:pt x="45" y="397"/>
                  </a:lnTo>
                  <a:lnTo>
                    <a:pt x="43" y="392"/>
                  </a:lnTo>
                  <a:lnTo>
                    <a:pt x="39" y="386"/>
                  </a:lnTo>
                  <a:lnTo>
                    <a:pt x="36" y="380"/>
                  </a:lnTo>
                  <a:lnTo>
                    <a:pt x="33" y="376"/>
                  </a:lnTo>
                  <a:lnTo>
                    <a:pt x="30" y="371"/>
                  </a:lnTo>
                  <a:lnTo>
                    <a:pt x="27" y="365"/>
                  </a:lnTo>
                  <a:lnTo>
                    <a:pt x="25" y="359"/>
                  </a:lnTo>
                  <a:lnTo>
                    <a:pt x="21" y="354"/>
                  </a:lnTo>
                  <a:lnTo>
                    <a:pt x="20" y="349"/>
                  </a:lnTo>
                  <a:lnTo>
                    <a:pt x="17" y="342"/>
                  </a:lnTo>
                  <a:lnTo>
                    <a:pt x="15" y="337"/>
                  </a:lnTo>
                  <a:lnTo>
                    <a:pt x="13" y="330"/>
                  </a:lnTo>
                  <a:lnTo>
                    <a:pt x="11" y="325"/>
                  </a:lnTo>
                  <a:lnTo>
                    <a:pt x="8" y="319"/>
                  </a:lnTo>
                  <a:lnTo>
                    <a:pt x="7" y="313"/>
                  </a:lnTo>
                  <a:lnTo>
                    <a:pt x="6" y="307"/>
                  </a:lnTo>
                  <a:lnTo>
                    <a:pt x="5" y="301"/>
                  </a:lnTo>
                  <a:lnTo>
                    <a:pt x="3" y="294"/>
                  </a:lnTo>
                  <a:lnTo>
                    <a:pt x="2" y="288"/>
                  </a:lnTo>
                  <a:lnTo>
                    <a:pt x="1" y="282"/>
                  </a:lnTo>
                  <a:lnTo>
                    <a:pt x="1" y="276"/>
                  </a:lnTo>
                  <a:lnTo>
                    <a:pt x="0" y="269"/>
                  </a:lnTo>
                  <a:lnTo>
                    <a:pt x="0" y="263"/>
                  </a:lnTo>
                  <a:lnTo>
                    <a:pt x="0" y="257"/>
                  </a:lnTo>
                  <a:lnTo>
                    <a:pt x="0" y="250"/>
                  </a:lnTo>
                  <a:lnTo>
                    <a:pt x="0" y="244"/>
                  </a:lnTo>
                  <a:lnTo>
                    <a:pt x="0" y="238"/>
                  </a:lnTo>
                  <a:lnTo>
                    <a:pt x="0" y="232"/>
                  </a:lnTo>
                  <a:lnTo>
                    <a:pt x="1" y="226"/>
                  </a:lnTo>
                  <a:lnTo>
                    <a:pt x="1" y="221"/>
                  </a:lnTo>
                  <a:lnTo>
                    <a:pt x="2" y="215"/>
                  </a:lnTo>
                  <a:lnTo>
                    <a:pt x="2" y="209"/>
                  </a:lnTo>
                  <a:lnTo>
                    <a:pt x="3" y="203"/>
                  </a:lnTo>
                  <a:lnTo>
                    <a:pt x="5" y="199"/>
                  </a:lnTo>
                  <a:lnTo>
                    <a:pt x="6" y="193"/>
                  </a:lnTo>
                  <a:lnTo>
                    <a:pt x="7" y="187"/>
                  </a:lnTo>
                  <a:lnTo>
                    <a:pt x="9" y="182"/>
                  </a:lnTo>
                  <a:lnTo>
                    <a:pt x="11" y="176"/>
                  </a:lnTo>
                  <a:lnTo>
                    <a:pt x="12" y="170"/>
                  </a:lnTo>
                  <a:lnTo>
                    <a:pt x="14" y="165"/>
                  </a:lnTo>
                  <a:lnTo>
                    <a:pt x="17" y="160"/>
                  </a:lnTo>
                  <a:lnTo>
                    <a:pt x="18" y="154"/>
                  </a:lnTo>
                  <a:lnTo>
                    <a:pt x="20" y="150"/>
                  </a:lnTo>
                  <a:lnTo>
                    <a:pt x="23" y="144"/>
                  </a:lnTo>
                  <a:lnTo>
                    <a:pt x="25" y="139"/>
                  </a:lnTo>
                  <a:lnTo>
                    <a:pt x="27" y="134"/>
                  </a:lnTo>
                  <a:lnTo>
                    <a:pt x="30" y="129"/>
                  </a:lnTo>
                  <a:lnTo>
                    <a:pt x="32" y="125"/>
                  </a:lnTo>
                  <a:lnTo>
                    <a:pt x="36" y="120"/>
                  </a:lnTo>
                  <a:lnTo>
                    <a:pt x="38" y="115"/>
                  </a:lnTo>
                  <a:lnTo>
                    <a:pt x="40" y="110"/>
                  </a:lnTo>
                  <a:lnTo>
                    <a:pt x="44" y="105"/>
                  </a:lnTo>
                  <a:lnTo>
                    <a:pt x="48" y="102"/>
                  </a:lnTo>
                  <a:lnTo>
                    <a:pt x="50" y="97"/>
                  </a:lnTo>
                  <a:lnTo>
                    <a:pt x="55" y="92"/>
                  </a:lnTo>
                  <a:lnTo>
                    <a:pt x="57" y="89"/>
                  </a:lnTo>
                  <a:lnTo>
                    <a:pt x="62" y="84"/>
                  </a:lnTo>
                  <a:lnTo>
                    <a:pt x="64" y="80"/>
                  </a:lnTo>
                  <a:lnTo>
                    <a:pt x="69" y="75"/>
                  </a:lnTo>
                  <a:lnTo>
                    <a:pt x="72" y="72"/>
                  </a:lnTo>
                  <a:lnTo>
                    <a:pt x="76" y="68"/>
                  </a:lnTo>
                  <a:lnTo>
                    <a:pt x="80" y="64"/>
                  </a:lnTo>
                  <a:lnTo>
                    <a:pt x="85" y="61"/>
                  </a:lnTo>
                  <a:lnTo>
                    <a:pt x="88" y="56"/>
                  </a:lnTo>
                  <a:lnTo>
                    <a:pt x="93" y="54"/>
                  </a:lnTo>
                  <a:lnTo>
                    <a:pt x="98" y="49"/>
                  </a:lnTo>
                  <a:lnTo>
                    <a:pt x="101" y="47"/>
                  </a:lnTo>
                  <a:lnTo>
                    <a:pt x="106" y="43"/>
                  </a:lnTo>
                  <a:lnTo>
                    <a:pt x="111" y="41"/>
                  </a:lnTo>
                  <a:lnTo>
                    <a:pt x="115" y="37"/>
                  </a:lnTo>
                  <a:lnTo>
                    <a:pt x="119" y="35"/>
                  </a:lnTo>
                  <a:lnTo>
                    <a:pt x="124" y="31"/>
                  </a:lnTo>
                  <a:lnTo>
                    <a:pt x="130" y="29"/>
                  </a:lnTo>
                  <a:lnTo>
                    <a:pt x="134" y="26"/>
                  </a:lnTo>
                  <a:lnTo>
                    <a:pt x="140" y="23"/>
                  </a:lnTo>
                  <a:lnTo>
                    <a:pt x="144" y="20"/>
                  </a:lnTo>
                  <a:lnTo>
                    <a:pt x="149" y="19"/>
                  </a:lnTo>
                  <a:lnTo>
                    <a:pt x="154" y="16"/>
                  </a:lnTo>
                  <a:lnTo>
                    <a:pt x="159" y="15"/>
                  </a:lnTo>
                  <a:lnTo>
                    <a:pt x="165" y="12"/>
                  </a:lnTo>
                  <a:lnTo>
                    <a:pt x="171" y="11"/>
                  </a:lnTo>
                  <a:lnTo>
                    <a:pt x="176" y="9"/>
                  </a:lnTo>
                  <a:lnTo>
                    <a:pt x="180" y="7"/>
                  </a:lnTo>
                  <a:lnTo>
                    <a:pt x="186" y="6"/>
                  </a:lnTo>
                  <a:lnTo>
                    <a:pt x="192" y="4"/>
                  </a:lnTo>
                  <a:lnTo>
                    <a:pt x="198" y="3"/>
                  </a:lnTo>
                  <a:lnTo>
                    <a:pt x="203" y="1"/>
                  </a:lnTo>
                  <a:lnTo>
                    <a:pt x="209" y="1"/>
                  </a:lnTo>
                  <a:lnTo>
                    <a:pt x="215" y="0"/>
                  </a:lnTo>
                  <a:lnTo>
                    <a:pt x="215" y="4"/>
                  </a:lnTo>
                  <a:lnTo>
                    <a:pt x="215" y="10"/>
                  </a:lnTo>
                  <a:lnTo>
                    <a:pt x="215" y="12"/>
                  </a:lnTo>
                  <a:lnTo>
                    <a:pt x="215" y="15"/>
                  </a:lnTo>
                  <a:lnTo>
                    <a:pt x="215" y="18"/>
                  </a:lnTo>
                  <a:lnTo>
                    <a:pt x="215" y="20"/>
                  </a:lnTo>
                  <a:lnTo>
                    <a:pt x="215" y="25"/>
                  </a:lnTo>
                  <a:lnTo>
                    <a:pt x="215" y="30"/>
                  </a:lnTo>
                  <a:lnTo>
                    <a:pt x="215" y="32"/>
                  </a:lnTo>
                  <a:lnTo>
                    <a:pt x="216" y="34"/>
                  </a:lnTo>
                  <a:lnTo>
                    <a:pt x="258" y="47"/>
                  </a:lnTo>
                  <a:lnTo>
                    <a:pt x="309" y="40"/>
                  </a:lnTo>
                  <a:lnTo>
                    <a:pt x="309" y="37"/>
                  </a:lnTo>
                  <a:lnTo>
                    <a:pt x="309" y="35"/>
                  </a:lnTo>
                  <a:lnTo>
                    <a:pt x="308" y="31"/>
                  </a:lnTo>
                  <a:lnTo>
                    <a:pt x="308" y="26"/>
                  </a:lnTo>
                  <a:lnTo>
                    <a:pt x="308" y="23"/>
                  </a:lnTo>
                  <a:lnTo>
                    <a:pt x="308" y="20"/>
                  </a:lnTo>
                  <a:lnTo>
                    <a:pt x="307" y="17"/>
                  </a:lnTo>
                  <a:lnTo>
                    <a:pt x="307" y="15"/>
                  </a:lnTo>
                  <a:lnTo>
                    <a:pt x="307" y="11"/>
                  </a:lnTo>
                  <a:lnTo>
                    <a:pt x="307" y="9"/>
                  </a:lnTo>
                  <a:lnTo>
                    <a:pt x="307" y="6"/>
                  </a:lnTo>
                  <a:lnTo>
                    <a:pt x="307" y="4"/>
                  </a:lnTo>
                  <a:lnTo>
                    <a:pt x="312" y="5"/>
                  </a:lnTo>
                  <a:lnTo>
                    <a:pt x="318" y="6"/>
                  </a:lnTo>
                  <a:lnTo>
                    <a:pt x="322" y="7"/>
                  </a:lnTo>
                  <a:lnTo>
                    <a:pt x="328" y="9"/>
                  </a:lnTo>
                  <a:lnTo>
                    <a:pt x="333" y="11"/>
                  </a:lnTo>
                  <a:lnTo>
                    <a:pt x="338" y="12"/>
                  </a:lnTo>
                  <a:lnTo>
                    <a:pt x="343" y="13"/>
                  </a:lnTo>
                  <a:lnTo>
                    <a:pt x="348" y="16"/>
                  </a:lnTo>
                  <a:lnTo>
                    <a:pt x="352" y="18"/>
                  </a:lnTo>
                  <a:lnTo>
                    <a:pt x="357" y="20"/>
                  </a:lnTo>
                  <a:lnTo>
                    <a:pt x="362" y="23"/>
                  </a:lnTo>
                  <a:lnTo>
                    <a:pt x="367" y="25"/>
                  </a:lnTo>
                  <a:lnTo>
                    <a:pt x="371" y="28"/>
                  </a:lnTo>
                  <a:lnTo>
                    <a:pt x="376" y="30"/>
                  </a:lnTo>
                  <a:lnTo>
                    <a:pt x="381" y="32"/>
                  </a:lnTo>
                  <a:lnTo>
                    <a:pt x="386" y="36"/>
                  </a:lnTo>
                  <a:lnTo>
                    <a:pt x="389" y="38"/>
                  </a:lnTo>
                  <a:lnTo>
                    <a:pt x="394" y="41"/>
                  </a:lnTo>
                  <a:lnTo>
                    <a:pt x="399" y="44"/>
                  </a:lnTo>
                  <a:lnTo>
                    <a:pt x="403" y="47"/>
                  </a:lnTo>
                  <a:lnTo>
                    <a:pt x="406" y="50"/>
                  </a:lnTo>
                  <a:lnTo>
                    <a:pt x="411" y="54"/>
                  </a:lnTo>
                  <a:lnTo>
                    <a:pt x="414" y="56"/>
                  </a:lnTo>
                  <a:lnTo>
                    <a:pt x="419" y="61"/>
                  </a:lnTo>
                  <a:lnTo>
                    <a:pt x="423" y="64"/>
                  </a:lnTo>
                  <a:lnTo>
                    <a:pt x="426" y="67"/>
                  </a:lnTo>
                  <a:lnTo>
                    <a:pt x="430" y="71"/>
                  </a:lnTo>
                  <a:lnTo>
                    <a:pt x="434" y="75"/>
                  </a:lnTo>
                  <a:lnTo>
                    <a:pt x="437" y="79"/>
                  </a:lnTo>
                  <a:lnTo>
                    <a:pt x="441" y="83"/>
                  </a:lnTo>
                  <a:lnTo>
                    <a:pt x="444" y="87"/>
                  </a:lnTo>
                  <a:lnTo>
                    <a:pt x="448" y="91"/>
                  </a:lnTo>
                  <a:lnTo>
                    <a:pt x="451" y="95"/>
                  </a:lnTo>
                  <a:lnTo>
                    <a:pt x="455" y="98"/>
                  </a:lnTo>
                  <a:lnTo>
                    <a:pt x="457" y="103"/>
                  </a:lnTo>
                  <a:lnTo>
                    <a:pt x="461" y="108"/>
                  </a:lnTo>
                  <a:lnTo>
                    <a:pt x="463" y="111"/>
                  </a:lnTo>
                  <a:lnTo>
                    <a:pt x="466" y="116"/>
                  </a:lnTo>
                  <a:lnTo>
                    <a:pt x="469" y="121"/>
                  </a:lnTo>
                  <a:lnTo>
                    <a:pt x="472" y="126"/>
                  </a:lnTo>
                  <a:lnTo>
                    <a:pt x="474" y="129"/>
                  </a:lnTo>
                  <a:lnTo>
                    <a:pt x="477" y="134"/>
                  </a:lnTo>
                  <a:lnTo>
                    <a:pt x="479" y="139"/>
                  </a:lnTo>
                  <a:lnTo>
                    <a:pt x="481" y="144"/>
                  </a:lnTo>
                  <a:lnTo>
                    <a:pt x="483" y="148"/>
                  </a:lnTo>
                  <a:lnTo>
                    <a:pt x="486" y="154"/>
                  </a:lnTo>
                  <a:lnTo>
                    <a:pt x="487" y="159"/>
                  </a:lnTo>
                  <a:lnTo>
                    <a:pt x="490" y="164"/>
                  </a:lnTo>
                  <a:lnTo>
                    <a:pt x="491" y="169"/>
                  </a:lnTo>
                  <a:lnTo>
                    <a:pt x="492" y="175"/>
                  </a:lnTo>
                  <a:lnTo>
                    <a:pt x="495" y="179"/>
                  </a:lnTo>
                  <a:lnTo>
                    <a:pt x="496" y="184"/>
                  </a:lnTo>
                  <a:lnTo>
                    <a:pt x="497" y="189"/>
                  </a:lnTo>
                  <a:lnTo>
                    <a:pt x="498" y="195"/>
                  </a:lnTo>
                  <a:lnTo>
                    <a:pt x="499" y="200"/>
                  </a:lnTo>
                  <a:lnTo>
                    <a:pt x="500" y="206"/>
                  </a:lnTo>
                  <a:lnTo>
                    <a:pt x="502" y="211"/>
                  </a:lnTo>
                  <a:lnTo>
                    <a:pt x="502" y="217"/>
                  </a:lnTo>
                  <a:lnTo>
                    <a:pt x="503" y="221"/>
                  </a:lnTo>
                  <a:lnTo>
                    <a:pt x="504" y="227"/>
                  </a:lnTo>
                  <a:lnTo>
                    <a:pt x="504" y="233"/>
                  </a:lnTo>
                  <a:lnTo>
                    <a:pt x="504" y="239"/>
                  </a:lnTo>
                  <a:lnTo>
                    <a:pt x="504" y="245"/>
                  </a:lnTo>
                  <a:lnTo>
                    <a:pt x="505" y="250"/>
                  </a:lnTo>
                  <a:lnTo>
                    <a:pt x="504" y="257"/>
                  </a:lnTo>
                  <a:lnTo>
                    <a:pt x="504" y="263"/>
                  </a:lnTo>
                  <a:lnTo>
                    <a:pt x="504" y="269"/>
                  </a:lnTo>
                  <a:lnTo>
                    <a:pt x="504" y="276"/>
                  </a:lnTo>
                  <a:lnTo>
                    <a:pt x="503" y="282"/>
                  </a:lnTo>
                  <a:lnTo>
                    <a:pt x="502" y="288"/>
                  </a:lnTo>
                  <a:lnTo>
                    <a:pt x="500" y="294"/>
                  </a:lnTo>
                  <a:lnTo>
                    <a:pt x="499" y="301"/>
                  </a:lnTo>
                  <a:lnTo>
                    <a:pt x="498" y="307"/>
                  </a:lnTo>
                  <a:lnTo>
                    <a:pt x="497" y="313"/>
                  </a:lnTo>
                  <a:lnTo>
                    <a:pt x="495" y="319"/>
                  </a:lnTo>
                  <a:lnTo>
                    <a:pt x="493" y="325"/>
                  </a:lnTo>
                  <a:lnTo>
                    <a:pt x="491" y="330"/>
                  </a:lnTo>
                  <a:lnTo>
                    <a:pt x="489" y="337"/>
                  </a:lnTo>
                  <a:lnTo>
                    <a:pt x="487" y="342"/>
                  </a:lnTo>
                  <a:lnTo>
                    <a:pt x="485" y="349"/>
                  </a:lnTo>
                  <a:lnTo>
                    <a:pt x="483" y="354"/>
                  </a:lnTo>
                  <a:lnTo>
                    <a:pt x="479" y="359"/>
                  </a:lnTo>
                  <a:lnTo>
                    <a:pt x="477" y="365"/>
                  </a:lnTo>
                  <a:lnTo>
                    <a:pt x="474" y="371"/>
                  </a:lnTo>
                  <a:lnTo>
                    <a:pt x="471" y="376"/>
                  </a:lnTo>
                  <a:lnTo>
                    <a:pt x="468" y="380"/>
                  </a:lnTo>
                  <a:lnTo>
                    <a:pt x="465" y="386"/>
                  </a:lnTo>
                  <a:lnTo>
                    <a:pt x="461" y="392"/>
                  </a:lnTo>
                  <a:lnTo>
                    <a:pt x="457" y="397"/>
                  </a:lnTo>
                  <a:lnTo>
                    <a:pt x="454" y="402"/>
                  </a:lnTo>
                  <a:lnTo>
                    <a:pt x="450" y="407"/>
                  </a:lnTo>
                  <a:lnTo>
                    <a:pt x="447" y="411"/>
                  </a:lnTo>
                  <a:lnTo>
                    <a:pt x="443" y="416"/>
                  </a:lnTo>
                  <a:lnTo>
                    <a:pt x="438" y="421"/>
                  </a:lnTo>
                  <a:lnTo>
                    <a:pt x="435" y="425"/>
                  </a:lnTo>
                  <a:lnTo>
                    <a:pt x="431" y="429"/>
                  </a:lnTo>
                  <a:lnTo>
                    <a:pt x="426" y="433"/>
                  </a:lnTo>
                  <a:lnTo>
                    <a:pt x="422" y="438"/>
                  </a:lnTo>
                  <a:lnTo>
                    <a:pt x="417" y="441"/>
                  </a:lnTo>
                  <a:lnTo>
                    <a:pt x="412" y="445"/>
                  </a:lnTo>
                  <a:lnTo>
                    <a:pt x="407" y="448"/>
                  </a:lnTo>
                  <a:lnTo>
                    <a:pt x="403" y="452"/>
                  </a:lnTo>
                  <a:lnTo>
                    <a:pt x="398" y="457"/>
                  </a:lnTo>
                  <a:lnTo>
                    <a:pt x="393" y="460"/>
                  </a:lnTo>
                  <a:lnTo>
                    <a:pt x="388" y="463"/>
                  </a:lnTo>
                  <a:lnTo>
                    <a:pt x="382" y="466"/>
                  </a:lnTo>
                  <a:lnTo>
                    <a:pt x="377" y="470"/>
                  </a:lnTo>
                  <a:lnTo>
                    <a:pt x="373" y="472"/>
                  </a:lnTo>
                  <a:lnTo>
                    <a:pt x="367" y="475"/>
                  </a:lnTo>
                  <a:lnTo>
                    <a:pt x="361" y="478"/>
                  </a:lnTo>
                  <a:lnTo>
                    <a:pt x="356" y="481"/>
                  </a:lnTo>
                  <a:lnTo>
                    <a:pt x="351" y="484"/>
                  </a:lnTo>
                  <a:lnTo>
                    <a:pt x="344" y="486"/>
                  </a:lnTo>
                  <a:lnTo>
                    <a:pt x="339" y="488"/>
                  </a:lnTo>
                  <a:lnTo>
                    <a:pt x="333" y="489"/>
                  </a:lnTo>
                  <a:lnTo>
                    <a:pt x="327" y="492"/>
                  </a:lnTo>
                  <a:lnTo>
                    <a:pt x="321" y="494"/>
                  </a:lnTo>
                  <a:lnTo>
                    <a:pt x="315" y="495"/>
                  </a:lnTo>
                  <a:lnTo>
                    <a:pt x="309" y="496"/>
                  </a:lnTo>
                  <a:lnTo>
                    <a:pt x="303" y="499"/>
                  </a:lnTo>
                  <a:lnTo>
                    <a:pt x="296" y="500"/>
                  </a:lnTo>
                  <a:lnTo>
                    <a:pt x="290" y="501"/>
                  </a:lnTo>
                  <a:lnTo>
                    <a:pt x="284" y="501"/>
                  </a:lnTo>
                  <a:lnTo>
                    <a:pt x="278" y="502"/>
                  </a:lnTo>
                  <a:lnTo>
                    <a:pt x="271" y="503"/>
                  </a:lnTo>
                  <a:lnTo>
                    <a:pt x="265" y="503"/>
                  </a:lnTo>
                  <a:lnTo>
                    <a:pt x="259" y="503"/>
                  </a:lnTo>
                  <a:lnTo>
                    <a:pt x="253" y="503"/>
                  </a:lnTo>
                  <a:lnTo>
                    <a:pt x="253" y="503"/>
                  </a:lnTo>
                  <a:close/>
                </a:path>
              </a:pathLst>
            </a:custGeom>
            <a:solidFill>
              <a:srgbClr val="47C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2" name="Freeform 76"/>
            <p:cNvSpPr>
              <a:spLocks/>
            </p:cNvSpPr>
            <p:nvPr/>
          </p:nvSpPr>
          <p:spPr bwMode="auto">
            <a:xfrm>
              <a:off x="6650038" y="5381626"/>
              <a:ext cx="322263" cy="323850"/>
            </a:xfrm>
            <a:custGeom>
              <a:avLst/>
              <a:gdLst>
                <a:gd name="T0" fmla="*/ 183 w 406"/>
                <a:gd name="T1" fmla="*/ 407 h 408"/>
                <a:gd name="T2" fmla="*/ 157 w 406"/>
                <a:gd name="T3" fmla="*/ 402 h 408"/>
                <a:gd name="T4" fmla="*/ 133 w 406"/>
                <a:gd name="T5" fmla="*/ 395 h 408"/>
                <a:gd name="T6" fmla="*/ 110 w 406"/>
                <a:gd name="T7" fmla="*/ 384 h 408"/>
                <a:gd name="T8" fmla="*/ 88 w 406"/>
                <a:gd name="T9" fmla="*/ 372 h 408"/>
                <a:gd name="T10" fmla="*/ 69 w 406"/>
                <a:gd name="T11" fmla="*/ 358 h 408"/>
                <a:gd name="T12" fmla="*/ 51 w 406"/>
                <a:gd name="T13" fmla="*/ 340 h 408"/>
                <a:gd name="T14" fmla="*/ 37 w 406"/>
                <a:gd name="T15" fmla="*/ 321 h 408"/>
                <a:gd name="T16" fmla="*/ 24 w 406"/>
                <a:gd name="T17" fmla="*/ 300 h 408"/>
                <a:gd name="T18" fmla="*/ 13 w 406"/>
                <a:gd name="T19" fmla="*/ 278 h 408"/>
                <a:gd name="T20" fmla="*/ 6 w 406"/>
                <a:gd name="T21" fmla="*/ 254 h 408"/>
                <a:gd name="T22" fmla="*/ 1 w 406"/>
                <a:gd name="T23" fmla="*/ 229 h 408"/>
                <a:gd name="T24" fmla="*/ 0 w 406"/>
                <a:gd name="T25" fmla="*/ 203 h 408"/>
                <a:gd name="T26" fmla="*/ 1 w 406"/>
                <a:gd name="T27" fmla="*/ 177 h 408"/>
                <a:gd name="T28" fmla="*/ 5 w 406"/>
                <a:gd name="T29" fmla="*/ 153 h 408"/>
                <a:gd name="T30" fmla="*/ 13 w 406"/>
                <a:gd name="T31" fmla="*/ 131 h 408"/>
                <a:gd name="T32" fmla="*/ 23 w 406"/>
                <a:gd name="T33" fmla="*/ 109 h 408"/>
                <a:gd name="T34" fmla="*/ 35 w 406"/>
                <a:gd name="T35" fmla="*/ 88 h 408"/>
                <a:gd name="T36" fmla="*/ 49 w 406"/>
                <a:gd name="T37" fmla="*/ 70 h 408"/>
                <a:gd name="T38" fmla="*/ 66 w 406"/>
                <a:gd name="T39" fmla="*/ 53 h 408"/>
                <a:gd name="T40" fmla="*/ 84 w 406"/>
                <a:gd name="T41" fmla="*/ 38 h 408"/>
                <a:gd name="T42" fmla="*/ 103 w 406"/>
                <a:gd name="T43" fmla="*/ 24 h 408"/>
                <a:gd name="T44" fmla="*/ 124 w 406"/>
                <a:gd name="T45" fmla="*/ 15 h 408"/>
                <a:gd name="T46" fmla="*/ 147 w 406"/>
                <a:gd name="T47" fmla="*/ 7 h 408"/>
                <a:gd name="T48" fmla="*/ 171 w 406"/>
                <a:gd name="T49" fmla="*/ 1 h 408"/>
                <a:gd name="T50" fmla="*/ 195 w 406"/>
                <a:gd name="T51" fmla="*/ 0 h 408"/>
                <a:gd name="T52" fmla="*/ 207 w 406"/>
                <a:gd name="T53" fmla="*/ 5 h 408"/>
                <a:gd name="T54" fmla="*/ 216 w 406"/>
                <a:gd name="T55" fmla="*/ 3 h 408"/>
                <a:gd name="T56" fmla="*/ 239 w 406"/>
                <a:gd name="T57" fmla="*/ 3 h 408"/>
                <a:gd name="T58" fmla="*/ 260 w 406"/>
                <a:gd name="T59" fmla="*/ 7 h 408"/>
                <a:gd name="T60" fmla="*/ 282 w 406"/>
                <a:gd name="T61" fmla="*/ 15 h 408"/>
                <a:gd name="T62" fmla="*/ 302 w 406"/>
                <a:gd name="T63" fmla="*/ 25 h 408"/>
                <a:gd name="T64" fmla="*/ 321 w 406"/>
                <a:gd name="T65" fmla="*/ 37 h 408"/>
                <a:gd name="T66" fmla="*/ 338 w 406"/>
                <a:gd name="T67" fmla="*/ 52 h 408"/>
                <a:gd name="T68" fmla="*/ 355 w 406"/>
                <a:gd name="T69" fmla="*/ 68 h 408"/>
                <a:gd name="T70" fmla="*/ 368 w 406"/>
                <a:gd name="T71" fmla="*/ 85 h 408"/>
                <a:gd name="T72" fmla="*/ 380 w 406"/>
                <a:gd name="T73" fmla="*/ 104 h 408"/>
                <a:gd name="T74" fmla="*/ 390 w 406"/>
                <a:gd name="T75" fmla="*/ 126 h 408"/>
                <a:gd name="T76" fmla="*/ 398 w 406"/>
                <a:gd name="T77" fmla="*/ 147 h 408"/>
                <a:gd name="T78" fmla="*/ 403 w 406"/>
                <a:gd name="T79" fmla="*/ 169 h 408"/>
                <a:gd name="T80" fmla="*/ 406 w 406"/>
                <a:gd name="T81" fmla="*/ 194 h 408"/>
                <a:gd name="T82" fmla="*/ 405 w 406"/>
                <a:gd name="T83" fmla="*/ 218 h 408"/>
                <a:gd name="T84" fmla="*/ 401 w 406"/>
                <a:gd name="T85" fmla="*/ 244 h 408"/>
                <a:gd name="T86" fmla="*/ 394 w 406"/>
                <a:gd name="T87" fmla="*/ 268 h 408"/>
                <a:gd name="T88" fmla="*/ 385 w 406"/>
                <a:gd name="T89" fmla="*/ 291 h 408"/>
                <a:gd name="T90" fmla="*/ 373 w 406"/>
                <a:gd name="T91" fmla="*/ 313 h 408"/>
                <a:gd name="T92" fmla="*/ 360 w 406"/>
                <a:gd name="T93" fmla="*/ 333 h 408"/>
                <a:gd name="T94" fmla="*/ 343 w 406"/>
                <a:gd name="T95" fmla="*/ 350 h 408"/>
                <a:gd name="T96" fmla="*/ 324 w 406"/>
                <a:gd name="T97" fmla="*/ 366 h 408"/>
                <a:gd name="T98" fmla="*/ 303 w 406"/>
                <a:gd name="T99" fmla="*/ 379 h 408"/>
                <a:gd name="T100" fmla="*/ 282 w 406"/>
                <a:gd name="T101" fmla="*/ 391 h 408"/>
                <a:gd name="T102" fmla="*/ 258 w 406"/>
                <a:gd name="T103" fmla="*/ 398 h 408"/>
                <a:gd name="T104" fmla="*/ 234 w 406"/>
                <a:gd name="T105" fmla="*/ 404 h 408"/>
                <a:gd name="T106" fmla="*/ 208 w 406"/>
                <a:gd name="T107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6" h="408">
                  <a:moveTo>
                    <a:pt x="203" y="408"/>
                  </a:moveTo>
                  <a:lnTo>
                    <a:pt x="198" y="408"/>
                  </a:lnTo>
                  <a:lnTo>
                    <a:pt x="192" y="408"/>
                  </a:lnTo>
                  <a:lnTo>
                    <a:pt x="188" y="407"/>
                  </a:lnTo>
                  <a:lnTo>
                    <a:pt x="183" y="407"/>
                  </a:lnTo>
                  <a:lnTo>
                    <a:pt x="177" y="405"/>
                  </a:lnTo>
                  <a:lnTo>
                    <a:pt x="172" y="404"/>
                  </a:lnTo>
                  <a:lnTo>
                    <a:pt x="167" y="403"/>
                  </a:lnTo>
                  <a:lnTo>
                    <a:pt x="163" y="403"/>
                  </a:lnTo>
                  <a:lnTo>
                    <a:pt x="157" y="402"/>
                  </a:lnTo>
                  <a:lnTo>
                    <a:pt x="152" y="400"/>
                  </a:lnTo>
                  <a:lnTo>
                    <a:pt x="147" y="398"/>
                  </a:lnTo>
                  <a:lnTo>
                    <a:pt x="142" y="398"/>
                  </a:lnTo>
                  <a:lnTo>
                    <a:pt x="137" y="396"/>
                  </a:lnTo>
                  <a:lnTo>
                    <a:pt x="133" y="395"/>
                  </a:lnTo>
                  <a:lnTo>
                    <a:pt x="128" y="392"/>
                  </a:lnTo>
                  <a:lnTo>
                    <a:pt x="124" y="391"/>
                  </a:lnTo>
                  <a:lnTo>
                    <a:pt x="120" y="389"/>
                  </a:lnTo>
                  <a:lnTo>
                    <a:pt x="115" y="386"/>
                  </a:lnTo>
                  <a:lnTo>
                    <a:pt x="110" y="384"/>
                  </a:lnTo>
                  <a:lnTo>
                    <a:pt x="105" y="382"/>
                  </a:lnTo>
                  <a:lnTo>
                    <a:pt x="102" y="379"/>
                  </a:lnTo>
                  <a:lnTo>
                    <a:pt x="97" y="377"/>
                  </a:lnTo>
                  <a:lnTo>
                    <a:pt x="93" y="374"/>
                  </a:lnTo>
                  <a:lnTo>
                    <a:pt x="88" y="372"/>
                  </a:lnTo>
                  <a:lnTo>
                    <a:pt x="85" y="370"/>
                  </a:lnTo>
                  <a:lnTo>
                    <a:pt x="80" y="366"/>
                  </a:lnTo>
                  <a:lnTo>
                    <a:pt x="76" y="364"/>
                  </a:lnTo>
                  <a:lnTo>
                    <a:pt x="73" y="360"/>
                  </a:lnTo>
                  <a:lnTo>
                    <a:pt x="69" y="358"/>
                  </a:lnTo>
                  <a:lnTo>
                    <a:pt x="66" y="354"/>
                  </a:lnTo>
                  <a:lnTo>
                    <a:pt x="62" y="350"/>
                  </a:lnTo>
                  <a:lnTo>
                    <a:pt x="59" y="348"/>
                  </a:lnTo>
                  <a:lnTo>
                    <a:pt x="55" y="343"/>
                  </a:lnTo>
                  <a:lnTo>
                    <a:pt x="51" y="340"/>
                  </a:lnTo>
                  <a:lnTo>
                    <a:pt x="49" y="336"/>
                  </a:lnTo>
                  <a:lnTo>
                    <a:pt x="45" y="333"/>
                  </a:lnTo>
                  <a:lnTo>
                    <a:pt x="42" y="329"/>
                  </a:lnTo>
                  <a:lnTo>
                    <a:pt x="39" y="324"/>
                  </a:lnTo>
                  <a:lnTo>
                    <a:pt x="37" y="321"/>
                  </a:lnTo>
                  <a:lnTo>
                    <a:pt x="33" y="317"/>
                  </a:lnTo>
                  <a:lnTo>
                    <a:pt x="31" y="313"/>
                  </a:lnTo>
                  <a:lnTo>
                    <a:pt x="28" y="309"/>
                  </a:lnTo>
                  <a:lnTo>
                    <a:pt x="25" y="304"/>
                  </a:lnTo>
                  <a:lnTo>
                    <a:pt x="24" y="300"/>
                  </a:lnTo>
                  <a:lnTo>
                    <a:pt x="20" y="296"/>
                  </a:lnTo>
                  <a:lnTo>
                    <a:pt x="19" y="291"/>
                  </a:lnTo>
                  <a:lnTo>
                    <a:pt x="17" y="287"/>
                  </a:lnTo>
                  <a:lnTo>
                    <a:pt x="16" y="282"/>
                  </a:lnTo>
                  <a:lnTo>
                    <a:pt x="13" y="278"/>
                  </a:lnTo>
                  <a:lnTo>
                    <a:pt x="11" y="273"/>
                  </a:lnTo>
                  <a:lnTo>
                    <a:pt x="10" y="268"/>
                  </a:lnTo>
                  <a:lnTo>
                    <a:pt x="8" y="263"/>
                  </a:lnTo>
                  <a:lnTo>
                    <a:pt x="7" y="258"/>
                  </a:lnTo>
                  <a:lnTo>
                    <a:pt x="6" y="254"/>
                  </a:lnTo>
                  <a:lnTo>
                    <a:pt x="4" y="249"/>
                  </a:lnTo>
                  <a:lnTo>
                    <a:pt x="4" y="244"/>
                  </a:lnTo>
                  <a:lnTo>
                    <a:pt x="2" y="239"/>
                  </a:lnTo>
                  <a:lnTo>
                    <a:pt x="1" y="233"/>
                  </a:lnTo>
                  <a:lnTo>
                    <a:pt x="1" y="229"/>
                  </a:lnTo>
                  <a:lnTo>
                    <a:pt x="0" y="224"/>
                  </a:lnTo>
                  <a:lnTo>
                    <a:pt x="0" y="218"/>
                  </a:lnTo>
                  <a:lnTo>
                    <a:pt x="0" y="213"/>
                  </a:lnTo>
                  <a:lnTo>
                    <a:pt x="0" y="208"/>
                  </a:lnTo>
                  <a:lnTo>
                    <a:pt x="0" y="203"/>
                  </a:lnTo>
                  <a:lnTo>
                    <a:pt x="0" y="197"/>
                  </a:lnTo>
                  <a:lnTo>
                    <a:pt x="0" y="193"/>
                  </a:lnTo>
                  <a:lnTo>
                    <a:pt x="0" y="188"/>
                  </a:lnTo>
                  <a:lnTo>
                    <a:pt x="0" y="183"/>
                  </a:lnTo>
                  <a:lnTo>
                    <a:pt x="1" y="177"/>
                  </a:lnTo>
                  <a:lnTo>
                    <a:pt x="1" y="172"/>
                  </a:lnTo>
                  <a:lnTo>
                    <a:pt x="2" y="168"/>
                  </a:lnTo>
                  <a:lnTo>
                    <a:pt x="4" y="164"/>
                  </a:lnTo>
                  <a:lnTo>
                    <a:pt x="4" y="158"/>
                  </a:lnTo>
                  <a:lnTo>
                    <a:pt x="5" y="153"/>
                  </a:lnTo>
                  <a:lnTo>
                    <a:pt x="6" y="148"/>
                  </a:lnTo>
                  <a:lnTo>
                    <a:pt x="8" y="145"/>
                  </a:lnTo>
                  <a:lnTo>
                    <a:pt x="10" y="140"/>
                  </a:lnTo>
                  <a:lnTo>
                    <a:pt x="11" y="135"/>
                  </a:lnTo>
                  <a:lnTo>
                    <a:pt x="13" y="131"/>
                  </a:lnTo>
                  <a:lnTo>
                    <a:pt x="14" y="126"/>
                  </a:lnTo>
                  <a:lnTo>
                    <a:pt x="16" y="121"/>
                  </a:lnTo>
                  <a:lnTo>
                    <a:pt x="18" y="117"/>
                  </a:lnTo>
                  <a:lnTo>
                    <a:pt x="20" y="113"/>
                  </a:lnTo>
                  <a:lnTo>
                    <a:pt x="23" y="109"/>
                  </a:lnTo>
                  <a:lnTo>
                    <a:pt x="24" y="104"/>
                  </a:lnTo>
                  <a:lnTo>
                    <a:pt x="26" y="101"/>
                  </a:lnTo>
                  <a:lnTo>
                    <a:pt x="29" y="96"/>
                  </a:lnTo>
                  <a:lnTo>
                    <a:pt x="32" y="92"/>
                  </a:lnTo>
                  <a:lnTo>
                    <a:pt x="35" y="88"/>
                  </a:lnTo>
                  <a:lnTo>
                    <a:pt x="37" y="84"/>
                  </a:lnTo>
                  <a:lnTo>
                    <a:pt x="39" y="80"/>
                  </a:lnTo>
                  <a:lnTo>
                    <a:pt x="43" y="77"/>
                  </a:lnTo>
                  <a:lnTo>
                    <a:pt x="45" y="73"/>
                  </a:lnTo>
                  <a:lnTo>
                    <a:pt x="49" y="70"/>
                  </a:lnTo>
                  <a:lnTo>
                    <a:pt x="51" y="66"/>
                  </a:lnTo>
                  <a:lnTo>
                    <a:pt x="55" y="64"/>
                  </a:lnTo>
                  <a:lnTo>
                    <a:pt x="59" y="60"/>
                  </a:lnTo>
                  <a:lnTo>
                    <a:pt x="62" y="56"/>
                  </a:lnTo>
                  <a:lnTo>
                    <a:pt x="66" y="53"/>
                  </a:lnTo>
                  <a:lnTo>
                    <a:pt x="69" y="50"/>
                  </a:lnTo>
                  <a:lnTo>
                    <a:pt x="72" y="47"/>
                  </a:lnTo>
                  <a:lnTo>
                    <a:pt x="75" y="43"/>
                  </a:lnTo>
                  <a:lnTo>
                    <a:pt x="79" y="41"/>
                  </a:lnTo>
                  <a:lnTo>
                    <a:pt x="84" y="38"/>
                  </a:lnTo>
                  <a:lnTo>
                    <a:pt x="87" y="35"/>
                  </a:lnTo>
                  <a:lnTo>
                    <a:pt x="91" y="33"/>
                  </a:lnTo>
                  <a:lnTo>
                    <a:pt x="94" y="30"/>
                  </a:lnTo>
                  <a:lnTo>
                    <a:pt x="99" y="28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6" y="19"/>
                  </a:lnTo>
                  <a:lnTo>
                    <a:pt x="121" y="17"/>
                  </a:lnTo>
                  <a:lnTo>
                    <a:pt x="124" y="15"/>
                  </a:lnTo>
                  <a:lnTo>
                    <a:pt x="129" y="13"/>
                  </a:lnTo>
                  <a:lnTo>
                    <a:pt x="133" y="12"/>
                  </a:lnTo>
                  <a:lnTo>
                    <a:pt x="137" y="10"/>
                  </a:lnTo>
                  <a:lnTo>
                    <a:pt x="142" y="9"/>
                  </a:lnTo>
                  <a:lnTo>
                    <a:pt x="147" y="7"/>
                  </a:lnTo>
                  <a:lnTo>
                    <a:pt x="152" y="6"/>
                  </a:lnTo>
                  <a:lnTo>
                    <a:pt x="157" y="5"/>
                  </a:lnTo>
                  <a:lnTo>
                    <a:pt x="161" y="3"/>
                  </a:lnTo>
                  <a:lnTo>
                    <a:pt x="166" y="3"/>
                  </a:lnTo>
                  <a:lnTo>
                    <a:pt x="171" y="1"/>
                  </a:lnTo>
                  <a:lnTo>
                    <a:pt x="176" y="0"/>
                  </a:lnTo>
                  <a:lnTo>
                    <a:pt x="182" y="0"/>
                  </a:lnTo>
                  <a:lnTo>
                    <a:pt x="186" y="0"/>
                  </a:lnTo>
                  <a:lnTo>
                    <a:pt x="191" y="0"/>
                  </a:lnTo>
                  <a:lnTo>
                    <a:pt x="195" y="0"/>
                  </a:lnTo>
                  <a:lnTo>
                    <a:pt x="197" y="1"/>
                  </a:lnTo>
                  <a:lnTo>
                    <a:pt x="200" y="3"/>
                  </a:lnTo>
                  <a:lnTo>
                    <a:pt x="202" y="3"/>
                  </a:lnTo>
                  <a:lnTo>
                    <a:pt x="206" y="4"/>
                  </a:lnTo>
                  <a:lnTo>
                    <a:pt x="207" y="5"/>
                  </a:lnTo>
                  <a:lnTo>
                    <a:pt x="207" y="4"/>
                  </a:lnTo>
                  <a:lnTo>
                    <a:pt x="208" y="4"/>
                  </a:lnTo>
                  <a:lnTo>
                    <a:pt x="210" y="4"/>
                  </a:lnTo>
                  <a:lnTo>
                    <a:pt x="213" y="3"/>
                  </a:lnTo>
                  <a:lnTo>
                    <a:pt x="216" y="3"/>
                  </a:lnTo>
                  <a:lnTo>
                    <a:pt x="220" y="3"/>
                  </a:lnTo>
                  <a:lnTo>
                    <a:pt x="225" y="1"/>
                  </a:lnTo>
                  <a:lnTo>
                    <a:pt x="229" y="1"/>
                  </a:lnTo>
                  <a:lnTo>
                    <a:pt x="234" y="1"/>
                  </a:lnTo>
                  <a:lnTo>
                    <a:pt x="239" y="3"/>
                  </a:lnTo>
                  <a:lnTo>
                    <a:pt x="243" y="3"/>
                  </a:lnTo>
                  <a:lnTo>
                    <a:pt x="247" y="4"/>
                  </a:lnTo>
                  <a:lnTo>
                    <a:pt x="252" y="5"/>
                  </a:lnTo>
                  <a:lnTo>
                    <a:pt x="256" y="6"/>
                  </a:lnTo>
                  <a:lnTo>
                    <a:pt x="260" y="7"/>
                  </a:lnTo>
                  <a:lnTo>
                    <a:pt x="265" y="9"/>
                  </a:lnTo>
                  <a:lnTo>
                    <a:pt x="269" y="10"/>
                  </a:lnTo>
                  <a:lnTo>
                    <a:pt x="274" y="12"/>
                  </a:lnTo>
                  <a:lnTo>
                    <a:pt x="278" y="13"/>
                  </a:lnTo>
                  <a:lnTo>
                    <a:pt x="282" y="15"/>
                  </a:lnTo>
                  <a:lnTo>
                    <a:pt x="286" y="17"/>
                  </a:lnTo>
                  <a:lnTo>
                    <a:pt x="290" y="19"/>
                  </a:lnTo>
                  <a:lnTo>
                    <a:pt x="295" y="21"/>
                  </a:lnTo>
                  <a:lnTo>
                    <a:pt x="299" y="23"/>
                  </a:lnTo>
                  <a:lnTo>
                    <a:pt x="302" y="25"/>
                  </a:lnTo>
                  <a:lnTo>
                    <a:pt x="307" y="28"/>
                  </a:lnTo>
                  <a:lnTo>
                    <a:pt x="309" y="29"/>
                  </a:lnTo>
                  <a:lnTo>
                    <a:pt x="314" y="33"/>
                  </a:lnTo>
                  <a:lnTo>
                    <a:pt x="318" y="35"/>
                  </a:lnTo>
                  <a:lnTo>
                    <a:pt x="321" y="37"/>
                  </a:lnTo>
                  <a:lnTo>
                    <a:pt x="325" y="40"/>
                  </a:lnTo>
                  <a:lnTo>
                    <a:pt x="329" y="43"/>
                  </a:lnTo>
                  <a:lnTo>
                    <a:pt x="332" y="46"/>
                  </a:lnTo>
                  <a:lnTo>
                    <a:pt x="336" y="48"/>
                  </a:lnTo>
                  <a:lnTo>
                    <a:pt x="338" y="52"/>
                  </a:lnTo>
                  <a:lnTo>
                    <a:pt x="343" y="55"/>
                  </a:lnTo>
                  <a:lnTo>
                    <a:pt x="345" y="58"/>
                  </a:lnTo>
                  <a:lnTo>
                    <a:pt x="349" y="61"/>
                  </a:lnTo>
                  <a:lnTo>
                    <a:pt x="351" y="65"/>
                  </a:lnTo>
                  <a:lnTo>
                    <a:pt x="355" y="68"/>
                  </a:lnTo>
                  <a:lnTo>
                    <a:pt x="357" y="71"/>
                  </a:lnTo>
                  <a:lnTo>
                    <a:pt x="361" y="74"/>
                  </a:lnTo>
                  <a:lnTo>
                    <a:pt x="363" y="78"/>
                  </a:lnTo>
                  <a:lnTo>
                    <a:pt x="366" y="82"/>
                  </a:lnTo>
                  <a:lnTo>
                    <a:pt x="368" y="85"/>
                  </a:lnTo>
                  <a:lnTo>
                    <a:pt x="370" y="89"/>
                  </a:lnTo>
                  <a:lnTo>
                    <a:pt x="373" y="92"/>
                  </a:lnTo>
                  <a:lnTo>
                    <a:pt x="376" y="97"/>
                  </a:lnTo>
                  <a:lnTo>
                    <a:pt x="378" y="101"/>
                  </a:lnTo>
                  <a:lnTo>
                    <a:pt x="380" y="104"/>
                  </a:lnTo>
                  <a:lnTo>
                    <a:pt x="382" y="108"/>
                  </a:lnTo>
                  <a:lnTo>
                    <a:pt x="385" y="113"/>
                  </a:lnTo>
                  <a:lnTo>
                    <a:pt x="386" y="116"/>
                  </a:lnTo>
                  <a:lnTo>
                    <a:pt x="388" y="121"/>
                  </a:lnTo>
                  <a:lnTo>
                    <a:pt x="390" y="126"/>
                  </a:lnTo>
                  <a:lnTo>
                    <a:pt x="392" y="129"/>
                  </a:lnTo>
                  <a:lnTo>
                    <a:pt x="394" y="134"/>
                  </a:lnTo>
                  <a:lnTo>
                    <a:pt x="395" y="138"/>
                  </a:lnTo>
                  <a:lnTo>
                    <a:pt x="397" y="142"/>
                  </a:lnTo>
                  <a:lnTo>
                    <a:pt x="398" y="147"/>
                  </a:lnTo>
                  <a:lnTo>
                    <a:pt x="399" y="151"/>
                  </a:lnTo>
                  <a:lnTo>
                    <a:pt x="400" y="156"/>
                  </a:lnTo>
                  <a:lnTo>
                    <a:pt x="401" y="160"/>
                  </a:lnTo>
                  <a:lnTo>
                    <a:pt x="403" y="165"/>
                  </a:lnTo>
                  <a:lnTo>
                    <a:pt x="403" y="169"/>
                  </a:lnTo>
                  <a:lnTo>
                    <a:pt x="404" y="174"/>
                  </a:lnTo>
                  <a:lnTo>
                    <a:pt x="404" y="178"/>
                  </a:lnTo>
                  <a:lnTo>
                    <a:pt x="405" y="183"/>
                  </a:lnTo>
                  <a:lnTo>
                    <a:pt x="405" y="188"/>
                  </a:lnTo>
                  <a:lnTo>
                    <a:pt x="406" y="194"/>
                  </a:lnTo>
                  <a:lnTo>
                    <a:pt x="406" y="199"/>
                  </a:lnTo>
                  <a:lnTo>
                    <a:pt x="406" y="203"/>
                  </a:lnTo>
                  <a:lnTo>
                    <a:pt x="406" y="208"/>
                  </a:lnTo>
                  <a:lnTo>
                    <a:pt x="406" y="213"/>
                  </a:lnTo>
                  <a:lnTo>
                    <a:pt x="405" y="218"/>
                  </a:lnTo>
                  <a:lnTo>
                    <a:pt x="405" y="224"/>
                  </a:lnTo>
                  <a:lnTo>
                    <a:pt x="404" y="229"/>
                  </a:lnTo>
                  <a:lnTo>
                    <a:pt x="404" y="233"/>
                  </a:lnTo>
                  <a:lnTo>
                    <a:pt x="403" y="239"/>
                  </a:lnTo>
                  <a:lnTo>
                    <a:pt x="401" y="244"/>
                  </a:lnTo>
                  <a:lnTo>
                    <a:pt x="400" y="249"/>
                  </a:lnTo>
                  <a:lnTo>
                    <a:pt x="399" y="254"/>
                  </a:lnTo>
                  <a:lnTo>
                    <a:pt x="398" y="258"/>
                  </a:lnTo>
                  <a:lnTo>
                    <a:pt x="397" y="263"/>
                  </a:lnTo>
                  <a:lnTo>
                    <a:pt x="394" y="268"/>
                  </a:lnTo>
                  <a:lnTo>
                    <a:pt x="393" y="273"/>
                  </a:lnTo>
                  <a:lnTo>
                    <a:pt x="392" y="278"/>
                  </a:lnTo>
                  <a:lnTo>
                    <a:pt x="390" y="282"/>
                  </a:lnTo>
                  <a:lnTo>
                    <a:pt x="387" y="287"/>
                  </a:lnTo>
                  <a:lnTo>
                    <a:pt x="385" y="291"/>
                  </a:lnTo>
                  <a:lnTo>
                    <a:pt x="382" y="296"/>
                  </a:lnTo>
                  <a:lnTo>
                    <a:pt x="381" y="300"/>
                  </a:lnTo>
                  <a:lnTo>
                    <a:pt x="378" y="304"/>
                  </a:lnTo>
                  <a:lnTo>
                    <a:pt x="375" y="309"/>
                  </a:lnTo>
                  <a:lnTo>
                    <a:pt x="373" y="313"/>
                  </a:lnTo>
                  <a:lnTo>
                    <a:pt x="370" y="317"/>
                  </a:lnTo>
                  <a:lnTo>
                    <a:pt x="368" y="321"/>
                  </a:lnTo>
                  <a:lnTo>
                    <a:pt x="366" y="324"/>
                  </a:lnTo>
                  <a:lnTo>
                    <a:pt x="362" y="329"/>
                  </a:lnTo>
                  <a:lnTo>
                    <a:pt x="360" y="333"/>
                  </a:lnTo>
                  <a:lnTo>
                    <a:pt x="356" y="336"/>
                  </a:lnTo>
                  <a:lnTo>
                    <a:pt x="352" y="340"/>
                  </a:lnTo>
                  <a:lnTo>
                    <a:pt x="349" y="343"/>
                  </a:lnTo>
                  <a:lnTo>
                    <a:pt x="347" y="348"/>
                  </a:lnTo>
                  <a:lnTo>
                    <a:pt x="343" y="350"/>
                  </a:lnTo>
                  <a:lnTo>
                    <a:pt x="339" y="354"/>
                  </a:lnTo>
                  <a:lnTo>
                    <a:pt x="336" y="358"/>
                  </a:lnTo>
                  <a:lnTo>
                    <a:pt x="332" y="360"/>
                  </a:lnTo>
                  <a:lnTo>
                    <a:pt x="327" y="364"/>
                  </a:lnTo>
                  <a:lnTo>
                    <a:pt x="324" y="366"/>
                  </a:lnTo>
                  <a:lnTo>
                    <a:pt x="320" y="370"/>
                  </a:lnTo>
                  <a:lnTo>
                    <a:pt x="317" y="372"/>
                  </a:lnTo>
                  <a:lnTo>
                    <a:pt x="312" y="374"/>
                  </a:lnTo>
                  <a:lnTo>
                    <a:pt x="307" y="377"/>
                  </a:lnTo>
                  <a:lnTo>
                    <a:pt x="303" y="379"/>
                  </a:lnTo>
                  <a:lnTo>
                    <a:pt x="300" y="382"/>
                  </a:lnTo>
                  <a:lnTo>
                    <a:pt x="295" y="384"/>
                  </a:lnTo>
                  <a:lnTo>
                    <a:pt x="290" y="386"/>
                  </a:lnTo>
                  <a:lnTo>
                    <a:pt x="287" y="389"/>
                  </a:lnTo>
                  <a:lnTo>
                    <a:pt x="282" y="391"/>
                  </a:lnTo>
                  <a:lnTo>
                    <a:pt x="277" y="392"/>
                  </a:lnTo>
                  <a:lnTo>
                    <a:pt x="272" y="395"/>
                  </a:lnTo>
                  <a:lnTo>
                    <a:pt x="268" y="396"/>
                  </a:lnTo>
                  <a:lnTo>
                    <a:pt x="263" y="398"/>
                  </a:lnTo>
                  <a:lnTo>
                    <a:pt x="258" y="398"/>
                  </a:lnTo>
                  <a:lnTo>
                    <a:pt x="253" y="400"/>
                  </a:lnTo>
                  <a:lnTo>
                    <a:pt x="249" y="402"/>
                  </a:lnTo>
                  <a:lnTo>
                    <a:pt x="244" y="403"/>
                  </a:lnTo>
                  <a:lnTo>
                    <a:pt x="239" y="403"/>
                  </a:lnTo>
                  <a:lnTo>
                    <a:pt x="234" y="404"/>
                  </a:lnTo>
                  <a:lnTo>
                    <a:pt x="228" y="405"/>
                  </a:lnTo>
                  <a:lnTo>
                    <a:pt x="223" y="407"/>
                  </a:lnTo>
                  <a:lnTo>
                    <a:pt x="219" y="407"/>
                  </a:lnTo>
                  <a:lnTo>
                    <a:pt x="214" y="408"/>
                  </a:lnTo>
                  <a:lnTo>
                    <a:pt x="208" y="408"/>
                  </a:lnTo>
                  <a:lnTo>
                    <a:pt x="203" y="408"/>
                  </a:lnTo>
                  <a:lnTo>
                    <a:pt x="203" y="408"/>
                  </a:lnTo>
                  <a:close/>
                </a:path>
              </a:pathLst>
            </a:custGeom>
            <a:solidFill>
              <a:srgbClr val="5E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3" name="Freeform 77"/>
            <p:cNvSpPr>
              <a:spLocks/>
            </p:cNvSpPr>
            <p:nvPr/>
          </p:nvSpPr>
          <p:spPr bwMode="auto">
            <a:xfrm>
              <a:off x="6670675" y="5403851"/>
              <a:ext cx="282575" cy="282575"/>
            </a:xfrm>
            <a:custGeom>
              <a:avLst/>
              <a:gdLst>
                <a:gd name="T0" fmla="*/ 194 w 356"/>
                <a:gd name="T1" fmla="*/ 354 h 356"/>
                <a:gd name="T2" fmla="*/ 217 w 356"/>
                <a:gd name="T3" fmla="*/ 350 h 356"/>
                <a:gd name="T4" fmla="*/ 237 w 356"/>
                <a:gd name="T5" fmla="*/ 344 h 356"/>
                <a:gd name="T6" fmla="*/ 258 w 356"/>
                <a:gd name="T7" fmla="*/ 334 h 356"/>
                <a:gd name="T8" fmla="*/ 277 w 356"/>
                <a:gd name="T9" fmla="*/ 325 h 356"/>
                <a:gd name="T10" fmla="*/ 293 w 356"/>
                <a:gd name="T11" fmla="*/ 312 h 356"/>
                <a:gd name="T12" fmla="*/ 309 w 356"/>
                <a:gd name="T13" fmla="*/ 296 h 356"/>
                <a:gd name="T14" fmla="*/ 321 w 356"/>
                <a:gd name="T15" fmla="*/ 279 h 356"/>
                <a:gd name="T16" fmla="*/ 333 w 356"/>
                <a:gd name="T17" fmla="*/ 262 h 356"/>
                <a:gd name="T18" fmla="*/ 342 w 356"/>
                <a:gd name="T19" fmla="*/ 242 h 356"/>
                <a:gd name="T20" fmla="*/ 350 w 356"/>
                <a:gd name="T21" fmla="*/ 221 h 356"/>
                <a:gd name="T22" fmla="*/ 353 w 356"/>
                <a:gd name="T23" fmla="*/ 199 h 356"/>
                <a:gd name="T24" fmla="*/ 356 w 356"/>
                <a:gd name="T25" fmla="*/ 178 h 356"/>
                <a:gd name="T26" fmla="*/ 353 w 356"/>
                <a:gd name="T27" fmla="*/ 154 h 356"/>
                <a:gd name="T28" fmla="*/ 350 w 356"/>
                <a:gd name="T29" fmla="*/ 134 h 356"/>
                <a:gd name="T30" fmla="*/ 342 w 356"/>
                <a:gd name="T31" fmla="*/ 112 h 356"/>
                <a:gd name="T32" fmla="*/ 333 w 356"/>
                <a:gd name="T33" fmla="*/ 92 h 356"/>
                <a:gd name="T34" fmla="*/ 321 w 356"/>
                <a:gd name="T35" fmla="*/ 74 h 356"/>
                <a:gd name="T36" fmla="*/ 309 w 356"/>
                <a:gd name="T37" fmla="*/ 57 h 356"/>
                <a:gd name="T38" fmla="*/ 293 w 356"/>
                <a:gd name="T39" fmla="*/ 43 h 356"/>
                <a:gd name="T40" fmla="*/ 277 w 356"/>
                <a:gd name="T41" fmla="*/ 30 h 356"/>
                <a:gd name="T42" fmla="*/ 258 w 356"/>
                <a:gd name="T43" fmla="*/ 19 h 356"/>
                <a:gd name="T44" fmla="*/ 237 w 356"/>
                <a:gd name="T45" fmla="*/ 10 h 356"/>
                <a:gd name="T46" fmla="*/ 217 w 356"/>
                <a:gd name="T47" fmla="*/ 3 h 356"/>
                <a:gd name="T48" fmla="*/ 194 w 356"/>
                <a:gd name="T49" fmla="*/ 1 h 356"/>
                <a:gd name="T50" fmla="*/ 173 w 356"/>
                <a:gd name="T51" fmla="*/ 0 h 356"/>
                <a:gd name="T52" fmla="*/ 150 w 356"/>
                <a:gd name="T53" fmla="*/ 1 h 356"/>
                <a:gd name="T54" fmla="*/ 129 w 356"/>
                <a:gd name="T55" fmla="*/ 6 h 356"/>
                <a:gd name="T56" fmla="*/ 108 w 356"/>
                <a:gd name="T57" fmla="*/ 14 h 356"/>
                <a:gd name="T58" fmla="*/ 88 w 356"/>
                <a:gd name="T59" fmla="*/ 22 h 356"/>
                <a:gd name="T60" fmla="*/ 70 w 356"/>
                <a:gd name="T61" fmla="*/ 34 h 356"/>
                <a:gd name="T62" fmla="*/ 54 w 356"/>
                <a:gd name="T63" fmla="*/ 49 h 356"/>
                <a:gd name="T64" fmla="*/ 39 w 356"/>
                <a:gd name="T65" fmla="*/ 64 h 356"/>
                <a:gd name="T66" fmla="*/ 26 w 356"/>
                <a:gd name="T67" fmla="*/ 81 h 356"/>
                <a:gd name="T68" fmla="*/ 16 w 356"/>
                <a:gd name="T69" fmla="*/ 100 h 356"/>
                <a:gd name="T70" fmla="*/ 8 w 356"/>
                <a:gd name="T71" fmla="*/ 120 h 356"/>
                <a:gd name="T72" fmla="*/ 2 w 356"/>
                <a:gd name="T73" fmla="*/ 142 h 356"/>
                <a:gd name="T74" fmla="*/ 0 w 356"/>
                <a:gd name="T75" fmla="*/ 164 h 356"/>
                <a:gd name="T76" fmla="*/ 0 w 356"/>
                <a:gd name="T77" fmla="*/ 186 h 356"/>
                <a:gd name="T78" fmla="*/ 1 w 356"/>
                <a:gd name="T79" fmla="*/ 209 h 356"/>
                <a:gd name="T80" fmla="*/ 7 w 356"/>
                <a:gd name="T81" fmla="*/ 230 h 356"/>
                <a:gd name="T82" fmla="*/ 14 w 356"/>
                <a:gd name="T83" fmla="*/ 250 h 356"/>
                <a:gd name="T84" fmla="*/ 25 w 356"/>
                <a:gd name="T85" fmla="*/ 269 h 356"/>
                <a:gd name="T86" fmla="*/ 37 w 356"/>
                <a:gd name="T87" fmla="*/ 287 h 356"/>
                <a:gd name="T88" fmla="*/ 51 w 356"/>
                <a:gd name="T89" fmla="*/ 303 h 356"/>
                <a:gd name="T90" fmla="*/ 66 w 356"/>
                <a:gd name="T91" fmla="*/ 317 h 356"/>
                <a:gd name="T92" fmla="*/ 84 w 356"/>
                <a:gd name="T93" fmla="*/ 328 h 356"/>
                <a:gd name="T94" fmla="*/ 103 w 356"/>
                <a:gd name="T95" fmla="*/ 339 h 356"/>
                <a:gd name="T96" fmla="*/ 124 w 356"/>
                <a:gd name="T97" fmla="*/ 346 h 356"/>
                <a:gd name="T98" fmla="*/ 145 w 356"/>
                <a:gd name="T99" fmla="*/ 352 h 356"/>
                <a:gd name="T100" fmla="*/ 168 w 356"/>
                <a:gd name="T101" fmla="*/ 35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6" h="356">
                  <a:moveTo>
                    <a:pt x="178" y="356"/>
                  </a:moveTo>
                  <a:lnTo>
                    <a:pt x="181" y="355"/>
                  </a:lnTo>
                  <a:lnTo>
                    <a:pt x="186" y="355"/>
                  </a:lnTo>
                  <a:lnTo>
                    <a:pt x="189" y="355"/>
                  </a:lnTo>
                  <a:lnTo>
                    <a:pt x="194" y="354"/>
                  </a:lnTo>
                  <a:lnTo>
                    <a:pt x="199" y="354"/>
                  </a:lnTo>
                  <a:lnTo>
                    <a:pt x="204" y="352"/>
                  </a:lnTo>
                  <a:lnTo>
                    <a:pt x="207" y="352"/>
                  </a:lnTo>
                  <a:lnTo>
                    <a:pt x="212" y="351"/>
                  </a:lnTo>
                  <a:lnTo>
                    <a:pt x="217" y="350"/>
                  </a:lnTo>
                  <a:lnTo>
                    <a:pt x="221" y="349"/>
                  </a:lnTo>
                  <a:lnTo>
                    <a:pt x="225" y="348"/>
                  </a:lnTo>
                  <a:lnTo>
                    <a:pt x="230" y="346"/>
                  </a:lnTo>
                  <a:lnTo>
                    <a:pt x="234" y="345"/>
                  </a:lnTo>
                  <a:lnTo>
                    <a:pt x="237" y="344"/>
                  </a:lnTo>
                  <a:lnTo>
                    <a:pt x="242" y="343"/>
                  </a:lnTo>
                  <a:lnTo>
                    <a:pt x="246" y="342"/>
                  </a:lnTo>
                  <a:lnTo>
                    <a:pt x="249" y="339"/>
                  </a:lnTo>
                  <a:lnTo>
                    <a:pt x="254" y="337"/>
                  </a:lnTo>
                  <a:lnTo>
                    <a:pt x="258" y="334"/>
                  </a:lnTo>
                  <a:lnTo>
                    <a:pt x="261" y="333"/>
                  </a:lnTo>
                  <a:lnTo>
                    <a:pt x="265" y="331"/>
                  </a:lnTo>
                  <a:lnTo>
                    <a:pt x="268" y="328"/>
                  </a:lnTo>
                  <a:lnTo>
                    <a:pt x="272" y="326"/>
                  </a:lnTo>
                  <a:lnTo>
                    <a:pt x="277" y="325"/>
                  </a:lnTo>
                  <a:lnTo>
                    <a:pt x="279" y="321"/>
                  </a:lnTo>
                  <a:lnTo>
                    <a:pt x="283" y="319"/>
                  </a:lnTo>
                  <a:lnTo>
                    <a:pt x="286" y="317"/>
                  </a:lnTo>
                  <a:lnTo>
                    <a:pt x="290" y="314"/>
                  </a:lnTo>
                  <a:lnTo>
                    <a:pt x="293" y="312"/>
                  </a:lnTo>
                  <a:lnTo>
                    <a:pt x="296" y="308"/>
                  </a:lnTo>
                  <a:lnTo>
                    <a:pt x="299" y="306"/>
                  </a:lnTo>
                  <a:lnTo>
                    <a:pt x="303" y="303"/>
                  </a:lnTo>
                  <a:lnTo>
                    <a:pt x="305" y="300"/>
                  </a:lnTo>
                  <a:lnTo>
                    <a:pt x="309" y="296"/>
                  </a:lnTo>
                  <a:lnTo>
                    <a:pt x="311" y="293"/>
                  </a:lnTo>
                  <a:lnTo>
                    <a:pt x="315" y="290"/>
                  </a:lnTo>
                  <a:lnTo>
                    <a:pt x="316" y="287"/>
                  </a:lnTo>
                  <a:lnTo>
                    <a:pt x="320" y="283"/>
                  </a:lnTo>
                  <a:lnTo>
                    <a:pt x="321" y="279"/>
                  </a:lnTo>
                  <a:lnTo>
                    <a:pt x="324" y="276"/>
                  </a:lnTo>
                  <a:lnTo>
                    <a:pt x="327" y="272"/>
                  </a:lnTo>
                  <a:lnTo>
                    <a:pt x="328" y="269"/>
                  </a:lnTo>
                  <a:lnTo>
                    <a:pt x="332" y="265"/>
                  </a:lnTo>
                  <a:lnTo>
                    <a:pt x="333" y="262"/>
                  </a:lnTo>
                  <a:lnTo>
                    <a:pt x="335" y="258"/>
                  </a:lnTo>
                  <a:lnTo>
                    <a:pt x="338" y="254"/>
                  </a:lnTo>
                  <a:lnTo>
                    <a:pt x="339" y="250"/>
                  </a:lnTo>
                  <a:lnTo>
                    <a:pt x="341" y="247"/>
                  </a:lnTo>
                  <a:lnTo>
                    <a:pt x="342" y="242"/>
                  </a:lnTo>
                  <a:lnTo>
                    <a:pt x="344" y="238"/>
                  </a:lnTo>
                  <a:lnTo>
                    <a:pt x="345" y="234"/>
                  </a:lnTo>
                  <a:lnTo>
                    <a:pt x="347" y="230"/>
                  </a:lnTo>
                  <a:lnTo>
                    <a:pt x="347" y="226"/>
                  </a:lnTo>
                  <a:lnTo>
                    <a:pt x="350" y="221"/>
                  </a:lnTo>
                  <a:lnTo>
                    <a:pt x="350" y="217"/>
                  </a:lnTo>
                  <a:lnTo>
                    <a:pt x="352" y="214"/>
                  </a:lnTo>
                  <a:lnTo>
                    <a:pt x="352" y="209"/>
                  </a:lnTo>
                  <a:lnTo>
                    <a:pt x="352" y="204"/>
                  </a:lnTo>
                  <a:lnTo>
                    <a:pt x="353" y="199"/>
                  </a:lnTo>
                  <a:lnTo>
                    <a:pt x="354" y="196"/>
                  </a:lnTo>
                  <a:lnTo>
                    <a:pt x="354" y="191"/>
                  </a:lnTo>
                  <a:lnTo>
                    <a:pt x="354" y="186"/>
                  </a:lnTo>
                  <a:lnTo>
                    <a:pt x="354" y="183"/>
                  </a:lnTo>
                  <a:lnTo>
                    <a:pt x="356" y="178"/>
                  </a:lnTo>
                  <a:lnTo>
                    <a:pt x="354" y="173"/>
                  </a:lnTo>
                  <a:lnTo>
                    <a:pt x="354" y="168"/>
                  </a:lnTo>
                  <a:lnTo>
                    <a:pt x="354" y="164"/>
                  </a:lnTo>
                  <a:lnTo>
                    <a:pt x="354" y="159"/>
                  </a:lnTo>
                  <a:lnTo>
                    <a:pt x="353" y="154"/>
                  </a:lnTo>
                  <a:lnTo>
                    <a:pt x="352" y="150"/>
                  </a:lnTo>
                  <a:lnTo>
                    <a:pt x="352" y="146"/>
                  </a:lnTo>
                  <a:lnTo>
                    <a:pt x="352" y="142"/>
                  </a:lnTo>
                  <a:lnTo>
                    <a:pt x="350" y="137"/>
                  </a:lnTo>
                  <a:lnTo>
                    <a:pt x="350" y="134"/>
                  </a:lnTo>
                  <a:lnTo>
                    <a:pt x="347" y="129"/>
                  </a:lnTo>
                  <a:lnTo>
                    <a:pt x="347" y="124"/>
                  </a:lnTo>
                  <a:lnTo>
                    <a:pt x="345" y="120"/>
                  </a:lnTo>
                  <a:lnTo>
                    <a:pt x="344" y="116"/>
                  </a:lnTo>
                  <a:lnTo>
                    <a:pt x="342" y="112"/>
                  </a:lnTo>
                  <a:lnTo>
                    <a:pt x="341" y="109"/>
                  </a:lnTo>
                  <a:lnTo>
                    <a:pt x="339" y="104"/>
                  </a:lnTo>
                  <a:lnTo>
                    <a:pt x="338" y="100"/>
                  </a:lnTo>
                  <a:lnTo>
                    <a:pt x="335" y="95"/>
                  </a:lnTo>
                  <a:lnTo>
                    <a:pt x="333" y="92"/>
                  </a:lnTo>
                  <a:lnTo>
                    <a:pt x="332" y="88"/>
                  </a:lnTo>
                  <a:lnTo>
                    <a:pt x="328" y="85"/>
                  </a:lnTo>
                  <a:lnTo>
                    <a:pt x="327" y="81"/>
                  </a:lnTo>
                  <a:lnTo>
                    <a:pt x="324" y="77"/>
                  </a:lnTo>
                  <a:lnTo>
                    <a:pt x="321" y="74"/>
                  </a:lnTo>
                  <a:lnTo>
                    <a:pt x="320" y="70"/>
                  </a:lnTo>
                  <a:lnTo>
                    <a:pt x="316" y="67"/>
                  </a:lnTo>
                  <a:lnTo>
                    <a:pt x="315" y="64"/>
                  </a:lnTo>
                  <a:lnTo>
                    <a:pt x="311" y="61"/>
                  </a:lnTo>
                  <a:lnTo>
                    <a:pt x="309" y="57"/>
                  </a:lnTo>
                  <a:lnTo>
                    <a:pt x="305" y="55"/>
                  </a:lnTo>
                  <a:lnTo>
                    <a:pt x="303" y="52"/>
                  </a:lnTo>
                  <a:lnTo>
                    <a:pt x="299" y="49"/>
                  </a:lnTo>
                  <a:lnTo>
                    <a:pt x="296" y="45"/>
                  </a:lnTo>
                  <a:lnTo>
                    <a:pt x="293" y="43"/>
                  </a:lnTo>
                  <a:lnTo>
                    <a:pt x="290" y="40"/>
                  </a:lnTo>
                  <a:lnTo>
                    <a:pt x="286" y="37"/>
                  </a:lnTo>
                  <a:lnTo>
                    <a:pt x="283" y="34"/>
                  </a:lnTo>
                  <a:lnTo>
                    <a:pt x="279" y="32"/>
                  </a:lnTo>
                  <a:lnTo>
                    <a:pt x="277" y="30"/>
                  </a:lnTo>
                  <a:lnTo>
                    <a:pt x="272" y="27"/>
                  </a:lnTo>
                  <a:lnTo>
                    <a:pt x="268" y="25"/>
                  </a:lnTo>
                  <a:lnTo>
                    <a:pt x="265" y="22"/>
                  </a:lnTo>
                  <a:lnTo>
                    <a:pt x="261" y="21"/>
                  </a:lnTo>
                  <a:lnTo>
                    <a:pt x="258" y="19"/>
                  </a:lnTo>
                  <a:lnTo>
                    <a:pt x="254" y="16"/>
                  </a:lnTo>
                  <a:lnTo>
                    <a:pt x="249" y="15"/>
                  </a:lnTo>
                  <a:lnTo>
                    <a:pt x="246" y="14"/>
                  </a:lnTo>
                  <a:lnTo>
                    <a:pt x="242" y="12"/>
                  </a:lnTo>
                  <a:lnTo>
                    <a:pt x="237" y="10"/>
                  </a:lnTo>
                  <a:lnTo>
                    <a:pt x="234" y="8"/>
                  </a:lnTo>
                  <a:lnTo>
                    <a:pt x="230" y="8"/>
                  </a:lnTo>
                  <a:lnTo>
                    <a:pt x="225" y="6"/>
                  </a:lnTo>
                  <a:lnTo>
                    <a:pt x="221" y="5"/>
                  </a:lnTo>
                  <a:lnTo>
                    <a:pt x="217" y="3"/>
                  </a:lnTo>
                  <a:lnTo>
                    <a:pt x="212" y="3"/>
                  </a:lnTo>
                  <a:lnTo>
                    <a:pt x="207" y="2"/>
                  </a:lnTo>
                  <a:lnTo>
                    <a:pt x="204" y="1"/>
                  </a:lnTo>
                  <a:lnTo>
                    <a:pt x="199" y="1"/>
                  </a:lnTo>
                  <a:lnTo>
                    <a:pt x="194" y="1"/>
                  </a:lnTo>
                  <a:lnTo>
                    <a:pt x="189" y="0"/>
                  </a:lnTo>
                  <a:lnTo>
                    <a:pt x="186" y="0"/>
                  </a:lnTo>
                  <a:lnTo>
                    <a:pt x="181" y="0"/>
                  </a:lnTo>
                  <a:lnTo>
                    <a:pt x="178" y="0"/>
                  </a:lnTo>
                  <a:lnTo>
                    <a:pt x="173" y="0"/>
                  </a:lnTo>
                  <a:lnTo>
                    <a:pt x="168" y="0"/>
                  </a:lnTo>
                  <a:lnTo>
                    <a:pt x="163" y="0"/>
                  </a:lnTo>
                  <a:lnTo>
                    <a:pt x="158" y="1"/>
                  </a:lnTo>
                  <a:lnTo>
                    <a:pt x="154" y="1"/>
                  </a:lnTo>
                  <a:lnTo>
                    <a:pt x="150" y="1"/>
                  </a:lnTo>
                  <a:lnTo>
                    <a:pt x="145" y="2"/>
                  </a:lnTo>
                  <a:lnTo>
                    <a:pt x="140" y="3"/>
                  </a:lnTo>
                  <a:lnTo>
                    <a:pt x="137" y="3"/>
                  </a:lnTo>
                  <a:lnTo>
                    <a:pt x="132" y="5"/>
                  </a:lnTo>
                  <a:lnTo>
                    <a:pt x="129" y="6"/>
                  </a:lnTo>
                  <a:lnTo>
                    <a:pt x="124" y="8"/>
                  </a:lnTo>
                  <a:lnTo>
                    <a:pt x="119" y="8"/>
                  </a:lnTo>
                  <a:lnTo>
                    <a:pt x="115" y="10"/>
                  </a:lnTo>
                  <a:lnTo>
                    <a:pt x="112" y="12"/>
                  </a:lnTo>
                  <a:lnTo>
                    <a:pt x="108" y="14"/>
                  </a:lnTo>
                  <a:lnTo>
                    <a:pt x="103" y="15"/>
                  </a:lnTo>
                  <a:lnTo>
                    <a:pt x="100" y="16"/>
                  </a:lnTo>
                  <a:lnTo>
                    <a:pt x="96" y="19"/>
                  </a:lnTo>
                  <a:lnTo>
                    <a:pt x="92" y="21"/>
                  </a:lnTo>
                  <a:lnTo>
                    <a:pt x="88" y="22"/>
                  </a:lnTo>
                  <a:lnTo>
                    <a:pt x="84" y="25"/>
                  </a:lnTo>
                  <a:lnTo>
                    <a:pt x="81" y="27"/>
                  </a:lnTo>
                  <a:lnTo>
                    <a:pt x="77" y="30"/>
                  </a:lnTo>
                  <a:lnTo>
                    <a:pt x="74" y="32"/>
                  </a:lnTo>
                  <a:lnTo>
                    <a:pt x="70" y="34"/>
                  </a:lnTo>
                  <a:lnTo>
                    <a:pt x="66" y="37"/>
                  </a:lnTo>
                  <a:lnTo>
                    <a:pt x="64" y="40"/>
                  </a:lnTo>
                  <a:lnTo>
                    <a:pt x="60" y="43"/>
                  </a:lnTo>
                  <a:lnTo>
                    <a:pt x="57" y="45"/>
                  </a:lnTo>
                  <a:lnTo>
                    <a:pt x="54" y="49"/>
                  </a:lnTo>
                  <a:lnTo>
                    <a:pt x="51" y="52"/>
                  </a:lnTo>
                  <a:lnTo>
                    <a:pt x="48" y="55"/>
                  </a:lnTo>
                  <a:lnTo>
                    <a:pt x="45" y="57"/>
                  </a:lnTo>
                  <a:lnTo>
                    <a:pt x="43" y="61"/>
                  </a:lnTo>
                  <a:lnTo>
                    <a:pt x="39" y="64"/>
                  </a:lnTo>
                  <a:lnTo>
                    <a:pt x="37" y="67"/>
                  </a:lnTo>
                  <a:lnTo>
                    <a:pt x="34" y="70"/>
                  </a:lnTo>
                  <a:lnTo>
                    <a:pt x="32" y="74"/>
                  </a:lnTo>
                  <a:lnTo>
                    <a:pt x="29" y="77"/>
                  </a:lnTo>
                  <a:lnTo>
                    <a:pt x="26" y="81"/>
                  </a:lnTo>
                  <a:lnTo>
                    <a:pt x="25" y="85"/>
                  </a:lnTo>
                  <a:lnTo>
                    <a:pt x="22" y="88"/>
                  </a:lnTo>
                  <a:lnTo>
                    <a:pt x="20" y="92"/>
                  </a:lnTo>
                  <a:lnTo>
                    <a:pt x="17" y="95"/>
                  </a:lnTo>
                  <a:lnTo>
                    <a:pt x="16" y="100"/>
                  </a:lnTo>
                  <a:lnTo>
                    <a:pt x="14" y="104"/>
                  </a:lnTo>
                  <a:lnTo>
                    <a:pt x="13" y="109"/>
                  </a:lnTo>
                  <a:lnTo>
                    <a:pt x="11" y="112"/>
                  </a:lnTo>
                  <a:lnTo>
                    <a:pt x="9" y="116"/>
                  </a:lnTo>
                  <a:lnTo>
                    <a:pt x="8" y="120"/>
                  </a:lnTo>
                  <a:lnTo>
                    <a:pt x="7" y="124"/>
                  </a:lnTo>
                  <a:lnTo>
                    <a:pt x="5" y="129"/>
                  </a:lnTo>
                  <a:lnTo>
                    <a:pt x="4" y="134"/>
                  </a:lnTo>
                  <a:lnTo>
                    <a:pt x="3" y="137"/>
                  </a:lnTo>
                  <a:lnTo>
                    <a:pt x="2" y="142"/>
                  </a:lnTo>
                  <a:lnTo>
                    <a:pt x="1" y="146"/>
                  </a:lnTo>
                  <a:lnTo>
                    <a:pt x="1" y="150"/>
                  </a:lnTo>
                  <a:lnTo>
                    <a:pt x="0" y="154"/>
                  </a:lnTo>
                  <a:lnTo>
                    <a:pt x="0" y="159"/>
                  </a:lnTo>
                  <a:lnTo>
                    <a:pt x="0" y="164"/>
                  </a:lnTo>
                  <a:lnTo>
                    <a:pt x="0" y="168"/>
                  </a:lnTo>
                  <a:lnTo>
                    <a:pt x="0" y="173"/>
                  </a:lnTo>
                  <a:lnTo>
                    <a:pt x="0" y="178"/>
                  </a:lnTo>
                  <a:lnTo>
                    <a:pt x="0" y="183"/>
                  </a:lnTo>
                  <a:lnTo>
                    <a:pt x="0" y="186"/>
                  </a:lnTo>
                  <a:lnTo>
                    <a:pt x="0" y="191"/>
                  </a:lnTo>
                  <a:lnTo>
                    <a:pt x="0" y="196"/>
                  </a:lnTo>
                  <a:lnTo>
                    <a:pt x="0" y="199"/>
                  </a:lnTo>
                  <a:lnTo>
                    <a:pt x="1" y="204"/>
                  </a:lnTo>
                  <a:lnTo>
                    <a:pt x="1" y="209"/>
                  </a:lnTo>
                  <a:lnTo>
                    <a:pt x="2" y="214"/>
                  </a:lnTo>
                  <a:lnTo>
                    <a:pt x="3" y="217"/>
                  </a:lnTo>
                  <a:lnTo>
                    <a:pt x="4" y="221"/>
                  </a:lnTo>
                  <a:lnTo>
                    <a:pt x="5" y="226"/>
                  </a:lnTo>
                  <a:lnTo>
                    <a:pt x="7" y="230"/>
                  </a:lnTo>
                  <a:lnTo>
                    <a:pt x="8" y="234"/>
                  </a:lnTo>
                  <a:lnTo>
                    <a:pt x="9" y="238"/>
                  </a:lnTo>
                  <a:lnTo>
                    <a:pt x="11" y="242"/>
                  </a:lnTo>
                  <a:lnTo>
                    <a:pt x="13" y="247"/>
                  </a:lnTo>
                  <a:lnTo>
                    <a:pt x="14" y="250"/>
                  </a:lnTo>
                  <a:lnTo>
                    <a:pt x="16" y="254"/>
                  </a:lnTo>
                  <a:lnTo>
                    <a:pt x="17" y="258"/>
                  </a:lnTo>
                  <a:lnTo>
                    <a:pt x="20" y="262"/>
                  </a:lnTo>
                  <a:lnTo>
                    <a:pt x="22" y="265"/>
                  </a:lnTo>
                  <a:lnTo>
                    <a:pt x="25" y="269"/>
                  </a:lnTo>
                  <a:lnTo>
                    <a:pt x="26" y="272"/>
                  </a:lnTo>
                  <a:lnTo>
                    <a:pt x="29" y="276"/>
                  </a:lnTo>
                  <a:lnTo>
                    <a:pt x="32" y="279"/>
                  </a:lnTo>
                  <a:lnTo>
                    <a:pt x="34" y="283"/>
                  </a:lnTo>
                  <a:lnTo>
                    <a:pt x="37" y="287"/>
                  </a:lnTo>
                  <a:lnTo>
                    <a:pt x="39" y="290"/>
                  </a:lnTo>
                  <a:lnTo>
                    <a:pt x="43" y="293"/>
                  </a:lnTo>
                  <a:lnTo>
                    <a:pt x="45" y="296"/>
                  </a:lnTo>
                  <a:lnTo>
                    <a:pt x="48" y="300"/>
                  </a:lnTo>
                  <a:lnTo>
                    <a:pt x="51" y="303"/>
                  </a:lnTo>
                  <a:lnTo>
                    <a:pt x="54" y="306"/>
                  </a:lnTo>
                  <a:lnTo>
                    <a:pt x="57" y="308"/>
                  </a:lnTo>
                  <a:lnTo>
                    <a:pt x="60" y="312"/>
                  </a:lnTo>
                  <a:lnTo>
                    <a:pt x="64" y="314"/>
                  </a:lnTo>
                  <a:lnTo>
                    <a:pt x="66" y="317"/>
                  </a:lnTo>
                  <a:lnTo>
                    <a:pt x="70" y="319"/>
                  </a:lnTo>
                  <a:lnTo>
                    <a:pt x="74" y="321"/>
                  </a:lnTo>
                  <a:lnTo>
                    <a:pt x="77" y="325"/>
                  </a:lnTo>
                  <a:lnTo>
                    <a:pt x="81" y="326"/>
                  </a:lnTo>
                  <a:lnTo>
                    <a:pt x="84" y="328"/>
                  </a:lnTo>
                  <a:lnTo>
                    <a:pt x="88" y="331"/>
                  </a:lnTo>
                  <a:lnTo>
                    <a:pt x="92" y="333"/>
                  </a:lnTo>
                  <a:lnTo>
                    <a:pt x="96" y="334"/>
                  </a:lnTo>
                  <a:lnTo>
                    <a:pt x="100" y="337"/>
                  </a:lnTo>
                  <a:lnTo>
                    <a:pt x="103" y="339"/>
                  </a:lnTo>
                  <a:lnTo>
                    <a:pt x="108" y="342"/>
                  </a:lnTo>
                  <a:lnTo>
                    <a:pt x="112" y="343"/>
                  </a:lnTo>
                  <a:lnTo>
                    <a:pt x="115" y="344"/>
                  </a:lnTo>
                  <a:lnTo>
                    <a:pt x="119" y="345"/>
                  </a:lnTo>
                  <a:lnTo>
                    <a:pt x="124" y="346"/>
                  </a:lnTo>
                  <a:lnTo>
                    <a:pt x="129" y="348"/>
                  </a:lnTo>
                  <a:lnTo>
                    <a:pt x="132" y="349"/>
                  </a:lnTo>
                  <a:lnTo>
                    <a:pt x="137" y="350"/>
                  </a:lnTo>
                  <a:lnTo>
                    <a:pt x="140" y="351"/>
                  </a:lnTo>
                  <a:lnTo>
                    <a:pt x="145" y="352"/>
                  </a:lnTo>
                  <a:lnTo>
                    <a:pt x="150" y="352"/>
                  </a:lnTo>
                  <a:lnTo>
                    <a:pt x="154" y="354"/>
                  </a:lnTo>
                  <a:lnTo>
                    <a:pt x="158" y="354"/>
                  </a:lnTo>
                  <a:lnTo>
                    <a:pt x="163" y="355"/>
                  </a:lnTo>
                  <a:lnTo>
                    <a:pt x="168" y="355"/>
                  </a:lnTo>
                  <a:lnTo>
                    <a:pt x="173" y="355"/>
                  </a:lnTo>
                  <a:lnTo>
                    <a:pt x="178" y="356"/>
                  </a:lnTo>
                  <a:lnTo>
                    <a:pt x="178" y="356"/>
                  </a:lnTo>
                  <a:close/>
                </a:path>
              </a:pathLst>
            </a:custGeom>
            <a:solidFill>
              <a:srgbClr val="8C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4" name="Freeform 78"/>
            <p:cNvSpPr>
              <a:spLocks/>
            </p:cNvSpPr>
            <p:nvPr/>
          </p:nvSpPr>
          <p:spPr bwMode="auto">
            <a:xfrm>
              <a:off x="6973888" y="5362576"/>
              <a:ext cx="534988" cy="447675"/>
            </a:xfrm>
            <a:custGeom>
              <a:avLst/>
              <a:gdLst>
                <a:gd name="T0" fmla="*/ 69 w 674"/>
                <a:gd name="T1" fmla="*/ 510 h 563"/>
                <a:gd name="T2" fmla="*/ 147 w 674"/>
                <a:gd name="T3" fmla="*/ 386 h 563"/>
                <a:gd name="T4" fmla="*/ 175 w 674"/>
                <a:gd name="T5" fmla="*/ 238 h 563"/>
                <a:gd name="T6" fmla="*/ 149 w 674"/>
                <a:gd name="T7" fmla="*/ 84 h 563"/>
                <a:gd name="T8" fmla="*/ 147 w 674"/>
                <a:gd name="T9" fmla="*/ 80 h 563"/>
                <a:gd name="T10" fmla="*/ 143 w 674"/>
                <a:gd name="T11" fmla="*/ 73 h 563"/>
                <a:gd name="T12" fmla="*/ 141 w 674"/>
                <a:gd name="T13" fmla="*/ 67 h 563"/>
                <a:gd name="T14" fmla="*/ 137 w 674"/>
                <a:gd name="T15" fmla="*/ 62 h 563"/>
                <a:gd name="T16" fmla="*/ 135 w 674"/>
                <a:gd name="T17" fmla="*/ 55 h 563"/>
                <a:gd name="T18" fmla="*/ 131 w 674"/>
                <a:gd name="T19" fmla="*/ 49 h 563"/>
                <a:gd name="T20" fmla="*/ 128 w 674"/>
                <a:gd name="T21" fmla="*/ 42 h 563"/>
                <a:gd name="T22" fmla="*/ 124 w 674"/>
                <a:gd name="T23" fmla="*/ 35 h 563"/>
                <a:gd name="T24" fmla="*/ 121 w 674"/>
                <a:gd name="T25" fmla="*/ 28 h 563"/>
                <a:gd name="T26" fmla="*/ 118 w 674"/>
                <a:gd name="T27" fmla="*/ 22 h 563"/>
                <a:gd name="T28" fmla="*/ 113 w 674"/>
                <a:gd name="T29" fmla="*/ 15 h 563"/>
                <a:gd name="T30" fmla="*/ 111 w 674"/>
                <a:gd name="T31" fmla="*/ 10 h 563"/>
                <a:gd name="T32" fmla="*/ 109 w 674"/>
                <a:gd name="T33" fmla="*/ 4 h 563"/>
                <a:gd name="T34" fmla="*/ 106 w 674"/>
                <a:gd name="T35" fmla="*/ 0 h 563"/>
                <a:gd name="T36" fmla="*/ 113 w 674"/>
                <a:gd name="T37" fmla="*/ 3 h 563"/>
                <a:gd name="T38" fmla="*/ 121 w 674"/>
                <a:gd name="T39" fmla="*/ 5 h 563"/>
                <a:gd name="T40" fmla="*/ 126 w 674"/>
                <a:gd name="T41" fmla="*/ 7 h 563"/>
                <a:gd name="T42" fmla="*/ 134 w 674"/>
                <a:gd name="T43" fmla="*/ 10 h 563"/>
                <a:gd name="T44" fmla="*/ 141 w 674"/>
                <a:gd name="T45" fmla="*/ 12 h 563"/>
                <a:gd name="T46" fmla="*/ 147 w 674"/>
                <a:gd name="T47" fmla="*/ 15 h 563"/>
                <a:gd name="T48" fmla="*/ 154 w 674"/>
                <a:gd name="T49" fmla="*/ 17 h 563"/>
                <a:gd name="T50" fmla="*/ 161 w 674"/>
                <a:gd name="T51" fmla="*/ 19 h 563"/>
                <a:gd name="T52" fmla="*/ 167 w 674"/>
                <a:gd name="T53" fmla="*/ 22 h 563"/>
                <a:gd name="T54" fmla="*/ 174 w 674"/>
                <a:gd name="T55" fmla="*/ 24 h 563"/>
                <a:gd name="T56" fmla="*/ 181 w 674"/>
                <a:gd name="T57" fmla="*/ 27 h 563"/>
                <a:gd name="T58" fmla="*/ 189 w 674"/>
                <a:gd name="T59" fmla="*/ 29 h 563"/>
                <a:gd name="T60" fmla="*/ 196 w 674"/>
                <a:gd name="T61" fmla="*/ 31 h 563"/>
                <a:gd name="T62" fmla="*/ 202 w 674"/>
                <a:gd name="T63" fmla="*/ 34 h 563"/>
                <a:gd name="T64" fmla="*/ 209 w 674"/>
                <a:gd name="T65" fmla="*/ 36 h 563"/>
                <a:gd name="T66" fmla="*/ 216 w 674"/>
                <a:gd name="T67" fmla="*/ 39 h 563"/>
                <a:gd name="T68" fmla="*/ 223 w 674"/>
                <a:gd name="T69" fmla="*/ 41 h 563"/>
                <a:gd name="T70" fmla="*/ 229 w 674"/>
                <a:gd name="T71" fmla="*/ 43 h 563"/>
                <a:gd name="T72" fmla="*/ 236 w 674"/>
                <a:gd name="T73" fmla="*/ 46 h 563"/>
                <a:gd name="T74" fmla="*/ 244 w 674"/>
                <a:gd name="T75" fmla="*/ 48 h 563"/>
                <a:gd name="T76" fmla="*/ 250 w 674"/>
                <a:gd name="T77" fmla="*/ 51 h 563"/>
                <a:gd name="T78" fmla="*/ 257 w 674"/>
                <a:gd name="T79" fmla="*/ 53 h 563"/>
                <a:gd name="T80" fmla="*/ 264 w 674"/>
                <a:gd name="T81" fmla="*/ 55 h 563"/>
                <a:gd name="T82" fmla="*/ 271 w 674"/>
                <a:gd name="T83" fmla="*/ 58 h 563"/>
                <a:gd name="T84" fmla="*/ 278 w 674"/>
                <a:gd name="T85" fmla="*/ 60 h 563"/>
                <a:gd name="T86" fmla="*/ 284 w 674"/>
                <a:gd name="T87" fmla="*/ 62 h 563"/>
                <a:gd name="T88" fmla="*/ 291 w 674"/>
                <a:gd name="T89" fmla="*/ 65 h 563"/>
                <a:gd name="T90" fmla="*/ 299 w 674"/>
                <a:gd name="T91" fmla="*/ 67 h 563"/>
                <a:gd name="T92" fmla="*/ 304 w 674"/>
                <a:gd name="T93" fmla="*/ 70 h 563"/>
                <a:gd name="T94" fmla="*/ 312 w 674"/>
                <a:gd name="T95" fmla="*/ 72 h 563"/>
                <a:gd name="T96" fmla="*/ 319 w 674"/>
                <a:gd name="T97" fmla="*/ 74 h 563"/>
                <a:gd name="T98" fmla="*/ 326 w 674"/>
                <a:gd name="T99" fmla="*/ 77 h 563"/>
                <a:gd name="T100" fmla="*/ 572 w 674"/>
                <a:gd name="T101" fmla="*/ 221 h 563"/>
                <a:gd name="T102" fmla="*/ 604 w 674"/>
                <a:gd name="T103" fmla="*/ 355 h 563"/>
                <a:gd name="T104" fmla="*/ 308 w 674"/>
                <a:gd name="T105" fmla="*/ 518 h 563"/>
                <a:gd name="T106" fmla="*/ 40 w 674"/>
                <a:gd name="T107" fmla="*/ 563 h 563"/>
                <a:gd name="T108" fmla="*/ 0 w 674"/>
                <a:gd name="T109" fmla="*/ 55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74" h="563">
                  <a:moveTo>
                    <a:pt x="0" y="559"/>
                  </a:moveTo>
                  <a:lnTo>
                    <a:pt x="69" y="510"/>
                  </a:lnTo>
                  <a:lnTo>
                    <a:pt x="117" y="451"/>
                  </a:lnTo>
                  <a:lnTo>
                    <a:pt x="147" y="386"/>
                  </a:lnTo>
                  <a:lnTo>
                    <a:pt x="173" y="297"/>
                  </a:lnTo>
                  <a:lnTo>
                    <a:pt x="175" y="238"/>
                  </a:lnTo>
                  <a:lnTo>
                    <a:pt x="173" y="165"/>
                  </a:lnTo>
                  <a:lnTo>
                    <a:pt x="149" y="84"/>
                  </a:lnTo>
                  <a:lnTo>
                    <a:pt x="148" y="83"/>
                  </a:lnTo>
                  <a:lnTo>
                    <a:pt x="147" y="80"/>
                  </a:lnTo>
                  <a:lnTo>
                    <a:pt x="144" y="77"/>
                  </a:lnTo>
                  <a:lnTo>
                    <a:pt x="143" y="73"/>
                  </a:lnTo>
                  <a:lnTo>
                    <a:pt x="142" y="70"/>
                  </a:lnTo>
                  <a:lnTo>
                    <a:pt x="141" y="67"/>
                  </a:lnTo>
                  <a:lnTo>
                    <a:pt x="140" y="65"/>
                  </a:lnTo>
                  <a:lnTo>
                    <a:pt x="137" y="62"/>
                  </a:lnTo>
                  <a:lnTo>
                    <a:pt x="136" y="59"/>
                  </a:lnTo>
                  <a:lnTo>
                    <a:pt x="135" y="55"/>
                  </a:lnTo>
                  <a:lnTo>
                    <a:pt x="132" y="52"/>
                  </a:lnTo>
                  <a:lnTo>
                    <a:pt x="131" y="49"/>
                  </a:lnTo>
                  <a:lnTo>
                    <a:pt x="130" y="46"/>
                  </a:lnTo>
                  <a:lnTo>
                    <a:pt x="128" y="42"/>
                  </a:lnTo>
                  <a:lnTo>
                    <a:pt x="125" y="39"/>
                  </a:lnTo>
                  <a:lnTo>
                    <a:pt x="124" y="35"/>
                  </a:lnTo>
                  <a:lnTo>
                    <a:pt x="123" y="31"/>
                  </a:lnTo>
                  <a:lnTo>
                    <a:pt x="121" y="28"/>
                  </a:lnTo>
                  <a:lnTo>
                    <a:pt x="119" y="24"/>
                  </a:lnTo>
                  <a:lnTo>
                    <a:pt x="118" y="22"/>
                  </a:lnTo>
                  <a:lnTo>
                    <a:pt x="116" y="18"/>
                  </a:lnTo>
                  <a:lnTo>
                    <a:pt x="113" y="15"/>
                  </a:lnTo>
                  <a:lnTo>
                    <a:pt x="112" y="12"/>
                  </a:lnTo>
                  <a:lnTo>
                    <a:pt x="111" y="10"/>
                  </a:lnTo>
                  <a:lnTo>
                    <a:pt x="110" y="6"/>
                  </a:lnTo>
                  <a:lnTo>
                    <a:pt x="109" y="4"/>
                  </a:lnTo>
                  <a:lnTo>
                    <a:pt x="107" y="2"/>
                  </a:lnTo>
                  <a:lnTo>
                    <a:pt x="106" y="0"/>
                  </a:lnTo>
                  <a:lnTo>
                    <a:pt x="110" y="2"/>
                  </a:lnTo>
                  <a:lnTo>
                    <a:pt x="113" y="3"/>
                  </a:lnTo>
                  <a:lnTo>
                    <a:pt x="116" y="3"/>
                  </a:lnTo>
                  <a:lnTo>
                    <a:pt x="121" y="5"/>
                  </a:lnTo>
                  <a:lnTo>
                    <a:pt x="123" y="5"/>
                  </a:lnTo>
                  <a:lnTo>
                    <a:pt x="126" y="7"/>
                  </a:lnTo>
                  <a:lnTo>
                    <a:pt x="130" y="9"/>
                  </a:lnTo>
                  <a:lnTo>
                    <a:pt x="134" y="10"/>
                  </a:lnTo>
                  <a:lnTo>
                    <a:pt x="137" y="11"/>
                  </a:lnTo>
                  <a:lnTo>
                    <a:pt x="141" y="12"/>
                  </a:lnTo>
                  <a:lnTo>
                    <a:pt x="143" y="12"/>
                  </a:lnTo>
                  <a:lnTo>
                    <a:pt x="147" y="15"/>
                  </a:lnTo>
                  <a:lnTo>
                    <a:pt x="150" y="15"/>
                  </a:lnTo>
                  <a:lnTo>
                    <a:pt x="154" y="17"/>
                  </a:lnTo>
                  <a:lnTo>
                    <a:pt x="158" y="18"/>
                  </a:lnTo>
                  <a:lnTo>
                    <a:pt x="161" y="19"/>
                  </a:lnTo>
                  <a:lnTo>
                    <a:pt x="164" y="21"/>
                  </a:lnTo>
                  <a:lnTo>
                    <a:pt x="167" y="22"/>
                  </a:lnTo>
                  <a:lnTo>
                    <a:pt x="171" y="22"/>
                  </a:lnTo>
                  <a:lnTo>
                    <a:pt x="174" y="24"/>
                  </a:lnTo>
                  <a:lnTo>
                    <a:pt x="178" y="24"/>
                  </a:lnTo>
                  <a:lnTo>
                    <a:pt x="181" y="27"/>
                  </a:lnTo>
                  <a:lnTo>
                    <a:pt x="185" y="28"/>
                  </a:lnTo>
                  <a:lnTo>
                    <a:pt x="189" y="29"/>
                  </a:lnTo>
                  <a:lnTo>
                    <a:pt x="191" y="30"/>
                  </a:lnTo>
                  <a:lnTo>
                    <a:pt x="196" y="31"/>
                  </a:lnTo>
                  <a:lnTo>
                    <a:pt x="198" y="31"/>
                  </a:lnTo>
                  <a:lnTo>
                    <a:pt x="202" y="34"/>
                  </a:lnTo>
                  <a:lnTo>
                    <a:pt x="205" y="34"/>
                  </a:lnTo>
                  <a:lnTo>
                    <a:pt x="209" y="36"/>
                  </a:lnTo>
                  <a:lnTo>
                    <a:pt x="213" y="37"/>
                  </a:lnTo>
                  <a:lnTo>
                    <a:pt x="216" y="39"/>
                  </a:lnTo>
                  <a:lnTo>
                    <a:pt x="220" y="40"/>
                  </a:lnTo>
                  <a:lnTo>
                    <a:pt x="223" y="41"/>
                  </a:lnTo>
                  <a:lnTo>
                    <a:pt x="226" y="41"/>
                  </a:lnTo>
                  <a:lnTo>
                    <a:pt x="229" y="43"/>
                  </a:lnTo>
                  <a:lnTo>
                    <a:pt x="233" y="43"/>
                  </a:lnTo>
                  <a:lnTo>
                    <a:pt x="236" y="46"/>
                  </a:lnTo>
                  <a:lnTo>
                    <a:pt x="240" y="47"/>
                  </a:lnTo>
                  <a:lnTo>
                    <a:pt x="244" y="48"/>
                  </a:lnTo>
                  <a:lnTo>
                    <a:pt x="246" y="49"/>
                  </a:lnTo>
                  <a:lnTo>
                    <a:pt x="250" y="51"/>
                  </a:lnTo>
                  <a:lnTo>
                    <a:pt x="253" y="51"/>
                  </a:lnTo>
                  <a:lnTo>
                    <a:pt x="257" y="53"/>
                  </a:lnTo>
                  <a:lnTo>
                    <a:pt x="260" y="53"/>
                  </a:lnTo>
                  <a:lnTo>
                    <a:pt x="264" y="55"/>
                  </a:lnTo>
                  <a:lnTo>
                    <a:pt x="267" y="57"/>
                  </a:lnTo>
                  <a:lnTo>
                    <a:pt x="271" y="58"/>
                  </a:lnTo>
                  <a:lnTo>
                    <a:pt x="273" y="59"/>
                  </a:lnTo>
                  <a:lnTo>
                    <a:pt x="278" y="60"/>
                  </a:lnTo>
                  <a:lnTo>
                    <a:pt x="281" y="61"/>
                  </a:lnTo>
                  <a:lnTo>
                    <a:pt x="284" y="62"/>
                  </a:lnTo>
                  <a:lnTo>
                    <a:pt x="288" y="64"/>
                  </a:lnTo>
                  <a:lnTo>
                    <a:pt x="291" y="65"/>
                  </a:lnTo>
                  <a:lnTo>
                    <a:pt x="295" y="66"/>
                  </a:lnTo>
                  <a:lnTo>
                    <a:pt x="299" y="67"/>
                  </a:lnTo>
                  <a:lnTo>
                    <a:pt x="301" y="68"/>
                  </a:lnTo>
                  <a:lnTo>
                    <a:pt x="304" y="70"/>
                  </a:lnTo>
                  <a:lnTo>
                    <a:pt x="308" y="71"/>
                  </a:lnTo>
                  <a:lnTo>
                    <a:pt x="312" y="72"/>
                  </a:lnTo>
                  <a:lnTo>
                    <a:pt x="315" y="73"/>
                  </a:lnTo>
                  <a:lnTo>
                    <a:pt x="319" y="74"/>
                  </a:lnTo>
                  <a:lnTo>
                    <a:pt x="322" y="76"/>
                  </a:lnTo>
                  <a:lnTo>
                    <a:pt x="326" y="77"/>
                  </a:lnTo>
                  <a:lnTo>
                    <a:pt x="487" y="161"/>
                  </a:lnTo>
                  <a:lnTo>
                    <a:pt x="572" y="221"/>
                  </a:lnTo>
                  <a:lnTo>
                    <a:pt x="674" y="292"/>
                  </a:lnTo>
                  <a:lnTo>
                    <a:pt x="604" y="355"/>
                  </a:lnTo>
                  <a:lnTo>
                    <a:pt x="449" y="455"/>
                  </a:lnTo>
                  <a:lnTo>
                    <a:pt x="308" y="518"/>
                  </a:lnTo>
                  <a:lnTo>
                    <a:pt x="189" y="563"/>
                  </a:lnTo>
                  <a:lnTo>
                    <a:pt x="40" y="563"/>
                  </a:lnTo>
                  <a:lnTo>
                    <a:pt x="0" y="559"/>
                  </a:lnTo>
                  <a:lnTo>
                    <a:pt x="0" y="559"/>
                  </a:lnTo>
                  <a:close/>
                </a:path>
              </a:pathLst>
            </a:custGeom>
            <a:solidFill>
              <a:srgbClr val="B8B8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5" name="Freeform 79"/>
            <p:cNvSpPr>
              <a:spLocks/>
            </p:cNvSpPr>
            <p:nvPr/>
          </p:nvSpPr>
          <p:spPr bwMode="auto">
            <a:xfrm>
              <a:off x="6508750" y="5346701"/>
              <a:ext cx="185738" cy="466725"/>
            </a:xfrm>
            <a:custGeom>
              <a:avLst/>
              <a:gdLst>
                <a:gd name="T0" fmla="*/ 77 w 233"/>
                <a:gd name="T1" fmla="*/ 7 h 588"/>
                <a:gd name="T2" fmla="*/ 68 w 233"/>
                <a:gd name="T3" fmla="*/ 22 h 588"/>
                <a:gd name="T4" fmla="*/ 64 w 233"/>
                <a:gd name="T5" fmla="*/ 32 h 588"/>
                <a:gd name="T6" fmla="*/ 58 w 233"/>
                <a:gd name="T7" fmla="*/ 42 h 588"/>
                <a:gd name="T8" fmla="*/ 50 w 233"/>
                <a:gd name="T9" fmla="*/ 55 h 588"/>
                <a:gd name="T10" fmla="*/ 46 w 233"/>
                <a:gd name="T11" fmla="*/ 61 h 588"/>
                <a:gd name="T12" fmla="*/ 3 w 233"/>
                <a:gd name="T13" fmla="*/ 280 h 588"/>
                <a:gd name="T14" fmla="*/ 114 w 233"/>
                <a:gd name="T15" fmla="*/ 527 h 588"/>
                <a:gd name="T16" fmla="*/ 205 w 233"/>
                <a:gd name="T17" fmla="*/ 585 h 588"/>
                <a:gd name="T18" fmla="*/ 213 w 233"/>
                <a:gd name="T19" fmla="*/ 585 h 588"/>
                <a:gd name="T20" fmla="*/ 222 w 233"/>
                <a:gd name="T21" fmla="*/ 586 h 588"/>
                <a:gd name="T22" fmla="*/ 233 w 233"/>
                <a:gd name="T23" fmla="*/ 586 h 588"/>
                <a:gd name="T24" fmla="*/ 219 w 233"/>
                <a:gd name="T25" fmla="*/ 586 h 588"/>
                <a:gd name="T26" fmla="*/ 205 w 233"/>
                <a:gd name="T27" fmla="*/ 586 h 588"/>
                <a:gd name="T28" fmla="*/ 190 w 233"/>
                <a:gd name="T29" fmla="*/ 586 h 588"/>
                <a:gd name="T30" fmla="*/ 176 w 233"/>
                <a:gd name="T31" fmla="*/ 586 h 588"/>
                <a:gd name="T32" fmla="*/ 160 w 233"/>
                <a:gd name="T33" fmla="*/ 586 h 588"/>
                <a:gd name="T34" fmla="*/ 146 w 233"/>
                <a:gd name="T35" fmla="*/ 586 h 588"/>
                <a:gd name="T36" fmla="*/ 130 w 233"/>
                <a:gd name="T37" fmla="*/ 586 h 588"/>
                <a:gd name="T38" fmla="*/ 117 w 233"/>
                <a:gd name="T39" fmla="*/ 586 h 588"/>
                <a:gd name="T40" fmla="*/ 102 w 233"/>
                <a:gd name="T41" fmla="*/ 586 h 588"/>
                <a:gd name="T42" fmla="*/ 90 w 233"/>
                <a:gd name="T43" fmla="*/ 586 h 588"/>
                <a:gd name="T44" fmla="*/ 75 w 233"/>
                <a:gd name="T45" fmla="*/ 587 h 588"/>
                <a:gd name="T46" fmla="*/ 64 w 233"/>
                <a:gd name="T47" fmla="*/ 587 h 588"/>
                <a:gd name="T48" fmla="*/ 52 w 233"/>
                <a:gd name="T49" fmla="*/ 587 h 588"/>
                <a:gd name="T50" fmla="*/ 41 w 233"/>
                <a:gd name="T51" fmla="*/ 587 h 588"/>
                <a:gd name="T52" fmla="*/ 31 w 233"/>
                <a:gd name="T53" fmla="*/ 587 h 588"/>
                <a:gd name="T54" fmla="*/ 23 w 233"/>
                <a:gd name="T55" fmla="*/ 587 h 588"/>
                <a:gd name="T56" fmla="*/ 15 w 233"/>
                <a:gd name="T57" fmla="*/ 587 h 588"/>
                <a:gd name="T58" fmla="*/ 6 w 233"/>
                <a:gd name="T59" fmla="*/ 587 h 588"/>
                <a:gd name="T60" fmla="*/ 0 w 233"/>
                <a:gd name="T61" fmla="*/ 587 h 588"/>
                <a:gd name="T62" fmla="*/ 0 w 233"/>
                <a:gd name="T63" fmla="*/ 569 h 588"/>
                <a:gd name="T64" fmla="*/ 0 w 233"/>
                <a:gd name="T65" fmla="*/ 543 h 588"/>
                <a:gd name="T66" fmla="*/ 0 w 233"/>
                <a:gd name="T67" fmla="*/ 518 h 588"/>
                <a:gd name="T68" fmla="*/ 0 w 233"/>
                <a:gd name="T69" fmla="*/ 490 h 588"/>
                <a:gd name="T70" fmla="*/ 0 w 233"/>
                <a:gd name="T71" fmla="*/ 464 h 588"/>
                <a:gd name="T72" fmla="*/ 0 w 233"/>
                <a:gd name="T73" fmla="*/ 438 h 588"/>
                <a:gd name="T74" fmla="*/ 0 w 233"/>
                <a:gd name="T75" fmla="*/ 411 h 588"/>
                <a:gd name="T76" fmla="*/ 0 w 233"/>
                <a:gd name="T77" fmla="*/ 385 h 588"/>
                <a:gd name="T78" fmla="*/ 0 w 233"/>
                <a:gd name="T79" fmla="*/ 359 h 588"/>
                <a:gd name="T80" fmla="*/ 0 w 233"/>
                <a:gd name="T81" fmla="*/ 332 h 588"/>
                <a:gd name="T82" fmla="*/ 0 w 233"/>
                <a:gd name="T83" fmla="*/ 307 h 588"/>
                <a:gd name="T84" fmla="*/ 0 w 233"/>
                <a:gd name="T85" fmla="*/ 280 h 588"/>
                <a:gd name="T86" fmla="*/ 0 w 233"/>
                <a:gd name="T87" fmla="*/ 253 h 588"/>
                <a:gd name="T88" fmla="*/ 0 w 233"/>
                <a:gd name="T89" fmla="*/ 227 h 588"/>
                <a:gd name="T90" fmla="*/ 0 w 233"/>
                <a:gd name="T91" fmla="*/ 201 h 588"/>
                <a:gd name="T92" fmla="*/ 0 w 233"/>
                <a:gd name="T93" fmla="*/ 175 h 588"/>
                <a:gd name="T94" fmla="*/ 0 w 233"/>
                <a:gd name="T95" fmla="*/ 148 h 588"/>
                <a:gd name="T96" fmla="*/ 0 w 233"/>
                <a:gd name="T97" fmla="*/ 122 h 588"/>
                <a:gd name="T98" fmla="*/ 0 w 233"/>
                <a:gd name="T99" fmla="*/ 96 h 588"/>
                <a:gd name="T100" fmla="*/ 0 w 233"/>
                <a:gd name="T101" fmla="*/ 69 h 588"/>
                <a:gd name="T102" fmla="*/ 0 w 233"/>
                <a:gd name="T103" fmla="*/ 43 h 588"/>
                <a:gd name="T104" fmla="*/ 0 w 233"/>
                <a:gd name="T105" fmla="*/ 25 h 588"/>
                <a:gd name="T106" fmla="*/ 6 w 233"/>
                <a:gd name="T107" fmla="*/ 23 h 588"/>
                <a:gd name="T108" fmla="*/ 15 w 233"/>
                <a:gd name="T109" fmla="*/ 20 h 588"/>
                <a:gd name="T110" fmla="*/ 24 w 233"/>
                <a:gd name="T111" fmla="*/ 18 h 588"/>
                <a:gd name="T112" fmla="*/ 35 w 233"/>
                <a:gd name="T113" fmla="*/ 14 h 588"/>
                <a:gd name="T114" fmla="*/ 47 w 233"/>
                <a:gd name="T115" fmla="*/ 11 h 588"/>
                <a:gd name="T116" fmla="*/ 56 w 233"/>
                <a:gd name="T117" fmla="*/ 6 h 588"/>
                <a:gd name="T118" fmla="*/ 67 w 233"/>
                <a:gd name="T119" fmla="*/ 4 h 588"/>
                <a:gd name="T120" fmla="*/ 74 w 233"/>
                <a:gd name="T121" fmla="*/ 1 h 588"/>
                <a:gd name="T122" fmla="*/ 81 w 233"/>
                <a:gd name="T123" fmla="*/ 0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3" h="588">
                  <a:moveTo>
                    <a:pt x="81" y="0"/>
                  </a:moveTo>
                  <a:lnTo>
                    <a:pt x="79" y="2"/>
                  </a:lnTo>
                  <a:lnTo>
                    <a:pt x="77" y="7"/>
                  </a:lnTo>
                  <a:lnTo>
                    <a:pt x="74" y="11"/>
                  </a:lnTo>
                  <a:lnTo>
                    <a:pt x="72" y="17"/>
                  </a:lnTo>
                  <a:lnTo>
                    <a:pt x="68" y="22"/>
                  </a:lnTo>
                  <a:lnTo>
                    <a:pt x="66" y="26"/>
                  </a:lnTo>
                  <a:lnTo>
                    <a:pt x="65" y="29"/>
                  </a:lnTo>
                  <a:lnTo>
                    <a:pt x="64" y="32"/>
                  </a:lnTo>
                  <a:lnTo>
                    <a:pt x="61" y="35"/>
                  </a:lnTo>
                  <a:lnTo>
                    <a:pt x="60" y="37"/>
                  </a:lnTo>
                  <a:lnTo>
                    <a:pt x="58" y="42"/>
                  </a:lnTo>
                  <a:lnTo>
                    <a:pt x="54" y="47"/>
                  </a:lnTo>
                  <a:lnTo>
                    <a:pt x="52" y="51"/>
                  </a:lnTo>
                  <a:lnTo>
                    <a:pt x="50" y="55"/>
                  </a:lnTo>
                  <a:lnTo>
                    <a:pt x="48" y="57"/>
                  </a:lnTo>
                  <a:lnTo>
                    <a:pt x="47" y="60"/>
                  </a:lnTo>
                  <a:lnTo>
                    <a:pt x="46" y="61"/>
                  </a:lnTo>
                  <a:lnTo>
                    <a:pt x="46" y="62"/>
                  </a:lnTo>
                  <a:lnTo>
                    <a:pt x="10" y="151"/>
                  </a:lnTo>
                  <a:lnTo>
                    <a:pt x="3" y="280"/>
                  </a:lnTo>
                  <a:lnTo>
                    <a:pt x="17" y="381"/>
                  </a:lnTo>
                  <a:lnTo>
                    <a:pt x="52" y="455"/>
                  </a:lnTo>
                  <a:lnTo>
                    <a:pt x="114" y="527"/>
                  </a:lnTo>
                  <a:lnTo>
                    <a:pt x="200" y="585"/>
                  </a:lnTo>
                  <a:lnTo>
                    <a:pt x="202" y="585"/>
                  </a:lnTo>
                  <a:lnTo>
                    <a:pt x="205" y="585"/>
                  </a:lnTo>
                  <a:lnTo>
                    <a:pt x="209" y="585"/>
                  </a:lnTo>
                  <a:lnTo>
                    <a:pt x="210" y="585"/>
                  </a:lnTo>
                  <a:lnTo>
                    <a:pt x="213" y="585"/>
                  </a:lnTo>
                  <a:lnTo>
                    <a:pt x="216" y="585"/>
                  </a:lnTo>
                  <a:lnTo>
                    <a:pt x="219" y="586"/>
                  </a:lnTo>
                  <a:lnTo>
                    <a:pt x="222" y="586"/>
                  </a:lnTo>
                  <a:lnTo>
                    <a:pt x="226" y="586"/>
                  </a:lnTo>
                  <a:lnTo>
                    <a:pt x="230" y="586"/>
                  </a:lnTo>
                  <a:lnTo>
                    <a:pt x="233" y="586"/>
                  </a:lnTo>
                  <a:lnTo>
                    <a:pt x="228" y="586"/>
                  </a:lnTo>
                  <a:lnTo>
                    <a:pt x="224" y="586"/>
                  </a:lnTo>
                  <a:lnTo>
                    <a:pt x="219" y="586"/>
                  </a:lnTo>
                  <a:lnTo>
                    <a:pt x="214" y="586"/>
                  </a:lnTo>
                  <a:lnTo>
                    <a:pt x="209" y="586"/>
                  </a:lnTo>
                  <a:lnTo>
                    <a:pt x="205" y="586"/>
                  </a:lnTo>
                  <a:lnTo>
                    <a:pt x="200" y="586"/>
                  </a:lnTo>
                  <a:lnTo>
                    <a:pt x="195" y="586"/>
                  </a:lnTo>
                  <a:lnTo>
                    <a:pt x="190" y="586"/>
                  </a:lnTo>
                  <a:lnTo>
                    <a:pt x="185" y="586"/>
                  </a:lnTo>
                  <a:lnTo>
                    <a:pt x="181" y="586"/>
                  </a:lnTo>
                  <a:lnTo>
                    <a:pt x="176" y="586"/>
                  </a:lnTo>
                  <a:lnTo>
                    <a:pt x="170" y="586"/>
                  </a:lnTo>
                  <a:lnTo>
                    <a:pt x="165" y="586"/>
                  </a:lnTo>
                  <a:lnTo>
                    <a:pt x="160" y="586"/>
                  </a:lnTo>
                  <a:lnTo>
                    <a:pt x="156" y="586"/>
                  </a:lnTo>
                  <a:lnTo>
                    <a:pt x="151" y="586"/>
                  </a:lnTo>
                  <a:lnTo>
                    <a:pt x="146" y="586"/>
                  </a:lnTo>
                  <a:lnTo>
                    <a:pt x="141" y="586"/>
                  </a:lnTo>
                  <a:lnTo>
                    <a:pt x="136" y="586"/>
                  </a:lnTo>
                  <a:lnTo>
                    <a:pt x="130" y="586"/>
                  </a:lnTo>
                  <a:lnTo>
                    <a:pt x="126" y="586"/>
                  </a:lnTo>
                  <a:lnTo>
                    <a:pt x="121" y="586"/>
                  </a:lnTo>
                  <a:lnTo>
                    <a:pt x="117" y="586"/>
                  </a:lnTo>
                  <a:lnTo>
                    <a:pt x="111" y="586"/>
                  </a:lnTo>
                  <a:lnTo>
                    <a:pt x="107" y="586"/>
                  </a:lnTo>
                  <a:lnTo>
                    <a:pt x="102" y="586"/>
                  </a:lnTo>
                  <a:lnTo>
                    <a:pt x="98" y="586"/>
                  </a:lnTo>
                  <a:lnTo>
                    <a:pt x="93" y="586"/>
                  </a:lnTo>
                  <a:lnTo>
                    <a:pt x="90" y="586"/>
                  </a:lnTo>
                  <a:lnTo>
                    <a:pt x="85" y="586"/>
                  </a:lnTo>
                  <a:lnTo>
                    <a:pt x="80" y="587"/>
                  </a:lnTo>
                  <a:lnTo>
                    <a:pt x="75" y="587"/>
                  </a:lnTo>
                  <a:lnTo>
                    <a:pt x="72" y="587"/>
                  </a:lnTo>
                  <a:lnTo>
                    <a:pt x="67" y="587"/>
                  </a:lnTo>
                  <a:lnTo>
                    <a:pt x="64" y="587"/>
                  </a:lnTo>
                  <a:lnTo>
                    <a:pt x="59" y="587"/>
                  </a:lnTo>
                  <a:lnTo>
                    <a:pt x="55" y="587"/>
                  </a:lnTo>
                  <a:lnTo>
                    <a:pt x="52" y="587"/>
                  </a:lnTo>
                  <a:lnTo>
                    <a:pt x="48" y="587"/>
                  </a:lnTo>
                  <a:lnTo>
                    <a:pt x="44" y="587"/>
                  </a:lnTo>
                  <a:lnTo>
                    <a:pt x="41" y="587"/>
                  </a:lnTo>
                  <a:lnTo>
                    <a:pt x="37" y="587"/>
                  </a:lnTo>
                  <a:lnTo>
                    <a:pt x="35" y="587"/>
                  </a:lnTo>
                  <a:lnTo>
                    <a:pt x="31" y="587"/>
                  </a:lnTo>
                  <a:lnTo>
                    <a:pt x="28" y="587"/>
                  </a:lnTo>
                  <a:lnTo>
                    <a:pt x="25" y="587"/>
                  </a:lnTo>
                  <a:lnTo>
                    <a:pt x="23" y="587"/>
                  </a:lnTo>
                  <a:lnTo>
                    <a:pt x="21" y="587"/>
                  </a:lnTo>
                  <a:lnTo>
                    <a:pt x="17" y="587"/>
                  </a:lnTo>
                  <a:lnTo>
                    <a:pt x="15" y="587"/>
                  </a:lnTo>
                  <a:lnTo>
                    <a:pt x="13" y="587"/>
                  </a:lnTo>
                  <a:lnTo>
                    <a:pt x="10" y="587"/>
                  </a:lnTo>
                  <a:lnTo>
                    <a:pt x="6" y="587"/>
                  </a:lnTo>
                  <a:lnTo>
                    <a:pt x="4" y="587"/>
                  </a:lnTo>
                  <a:lnTo>
                    <a:pt x="3" y="587"/>
                  </a:lnTo>
                  <a:lnTo>
                    <a:pt x="0" y="587"/>
                  </a:lnTo>
                  <a:lnTo>
                    <a:pt x="0" y="588"/>
                  </a:lnTo>
                  <a:lnTo>
                    <a:pt x="0" y="579"/>
                  </a:lnTo>
                  <a:lnTo>
                    <a:pt x="0" y="569"/>
                  </a:lnTo>
                  <a:lnTo>
                    <a:pt x="0" y="561"/>
                  </a:lnTo>
                  <a:lnTo>
                    <a:pt x="0" y="552"/>
                  </a:lnTo>
                  <a:lnTo>
                    <a:pt x="0" y="543"/>
                  </a:lnTo>
                  <a:lnTo>
                    <a:pt x="0" y="534"/>
                  </a:lnTo>
                  <a:lnTo>
                    <a:pt x="0" y="526"/>
                  </a:lnTo>
                  <a:lnTo>
                    <a:pt x="0" y="518"/>
                  </a:lnTo>
                  <a:lnTo>
                    <a:pt x="0" y="508"/>
                  </a:lnTo>
                  <a:lnTo>
                    <a:pt x="0" y="500"/>
                  </a:lnTo>
                  <a:lnTo>
                    <a:pt x="0" y="490"/>
                  </a:lnTo>
                  <a:lnTo>
                    <a:pt x="0" y="482"/>
                  </a:lnTo>
                  <a:lnTo>
                    <a:pt x="0" y="473"/>
                  </a:lnTo>
                  <a:lnTo>
                    <a:pt x="0" y="464"/>
                  </a:lnTo>
                  <a:lnTo>
                    <a:pt x="0" y="455"/>
                  </a:lnTo>
                  <a:lnTo>
                    <a:pt x="0" y="447"/>
                  </a:lnTo>
                  <a:lnTo>
                    <a:pt x="0" y="438"/>
                  </a:lnTo>
                  <a:lnTo>
                    <a:pt x="0" y="429"/>
                  </a:lnTo>
                  <a:lnTo>
                    <a:pt x="0" y="421"/>
                  </a:lnTo>
                  <a:lnTo>
                    <a:pt x="0" y="411"/>
                  </a:lnTo>
                  <a:lnTo>
                    <a:pt x="0" y="403"/>
                  </a:lnTo>
                  <a:lnTo>
                    <a:pt x="0" y="394"/>
                  </a:lnTo>
                  <a:lnTo>
                    <a:pt x="0" y="385"/>
                  </a:lnTo>
                  <a:lnTo>
                    <a:pt x="0" y="377"/>
                  </a:lnTo>
                  <a:lnTo>
                    <a:pt x="0" y="368"/>
                  </a:lnTo>
                  <a:lnTo>
                    <a:pt x="0" y="359"/>
                  </a:lnTo>
                  <a:lnTo>
                    <a:pt x="0" y="350"/>
                  </a:lnTo>
                  <a:lnTo>
                    <a:pt x="0" y="342"/>
                  </a:lnTo>
                  <a:lnTo>
                    <a:pt x="0" y="332"/>
                  </a:lnTo>
                  <a:lnTo>
                    <a:pt x="0" y="324"/>
                  </a:lnTo>
                  <a:lnTo>
                    <a:pt x="0" y="316"/>
                  </a:lnTo>
                  <a:lnTo>
                    <a:pt x="0" y="307"/>
                  </a:lnTo>
                  <a:lnTo>
                    <a:pt x="0" y="298"/>
                  </a:lnTo>
                  <a:lnTo>
                    <a:pt x="0" y="289"/>
                  </a:lnTo>
                  <a:lnTo>
                    <a:pt x="0" y="280"/>
                  </a:lnTo>
                  <a:lnTo>
                    <a:pt x="0" y="271"/>
                  </a:lnTo>
                  <a:lnTo>
                    <a:pt x="0" y="262"/>
                  </a:lnTo>
                  <a:lnTo>
                    <a:pt x="0" y="253"/>
                  </a:lnTo>
                  <a:lnTo>
                    <a:pt x="0" y="245"/>
                  </a:lnTo>
                  <a:lnTo>
                    <a:pt x="0" y="237"/>
                  </a:lnTo>
                  <a:lnTo>
                    <a:pt x="0" y="227"/>
                  </a:lnTo>
                  <a:lnTo>
                    <a:pt x="0" y="219"/>
                  </a:lnTo>
                  <a:lnTo>
                    <a:pt x="0" y="210"/>
                  </a:lnTo>
                  <a:lnTo>
                    <a:pt x="0" y="201"/>
                  </a:lnTo>
                  <a:lnTo>
                    <a:pt x="0" y="192"/>
                  </a:lnTo>
                  <a:lnTo>
                    <a:pt x="0" y="184"/>
                  </a:lnTo>
                  <a:lnTo>
                    <a:pt x="0" y="175"/>
                  </a:lnTo>
                  <a:lnTo>
                    <a:pt x="0" y="166"/>
                  </a:lnTo>
                  <a:lnTo>
                    <a:pt x="0" y="158"/>
                  </a:lnTo>
                  <a:lnTo>
                    <a:pt x="0" y="148"/>
                  </a:lnTo>
                  <a:lnTo>
                    <a:pt x="0" y="140"/>
                  </a:lnTo>
                  <a:lnTo>
                    <a:pt x="0" y="132"/>
                  </a:lnTo>
                  <a:lnTo>
                    <a:pt x="0" y="122"/>
                  </a:lnTo>
                  <a:lnTo>
                    <a:pt x="0" y="114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0" y="61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4" y="24"/>
                  </a:lnTo>
                  <a:lnTo>
                    <a:pt x="6" y="23"/>
                  </a:lnTo>
                  <a:lnTo>
                    <a:pt x="9" y="23"/>
                  </a:lnTo>
                  <a:lnTo>
                    <a:pt x="11" y="22"/>
                  </a:lnTo>
                  <a:lnTo>
                    <a:pt x="15" y="20"/>
                  </a:lnTo>
                  <a:lnTo>
                    <a:pt x="17" y="19"/>
                  </a:lnTo>
                  <a:lnTo>
                    <a:pt x="21" y="18"/>
                  </a:lnTo>
                  <a:lnTo>
                    <a:pt x="24" y="18"/>
                  </a:lnTo>
                  <a:lnTo>
                    <a:pt x="28" y="16"/>
                  </a:lnTo>
                  <a:lnTo>
                    <a:pt x="31" y="16"/>
                  </a:lnTo>
                  <a:lnTo>
                    <a:pt x="35" y="14"/>
                  </a:lnTo>
                  <a:lnTo>
                    <a:pt x="40" y="13"/>
                  </a:lnTo>
                  <a:lnTo>
                    <a:pt x="42" y="12"/>
                  </a:lnTo>
                  <a:lnTo>
                    <a:pt x="47" y="11"/>
                  </a:lnTo>
                  <a:lnTo>
                    <a:pt x="49" y="8"/>
                  </a:lnTo>
                  <a:lnTo>
                    <a:pt x="54" y="8"/>
                  </a:lnTo>
                  <a:lnTo>
                    <a:pt x="56" y="6"/>
                  </a:lnTo>
                  <a:lnTo>
                    <a:pt x="60" y="6"/>
                  </a:lnTo>
                  <a:lnTo>
                    <a:pt x="64" y="5"/>
                  </a:lnTo>
                  <a:lnTo>
                    <a:pt x="67" y="4"/>
                  </a:lnTo>
                  <a:lnTo>
                    <a:pt x="70" y="2"/>
                  </a:lnTo>
                  <a:lnTo>
                    <a:pt x="72" y="2"/>
                  </a:lnTo>
                  <a:lnTo>
                    <a:pt x="74" y="1"/>
                  </a:lnTo>
                  <a:lnTo>
                    <a:pt x="77" y="1"/>
                  </a:lnTo>
                  <a:lnTo>
                    <a:pt x="80" y="0"/>
                  </a:lnTo>
                  <a:lnTo>
                    <a:pt x="81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B8B8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6" name="Freeform 81"/>
            <p:cNvSpPr>
              <a:spLocks/>
            </p:cNvSpPr>
            <p:nvPr/>
          </p:nvSpPr>
          <p:spPr bwMode="auto">
            <a:xfrm>
              <a:off x="6884988" y="4873626"/>
              <a:ext cx="115888" cy="109538"/>
            </a:xfrm>
            <a:custGeom>
              <a:avLst/>
              <a:gdLst>
                <a:gd name="T0" fmla="*/ 77 w 144"/>
                <a:gd name="T1" fmla="*/ 0 h 139"/>
                <a:gd name="T2" fmla="*/ 0 w 144"/>
                <a:gd name="T3" fmla="*/ 118 h 139"/>
                <a:gd name="T4" fmla="*/ 26 w 144"/>
                <a:gd name="T5" fmla="*/ 139 h 139"/>
                <a:gd name="T6" fmla="*/ 144 w 144"/>
                <a:gd name="T7" fmla="*/ 6 h 139"/>
                <a:gd name="T8" fmla="*/ 121 w 144"/>
                <a:gd name="T9" fmla="*/ 2 h 139"/>
                <a:gd name="T10" fmla="*/ 77 w 144"/>
                <a:gd name="T11" fmla="*/ 0 h 139"/>
                <a:gd name="T12" fmla="*/ 77 w 144"/>
                <a:gd name="T13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39">
                  <a:moveTo>
                    <a:pt x="77" y="0"/>
                  </a:moveTo>
                  <a:lnTo>
                    <a:pt x="0" y="118"/>
                  </a:lnTo>
                  <a:lnTo>
                    <a:pt x="26" y="139"/>
                  </a:lnTo>
                  <a:lnTo>
                    <a:pt x="144" y="6"/>
                  </a:lnTo>
                  <a:lnTo>
                    <a:pt x="121" y="2"/>
                  </a:lnTo>
                  <a:lnTo>
                    <a:pt x="77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7" name="Freeform 82"/>
            <p:cNvSpPr>
              <a:spLocks/>
            </p:cNvSpPr>
            <p:nvPr/>
          </p:nvSpPr>
          <p:spPr bwMode="auto">
            <a:xfrm>
              <a:off x="6757988" y="4867276"/>
              <a:ext cx="65088" cy="84138"/>
            </a:xfrm>
            <a:custGeom>
              <a:avLst/>
              <a:gdLst>
                <a:gd name="T0" fmla="*/ 0 w 84"/>
                <a:gd name="T1" fmla="*/ 0 h 107"/>
                <a:gd name="T2" fmla="*/ 1 w 84"/>
                <a:gd name="T3" fmla="*/ 107 h 107"/>
                <a:gd name="T4" fmla="*/ 52 w 84"/>
                <a:gd name="T5" fmla="*/ 85 h 107"/>
                <a:gd name="T6" fmla="*/ 84 w 84"/>
                <a:gd name="T7" fmla="*/ 9 h 107"/>
                <a:gd name="T8" fmla="*/ 0 w 84"/>
                <a:gd name="T9" fmla="*/ 0 h 107"/>
                <a:gd name="T10" fmla="*/ 0 w 84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107">
                  <a:moveTo>
                    <a:pt x="0" y="0"/>
                  </a:moveTo>
                  <a:lnTo>
                    <a:pt x="1" y="107"/>
                  </a:lnTo>
                  <a:lnTo>
                    <a:pt x="52" y="85"/>
                  </a:lnTo>
                  <a:lnTo>
                    <a:pt x="84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8" name="Freeform 83"/>
            <p:cNvSpPr>
              <a:spLocks/>
            </p:cNvSpPr>
            <p:nvPr/>
          </p:nvSpPr>
          <p:spPr bwMode="auto">
            <a:xfrm>
              <a:off x="6519863" y="5094288"/>
              <a:ext cx="157163" cy="165100"/>
            </a:xfrm>
            <a:custGeom>
              <a:avLst/>
              <a:gdLst>
                <a:gd name="T0" fmla="*/ 5 w 199"/>
                <a:gd name="T1" fmla="*/ 0 h 208"/>
                <a:gd name="T2" fmla="*/ 111 w 199"/>
                <a:gd name="T3" fmla="*/ 0 h 208"/>
                <a:gd name="T4" fmla="*/ 196 w 199"/>
                <a:gd name="T5" fmla="*/ 116 h 208"/>
                <a:gd name="T6" fmla="*/ 199 w 199"/>
                <a:gd name="T7" fmla="*/ 149 h 208"/>
                <a:gd name="T8" fmla="*/ 125 w 199"/>
                <a:gd name="T9" fmla="*/ 165 h 208"/>
                <a:gd name="T10" fmla="*/ 43 w 199"/>
                <a:gd name="T11" fmla="*/ 192 h 208"/>
                <a:gd name="T12" fmla="*/ 2 w 199"/>
                <a:gd name="T13" fmla="*/ 208 h 208"/>
                <a:gd name="T14" fmla="*/ 0 w 199"/>
                <a:gd name="T15" fmla="*/ 94 h 208"/>
                <a:gd name="T16" fmla="*/ 5 w 199"/>
                <a:gd name="T17" fmla="*/ 0 h 208"/>
                <a:gd name="T18" fmla="*/ 5 w 199"/>
                <a:gd name="T1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208">
                  <a:moveTo>
                    <a:pt x="5" y="0"/>
                  </a:moveTo>
                  <a:lnTo>
                    <a:pt x="111" y="0"/>
                  </a:lnTo>
                  <a:lnTo>
                    <a:pt x="196" y="116"/>
                  </a:lnTo>
                  <a:lnTo>
                    <a:pt x="199" y="149"/>
                  </a:lnTo>
                  <a:lnTo>
                    <a:pt x="125" y="165"/>
                  </a:lnTo>
                  <a:lnTo>
                    <a:pt x="43" y="192"/>
                  </a:lnTo>
                  <a:lnTo>
                    <a:pt x="2" y="208"/>
                  </a:lnTo>
                  <a:lnTo>
                    <a:pt x="0" y="94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9" name="Freeform 84"/>
            <p:cNvSpPr>
              <a:spLocks/>
            </p:cNvSpPr>
            <p:nvPr/>
          </p:nvSpPr>
          <p:spPr bwMode="auto">
            <a:xfrm>
              <a:off x="7242175" y="5592763"/>
              <a:ext cx="288925" cy="222250"/>
            </a:xfrm>
            <a:custGeom>
              <a:avLst/>
              <a:gdLst>
                <a:gd name="T0" fmla="*/ 0 w 364"/>
                <a:gd name="T1" fmla="*/ 276 h 279"/>
                <a:gd name="T2" fmla="*/ 209 w 364"/>
                <a:gd name="T3" fmla="*/ 272 h 279"/>
                <a:gd name="T4" fmla="*/ 362 w 364"/>
                <a:gd name="T5" fmla="*/ 279 h 279"/>
                <a:gd name="T6" fmla="*/ 364 w 364"/>
                <a:gd name="T7" fmla="*/ 0 h 279"/>
                <a:gd name="T8" fmla="*/ 341 w 364"/>
                <a:gd name="T9" fmla="*/ 0 h 279"/>
                <a:gd name="T10" fmla="*/ 298 w 364"/>
                <a:gd name="T11" fmla="*/ 55 h 279"/>
                <a:gd name="T12" fmla="*/ 240 w 364"/>
                <a:gd name="T13" fmla="*/ 125 h 279"/>
                <a:gd name="T14" fmla="*/ 140 w 364"/>
                <a:gd name="T15" fmla="*/ 199 h 279"/>
                <a:gd name="T16" fmla="*/ 38 w 364"/>
                <a:gd name="T17" fmla="*/ 254 h 279"/>
                <a:gd name="T18" fmla="*/ 0 w 364"/>
                <a:gd name="T19" fmla="*/ 276 h 279"/>
                <a:gd name="T20" fmla="*/ 0 w 364"/>
                <a:gd name="T21" fmla="*/ 276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4" h="279">
                  <a:moveTo>
                    <a:pt x="0" y="276"/>
                  </a:moveTo>
                  <a:lnTo>
                    <a:pt x="209" y="272"/>
                  </a:lnTo>
                  <a:lnTo>
                    <a:pt x="362" y="279"/>
                  </a:lnTo>
                  <a:lnTo>
                    <a:pt x="364" y="0"/>
                  </a:lnTo>
                  <a:lnTo>
                    <a:pt x="341" y="0"/>
                  </a:lnTo>
                  <a:lnTo>
                    <a:pt x="298" y="55"/>
                  </a:lnTo>
                  <a:lnTo>
                    <a:pt x="240" y="125"/>
                  </a:lnTo>
                  <a:lnTo>
                    <a:pt x="140" y="199"/>
                  </a:lnTo>
                  <a:lnTo>
                    <a:pt x="38" y="254"/>
                  </a:lnTo>
                  <a:lnTo>
                    <a:pt x="0" y="276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0" name="Freeform 85"/>
            <p:cNvSpPr>
              <a:spLocks/>
            </p:cNvSpPr>
            <p:nvPr/>
          </p:nvSpPr>
          <p:spPr bwMode="auto">
            <a:xfrm>
              <a:off x="7137400" y="5616576"/>
              <a:ext cx="350838" cy="198438"/>
            </a:xfrm>
            <a:custGeom>
              <a:avLst/>
              <a:gdLst>
                <a:gd name="T0" fmla="*/ 0 w 441"/>
                <a:gd name="T1" fmla="*/ 239 h 249"/>
                <a:gd name="T2" fmla="*/ 129 w 441"/>
                <a:gd name="T3" fmla="*/ 187 h 249"/>
                <a:gd name="T4" fmla="*/ 278 w 441"/>
                <a:gd name="T5" fmla="*/ 107 h 249"/>
                <a:gd name="T6" fmla="*/ 402 w 441"/>
                <a:gd name="T7" fmla="*/ 27 h 249"/>
                <a:gd name="T8" fmla="*/ 441 w 441"/>
                <a:gd name="T9" fmla="*/ 0 h 249"/>
                <a:gd name="T10" fmla="*/ 391 w 441"/>
                <a:gd name="T11" fmla="*/ 66 h 249"/>
                <a:gd name="T12" fmla="*/ 317 w 441"/>
                <a:gd name="T13" fmla="*/ 138 h 249"/>
                <a:gd name="T14" fmla="*/ 219 w 441"/>
                <a:gd name="T15" fmla="*/ 208 h 249"/>
                <a:gd name="T16" fmla="*/ 132 w 441"/>
                <a:gd name="T17" fmla="*/ 249 h 249"/>
                <a:gd name="T18" fmla="*/ 0 w 441"/>
                <a:gd name="T19" fmla="*/ 239 h 249"/>
                <a:gd name="T20" fmla="*/ 0 w 441"/>
                <a:gd name="T21" fmla="*/ 23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1" h="249">
                  <a:moveTo>
                    <a:pt x="0" y="239"/>
                  </a:moveTo>
                  <a:lnTo>
                    <a:pt x="129" y="187"/>
                  </a:lnTo>
                  <a:lnTo>
                    <a:pt x="278" y="107"/>
                  </a:lnTo>
                  <a:lnTo>
                    <a:pt x="402" y="27"/>
                  </a:lnTo>
                  <a:lnTo>
                    <a:pt x="441" y="0"/>
                  </a:lnTo>
                  <a:lnTo>
                    <a:pt x="391" y="66"/>
                  </a:lnTo>
                  <a:lnTo>
                    <a:pt x="317" y="138"/>
                  </a:lnTo>
                  <a:lnTo>
                    <a:pt x="219" y="208"/>
                  </a:lnTo>
                  <a:lnTo>
                    <a:pt x="132" y="249"/>
                  </a:lnTo>
                  <a:lnTo>
                    <a:pt x="0" y="239"/>
                  </a:lnTo>
                  <a:lnTo>
                    <a:pt x="0" y="239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1" name="Freeform 86"/>
            <p:cNvSpPr>
              <a:spLocks/>
            </p:cNvSpPr>
            <p:nvPr/>
          </p:nvSpPr>
          <p:spPr bwMode="auto">
            <a:xfrm>
              <a:off x="7215188" y="5319713"/>
              <a:ext cx="314325" cy="273050"/>
            </a:xfrm>
            <a:custGeom>
              <a:avLst/>
              <a:gdLst>
                <a:gd name="T0" fmla="*/ 0 w 398"/>
                <a:gd name="T1" fmla="*/ 4 h 344"/>
                <a:gd name="T2" fmla="*/ 153 w 398"/>
                <a:gd name="T3" fmla="*/ 1 h 344"/>
                <a:gd name="T4" fmla="*/ 398 w 398"/>
                <a:gd name="T5" fmla="*/ 0 h 344"/>
                <a:gd name="T6" fmla="*/ 398 w 398"/>
                <a:gd name="T7" fmla="*/ 186 h 344"/>
                <a:gd name="T8" fmla="*/ 398 w 398"/>
                <a:gd name="T9" fmla="*/ 340 h 344"/>
                <a:gd name="T10" fmla="*/ 367 w 398"/>
                <a:gd name="T11" fmla="*/ 344 h 344"/>
                <a:gd name="T12" fmla="*/ 271 w 398"/>
                <a:gd name="T13" fmla="*/ 227 h 344"/>
                <a:gd name="T14" fmla="*/ 171 w 398"/>
                <a:gd name="T15" fmla="*/ 132 h 344"/>
                <a:gd name="T16" fmla="*/ 89 w 398"/>
                <a:gd name="T17" fmla="*/ 62 h 344"/>
                <a:gd name="T18" fmla="*/ 0 w 398"/>
                <a:gd name="T19" fmla="*/ 4 h 344"/>
                <a:gd name="T20" fmla="*/ 0 w 398"/>
                <a:gd name="T21" fmla="*/ 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8" h="344">
                  <a:moveTo>
                    <a:pt x="0" y="4"/>
                  </a:moveTo>
                  <a:lnTo>
                    <a:pt x="153" y="1"/>
                  </a:lnTo>
                  <a:lnTo>
                    <a:pt x="398" y="0"/>
                  </a:lnTo>
                  <a:lnTo>
                    <a:pt x="398" y="186"/>
                  </a:lnTo>
                  <a:lnTo>
                    <a:pt x="398" y="340"/>
                  </a:lnTo>
                  <a:lnTo>
                    <a:pt x="367" y="344"/>
                  </a:lnTo>
                  <a:lnTo>
                    <a:pt x="271" y="227"/>
                  </a:lnTo>
                  <a:lnTo>
                    <a:pt x="171" y="132"/>
                  </a:lnTo>
                  <a:lnTo>
                    <a:pt x="89" y="6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8B8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2" name="Freeform 90"/>
            <p:cNvSpPr>
              <a:spLocks/>
            </p:cNvSpPr>
            <p:nvPr/>
          </p:nvSpPr>
          <p:spPr bwMode="auto">
            <a:xfrm>
              <a:off x="6511925" y="5211763"/>
              <a:ext cx="200025" cy="155575"/>
            </a:xfrm>
            <a:custGeom>
              <a:avLst/>
              <a:gdLst>
                <a:gd name="T0" fmla="*/ 0 w 252"/>
                <a:gd name="T1" fmla="*/ 58 h 195"/>
                <a:gd name="T2" fmla="*/ 87 w 252"/>
                <a:gd name="T3" fmla="*/ 25 h 195"/>
                <a:gd name="T4" fmla="*/ 210 w 252"/>
                <a:gd name="T5" fmla="*/ 0 h 195"/>
                <a:gd name="T6" fmla="*/ 210 w 252"/>
                <a:gd name="T7" fmla="*/ 31 h 195"/>
                <a:gd name="T8" fmla="*/ 252 w 252"/>
                <a:gd name="T9" fmla="*/ 53 h 195"/>
                <a:gd name="T10" fmla="*/ 248 w 252"/>
                <a:gd name="T11" fmla="*/ 129 h 195"/>
                <a:gd name="T12" fmla="*/ 152 w 252"/>
                <a:gd name="T13" fmla="*/ 151 h 195"/>
                <a:gd name="T14" fmla="*/ 3 w 252"/>
                <a:gd name="T15" fmla="*/ 195 h 195"/>
                <a:gd name="T16" fmla="*/ 0 w 252"/>
                <a:gd name="T17" fmla="*/ 58 h 195"/>
                <a:gd name="T18" fmla="*/ 0 w 252"/>
                <a:gd name="T19" fmla="*/ 5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2" h="195">
                  <a:moveTo>
                    <a:pt x="0" y="58"/>
                  </a:moveTo>
                  <a:lnTo>
                    <a:pt x="87" y="25"/>
                  </a:lnTo>
                  <a:lnTo>
                    <a:pt x="210" y="0"/>
                  </a:lnTo>
                  <a:lnTo>
                    <a:pt x="210" y="31"/>
                  </a:lnTo>
                  <a:lnTo>
                    <a:pt x="252" y="53"/>
                  </a:lnTo>
                  <a:lnTo>
                    <a:pt x="248" y="129"/>
                  </a:lnTo>
                  <a:lnTo>
                    <a:pt x="152" y="151"/>
                  </a:lnTo>
                  <a:lnTo>
                    <a:pt x="3" y="195"/>
                  </a:lnTo>
                  <a:lnTo>
                    <a:pt x="0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3" name="Freeform 91"/>
            <p:cNvSpPr>
              <a:spLocks/>
            </p:cNvSpPr>
            <p:nvPr/>
          </p:nvSpPr>
          <p:spPr bwMode="auto">
            <a:xfrm>
              <a:off x="6894513" y="5227638"/>
              <a:ext cx="598488" cy="350838"/>
            </a:xfrm>
            <a:custGeom>
              <a:avLst/>
              <a:gdLst>
                <a:gd name="T0" fmla="*/ 113 w 753"/>
                <a:gd name="T1" fmla="*/ 0 h 443"/>
                <a:gd name="T2" fmla="*/ 237 w 753"/>
                <a:gd name="T3" fmla="*/ 37 h 443"/>
                <a:gd name="T4" fmla="*/ 377 w 753"/>
                <a:gd name="T5" fmla="*/ 109 h 443"/>
                <a:gd name="T6" fmla="*/ 494 w 753"/>
                <a:gd name="T7" fmla="*/ 188 h 443"/>
                <a:gd name="T8" fmla="*/ 603 w 753"/>
                <a:gd name="T9" fmla="*/ 273 h 443"/>
                <a:gd name="T10" fmla="*/ 696 w 753"/>
                <a:gd name="T11" fmla="*/ 359 h 443"/>
                <a:gd name="T12" fmla="*/ 753 w 753"/>
                <a:gd name="T13" fmla="*/ 443 h 443"/>
                <a:gd name="T14" fmla="*/ 629 w 753"/>
                <a:gd name="T15" fmla="*/ 363 h 443"/>
                <a:gd name="T16" fmla="*/ 460 w 753"/>
                <a:gd name="T17" fmla="*/ 269 h 443"/>
                <a:gd name="T18" fmla="*/ 312 w 753"/>
                <a:gd name="T19" fmla="*/ 202 h 443"/>
                <a:gd name="T20" fmla="*/ 173 w 753"/>
                <a:gd name="T21" fmla="*/ 155 h 443"/>
                <a:gd name="T22" fmla="*/ 0 w 753"/>
                <a:gd name="T23" fmla="*/ 125 h 443"/>
                <a:gd name="T24" fmla="*/ 4 w 753"/>
                <a:gd name="T25" fmla="*/ 74 h 443"/>
                <a:gd name="T26" fmla="*/ 113 w 753"/>
                <a:gd name="T27" fmla="*/ 0 h 443"/>
                <a:gd name="T28" fmla="*/ 113 w 753"/>
                <a:gd name="T29" fmla="*/ 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53" h="443">
                  <a:moveTo>
                    <a:pt x="113" y="0"/>
                  </a:moveTo>
                  <a:lnTo>
                    <a:pt x="237" y="37"/>
                  </a:lnTo>
                  <a:lnTo>
                    <a:pt x="377" y="109"/>
                  </a:lnTo>
                  <a:lnTo>
                    <a:pt x="494" y="188"/>
                  </a:lnTo>
                  <a:lnTo>
                    <a:pt x="603" y="273"/>
                  </a:lnTo>
                  <a:lnTo>
                    <a:pt x="696" y="359"/>
                  </a:lnTo>
                  <a:lnTo>
                    <a:pt x="753" y="443"/>
                  </a:lnTo>
                  <a:lnTo>
                    <a:pt x="629" y="363"/>
                  </a:lnTo>
                  <a:lnTo>
                    <a:pt x="460" y="269"/>
                  </a:lnTo>
                  <a:lnTo>
                    <a:pt x="312" y="202"/>
                  </a:lnTo>
                  <a:lnTo>
                    <a:pt x="173" y="155"/>
                  </a:lnTo>
                  <a:lnTo>
                    <a:pt x="0" y="125"/>
                  </a:lnTo>
                  <a:lnTo>
                    <a:pt x="4" y="74"/>
                  </a:lnTo>
                  <a:lnTo>
                    <a:pt x="113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4" name="Freeform 92"/>
            <p:cNvSpPr>
              <a:spLocks/>
            </p:cNvSpPr>
            <p:nvPr/>
          </p:nvSpPr>
          <p:spPr bwMode="auto">
            <a:xfrm>
              <a:off x="6713538" y="5256213"/>
              <a:ext cx="185738" cy="95250"/>
            </a:xfrm>
            <a:custGeom>
              <a:avLst/>
              <a:gdLst>
                <a:gd name="T0" fmla="*/ 1 w 233"/>
                <a:gd name="T1" fmla="*/ 0 h 121"/>
                <a:gd name="T2" fmla="*/ 0 w 233"/>
                <a:gd name="T3" fmla="*/ 85 h 121"/>
                <a:gd name="T4" fmla="*/ 47 w 233"/>
                <a:gd name="T5" fmla="*/ 111 h 121"/>
                <a:gd name="T6" fmla="*/ 115 w 233"/>
                <a:gd name="T7" fmla="*/ 121 h 121"/>
                <a:gd name="T8" fmla="*/ 178 w 233"/>
                <a:gd name="T9" fmla="*/ 121 h 121"/>
                <a:gd name="T10" fmla="*/ 233 w 233"/>
                <a:gd name="T11" fmla="*/ 98 h 121"/>
                <a:gd name="T12" fmla="*/ 233 w 233"/>
                <a:gd name="T13" fmla="*/ 41 h 121"/>
                <a:gd name="T14" fmla="*/ 169 w 233"/>
                <a:gd name="T15" fmla="*/ 58 h 121"/>
                <a:gd name="T16" fmla="*/ 77 w 233"/>
                <a:gd name="T17" fmla="*/ 23 h 121"/>
                <a:gd name="T18" fmla="*/ 1 w 233"/>
                <a:gd name="T19" fmla="*/ 0 h 121"/>
                <a:gd name="T20" fmla="*/ 1 w 233"/>
                <a:gd name="T2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3" h="121">
                  <a:moveTo>
                    <a:pt x="1" y="0"/>
                  </a:moveTo>
                  <a:lnTo>
                    <a:pt x="0" y="85"/>
                  </a:lnTo>
                  <a:lnTo>
                    <a:pt x="47" y="111"/>
                  </a:lnTo>
                  <a:lnTo>
                    <a:pt x="115" y="121"/>
                  </a:lnTo>
                  <a:lnTo>
                    <a:pt x="178" y="121"/>
                  </a:lnTo>
                  <a:lnTo>
                    <a:pt x="233" y="98"/>
                  </a:lnTo>
                  <a:lnTo>
                    <a:pt x="233" y="41"/>
                  </a:lnTo>
                  <a:lnTo>
                    <a:pt x="169" y="58"/>
                  </a:lnTo>
                  <a:lnTo>
                    <a:pt x="77" y="2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9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5" name="Freeform 93"/>
            <p:cNvSpPr>
              <a:spLocks/>
            </p:cNvSpPr>
            <p:nvPr/>
          </p:nvSpPr>
          <p:spPr bwMode="auto">
            <a:xfrm>
              <a:off x="6521450" y="4867276"/>
              <a:ext cx="236538" cy="327025"/>
            </a:xfrm>
            <a:custGeom>
              <a:avLst/>
              <a:gdLst>
                <a:gd name="T0" fmla="*/ 0 w 297"/>
                <a:gd name="T1" fmla="*/ 287 h 414"/>
                <a:gd name="T2" fmla="*/ 110 w 297"/>
                <a:gd name="T3" fmla="*/ 289 h 414"/>
                <a:gd name="T4" fmla="*/ 197 w 297"/>
                <a:gd name="T5" fmla="*/ 414 h 414"/>
                <a:gd name="T6" fmla="*/ 197 w 297"/>
                <a:gd name="T7" fmla="*/ 303 h 414"/>
                <a:gd name="T8" fmla="*/ 204 w 297"/>
                <a:gd name="T9" fmla="*/ 190 h 414"/>
                <a:gd name="T10" fmla="*/ 242 w 297"/>
                <a:gd name="T11" fmla="*/ 145 h 414"/>
                <a:gd name="T12" fmla="*/ 297 w 297"/>
                <a:gd name="T13" fmla="*/ 109 h 414"/>
                <a:gd name="T14" fmla="*/ 297 w 297"/>
                <a:gd name="T15" fmla="*/ 0 h 414"/>
                <a:gd name="T16" fmla="*/ 152 w 297"/>
                <a:gd name="T17" fmla="*/ 1 h 414"/>
                <a:gd name="T18" fmla="*/ 7 w 297"/>
                <a:gd name="T19" fmla="*/ 1 h 414"/>
                <a:gd name="T20" fmla="*/ 11 w 297"/>
                <a:gd name="T21" fmla="*/ 98 h 414"/>
                <a:gd name="T22" fmla="*/ 80 w 297"/>
                <a:gd name="T23" fmla="*/ 77 h 414"/>
                <a:gd name="T24" fmla="*/ 118 w 297"/>
                <a:gd name="T25" fmla="*/ 117 h 414"/>
                <a:gd name="T26" fmla="*/ 122 w 297"/>
                <a:gd name="T27" fmla="*/ 159 h 414"/>
                <a:gd name="T28" fmla="*/ 111 w 297"/>
                <a:gd name="T29" fmla="*/ 200 h 414"/>
                <a:gd name="T30" fmla="*/ 86 w 297"/>
                <a:gd name="T31" fmla="*/ 224 h 414"/>
                <a:gd name="T32" fmla="*/ 20 w 297"/>
                <a:gd name="T33" fmla="*/ 202 h 414"/>
                <a:gd name="T34" fmla="*/ 0 w 297"/>
                <a:gd name="T35" fmla="*/ 208 h 414"/>
                <a:gd name="T36" fmla="*/ 0 w 297"/>
                <a:gd name="T37" fmla="*/ 287 h 414"/>
                <a:gd name="T38" fmla="*/ 0 w 297"/>
                <a:gd name="T39" fmla="*/ 287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7" h="414">
                  <a:moveTo>
                    <a:pt x="0" y="287"/>
                  </a:moveTo>
                  <a:lnTo>
                    <a:pt x="110" y="289"/>
                  </a:lnTo>
                  <a:lnTo>
                    <a:pt x="197" y="414"/>
                  </a:lnTo>
                  <a:lnTo>
                    <a:pt x="197" y="303"/>
                  </a:lnTo>
                  <a:lnTo>
                    <a:pt x="204" y="190"/>
                  </a:lnTo>
                  <a:lnTo>
                    <a:pt x="242" y="145"/>
                  </a:lnTo>
                  <a:lnTo>
                    <a:pt x="297" y="109"/>
                  </a:lnTo>
                  <a:lnTo>
                    <a:pt x="297" y="0"/>
                  </a:lnTo>
                  <a:lnTo>
                    <a:pt x="152" y="1"/>
                  </a:lnTo>
                  <a:lnTo>
                    <a:pt x="7" y="1"/>
                  </a:lnTo>
                  <a:lnTo>
                    <a:pt x="11" y="98"/>
                  </a:lnTo>
                  <a:lnTo>
                    <a:pt x="80" y="77"/>
                  </a:lnTo>
                  <a:lnTo>
                    <a:pt x="118" y="117"/>
                  </a:lnTo>
                  <a:lnTo>
                    <a:pt x="122" y="159"/>
                  </a:lnTo>
                  <a:lnTo>
                    <a:pt x="111" y="200"/>
                  </a:lnTo>
                  <a:lnTo>
                    <a:pt x="86" y="224"/>
                  </a:lnTo>
                  <a:lnTo>
                    <a:pt x="20" y="202"/>
                  </a:lnTo>
                  <a:lnTo>
                    <a:pt x="0" y="208"/>
                  </a:lnTo>
                  <a:lnTo>
                    <a:pt x="0" y="287"/>
                  </a:lnTo>
                  <a:lnTo>
                    <a:pt x="0" y="287"/>
                  </a:lnTo>
                  <a:close/>
                </a:path>
              </a:pathLst>
            </a:custGeom>
            <a:solidFill>
              <a:srgbClr val="B8B8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6" name="Freeform 94"/>
            <p:cNvSpPr>
              <a:spLocks/>
            </p:cNvSpPr>
            <p:nvPr/>
          </p:nvSpPr>
          <p:spPr bwMode="auto">
            <a:xfrm>
              <a:off x="6684963" y="4941888"/>
              <a:ext cx="306388" cy="169863"/>
            </a:xfrm>
            <a:custGeom>
              <a:avLst/>
              <a:gdLst>
                <a:gd name="T0" fmla="*/ 255 w 385"/>
                <a:gd name="T1" fmla="*/ 25 h 213"/>
                <a:gd name="T2" fmla="*/ 281 w 385"/>
                <a:gd name="T3" fmla="*/ 48 h 213"/>
                <a:gd name="T4" fmla="*/ 247 w 385"/>
                <a:gd name="T5" fmla="*/ 92 h 213"/>
                <a:gd name="T6" fmla="*/ 267 w 385"/>
                <a:gd name="T7" fmla="*/ 134 h 213"/>
                <a:gd name="T8" fmla="*/ 311 w 385"/>
                <a:gd name="T9" fmla="*/ 155 h 213"/>
                <a:gd name="T10" fmla="*/ 383 w 385"/>
                <a:gd name="T11" fmla="*/ 115 h 213"/>
                <a:gd name="T12" fmla="*/ 385 w 385"/>
                <a:gd name="T13" fmla="*/ 143 h 213"/>
                <a:gd name="T14" fmla="*/ 360 w 385"/>
                <a:gd name="T15" fmla="*/ 172 h 213"/>
                <a:gd name="T16" fmla="*/ 276 w 385"/>
                <a:gd name="T17" fmla="*/ 201 h 213"/>
                <a:gd name="T18" fmla="*/ 225 w 385"/>
                <a:gd name="T19" fmla="*/ 213 h 213"/>
                <a:gd name="T20" fmla="*/ 182 w 385"/>
                <a:gd name="T21" fmla="*/ 210 h 213"/>
                <a:gd name="T22" fmla="*/ 119 w 385"/>
                <a:gd name="T23" fmla="*/ 184 h 213"/>
                <a:gd name="T24" fmla="*/ 65 w 385"/>
                <a:gd name="T25" fmla="*/ 158 h 213"/>
                <a:gd name="T26" fmla="*/ 17 w 385"/>
                <a:gd name="T27" fmla="*/ 122 h 213"/>
                <a:gd name="T28" fmla="*/ 0 w 385"/>
                <a:gd name="T29" fmla="*/ 93 h 213"/>
                <a:gd name="T30" fmla="*/ 28 w 385"/>
                <a:gd name="T31" fmla="*/ 54 h 213"/>
                <a:gd name="T32" fmla="*/ 95 w 385"/>
                <a:gd name="T33" fmla="*/ 13 h 213"/>
                <a:gd name="T34" fmla="*/ 138 w 385"/>
                <a:gd name="T35" fmla="*/ 0 h 213"/>
                <a:gd name="T36" fmla="*/ 129 w 385"/>
                <a:gd name="T37" fmla="*/ 45 h 213"/>
                <a:gd name="T38" fmla="*/ 161 w 385"/>
                <a:gd name="T39" fmla="*/ 75 h 213"/>
                <a:gd name="T40" fmla="*/ 204 w 385"/>
                <a:gd name="T41" fmla="*/ 85 h 213"/>
                <a:gd name="T42" fmla="*/ 235 w 385"/>
                <a:gd name="T43" fmla="*/ 50 h 213"/>
                <a:gd name="T44" fmla="*/ 255 w 385"/>
                <a:gd name="T45" fmla="*/ 25 h 213"/>
                <a:gd name="T46" fmla="*/ 255 w 385"/>
                <a:gd name="T47" fmla="*/ 25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5" h="213">
                  <a:moveTo>
                    <a:pt x="255" y="25"/>
                  </a:moveTo>
                  <a:lnTo>
                    <a:pt x="281" y="48"/>
                  </a:lnTo>
                  <a:lnTo>
                    <a:pt x="247" y="92"/>
                  </a:lnTo>
                  <a:lnTo>
                    <a:pt x="267" y="134"/>
                  </a:lnTo>
                  <a:lnTo>
                    <a:pt x="311" y="155"/>
                  </a:lnTo>
                  <a:lnTo>
                    <a:pt x="383" y="115"/>
                  </a:lnTo>
                  <a:lnTo>
                    <a:pt x="385" y="143"/>
                  </a:lnTo>
                  <a:lnTo>
                    <a:pt x="360" y="172"/>
                  </a:lnTo>
                  <a:lnTo>
                    <a:pt x="276" y="201"/>
                  </a:lnTo>
                  <a:lnTo>
                    <a:pt x="225" y="213"/>
                  </a:lnTo>
                  <a:lnTo>
                    <a:pt x="182" y="210"/>
                  </a:lnTo>
                  <a:lnTo>
                    <a:pt x="119" y="184"/>
                  </a:lnTo>
                  <a:lnTo>
                    <a:pt x="65" y="158"/>
                  </a:lnTo>
                  <a:lnTo>
                    <a:pt x="17" y="122"/>
                  </a:lnTo>
                  <a:lnTo>
                    <a:pt x="0" y="93"/>
                  </a:lnTo>
                  <a:lnTo>
                    <a:pt x="28" y="54"/>
                  </a:lnTo>
                  <a:lnTo>
                    <a:pt x="95" y="13"/>
                  </a:lnTo>
                  <a:lnTo>
                    <a:pt x="138" y="0"/>
                  </a:lnTo>
                  <a:lnTo>
                    <a:pt x="129" y="45"/>
                  </a:lnTo>
                  <a:lnTo>
                    <a:pt x="161" y="75"/>
                  </a:lnTo>
                  <a:lnTo>
                    <a:pt x="204" y="85"/>
                  </a:lnTo>
                  <a:lnTo>
                    <a:pt x="235" y="50"/>
                  </a:lnTo>
                  <a:lnTo>
                    <a:pt x="255" y="25"/>
                  </a:lnTo>
                  <a:lnTo>
                    <a:pt x="255" y="25"/>
                  </a:ln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7" name="Freeform 95"/>
            <p:cNvSpPr>
              <a:spLocks/>
            </p:cNvSpPr>
            <p:nvPr/>
          </p:nvSpPr>
          <p:spPr bwMode="auto">
            <a:xfrm>
              <a:off x="6884988" y="4927601"/>
              <a:ext cx="139700" cy="134938"/>
            </a:xfrm>
            <a:custGeom>
              <a:avLst/>
              <a:gdLst>
                <a:gd name="T0" fmla="*/ 90 w 177"/>
                <a:gd name="T1" fmla="*/ 0 h 170"/>
                <a:gd name="T2" fmla="*/ 110 w 177"/>
                <a:gd name="T3" fmla="*/ 38 h 170"/>
                <a:gd name="T4" fmla="*/ 139 w 177"/>
                <a:gd name="T5" fmla="*/ 70 h 170"/>
                <a:gd name="T6" fmla="*/ 177 w 177"/>
                <a:gd name="T7" fmla="*/ 97 h 170"/>
                <a:gd name="T8" fmla="*/ 103 w 177"/>
                <a:gd name="T9" fmla="*/ 149 h 170"/>
                <a:gd name="T10" fmla="*/ 60 w 177"/>
                <a:gd name="T11" fmla="*/ 170 h 170"/>
                <a:gd name="T12" fmla="*/ 23 w 177"/>
                <a:gd name="T13" fmla="*/ 147 h 170"/>
                <a:gd name="T14" fmla="*/ 0 w 177"/>
                <a:gd name="T15" fmla="*/ 122 h 170"/>
                <a:gd name="T16" fmla="*/ 2 w 177"/>
                <a:gd name="T17" fmla="*/ 106 h 170"/>
                <a:gd name="T18" fmla="*/ 67 w 177"/>
                <a:gd name="T19" fmla="*/ 21 h 170"/>
                <a:gd name="T20" fmla="*/ 90 w 177"/>
                <a:gd name="T21" fmla="*/ 0 h 170"/>
                <a:gd name="T22" fmla="*/ 90 w 177"/>
                <a:gd name="T23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7" h="170">
                  <a:moveTo>
                    <a:pt x="90" y="0"/>
                  </a:moveTo>
                  <a:lnTo>
                    <a:pt x="110" y="38"/>
                  </a:lnTo>
                  <a:lnTo>
                    <a:pt x="139" y="70"/>
                  </a:lnTo>
                  <a:lnTo>
                    <a:pt x="177" y="97"/>
                  </a:lnTo>
                  <a:lnTo>
                    <a:pt x="103" y="149"/>
                  </a:lnTo>
                  <a:lnTo>
                    <a:pt x="60" y="170"/>
                  </a:lnTo>
                  <a:lnTo>
                    <a:pt x="23" y="147"/>
                  </a:lnTo>
                  <a:lnTo>
                    <a:pt x="0" y="122"/>
                  </a:lnTo>
                  <a:lnTo>
                    <a:pt x="2" y="106"/>
                  </a:lnTo>
                  <a:lnTo>
                    <a:pt x="67" y="21"/>
                  </a:lnTo>
                  <a:lnTo>
                    <a:pt x="90" y="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B8B8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8" name="Freeform 96"/>
            <p:cNvSpPr>
              <a:spLocks/>
            </p:cNvSpPr>
            <p:nvPr/>
          </p:nvSpPr>
          <p:spPr bwMode="auto">
            <a:xfrm>
              <a:off x="6788150" y="4870451"/>
              <a:ext cx="128588" cy="139700"/>
            </a:xfrm>
            <a:custGeom>
              <a:avLst/>
              <a:gdLst>
                <a:gd name="T0" fmla="*/ 50 w 161"/>
                <a:gd name="T1" fmla="*/ 0 h 176"/>
                <a:gd name="T2" fmla="*/ 0 w 161"/>
                <a:gd name="T3" fmla="*/ 134 h 176"/>
                <a:gd name="T4" fmla="*/ 16 w 161"/>
                <a:gd name="T5" fmla="*/ 161 h 176"/>
                <a:gd name="T6" fmla="*/ 52 w 161"/>
                <a:gd name="T7" fmla="*/ 176 h 176"/>
                <a:gd name="T8" fmla="*/ 81 w 161"/>
                <a:gd name="T9" fmla="*/ 172 h 176"/>
                <a:gd name="T10" fmla="*/ 161 w 161"/>
                <a:gd name="T11" fmla="*/ 60 h 176"/>
                <a:gd name="T12" fmla="*/ 114 w 161"/>
                <a:gd name="T13" fmla="*/ 55 h 176"/>
                <a:gd name="T14" fmla="*/ 75 w 161"/>
                <a:gd name="T15" fmla="*/ 29 h 176"/>
                <a:gd name="T16" fmla="*/ 50 w 161"/>
                <a:gd name="T17" fmla="*/ 0 h 176"/>
                <a:gd name="T18" fmla="*/ 50 w 161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1" h="176">
                  <a:moveTo>
                    <a:pt x="50" y="0"/>
                  </a:moveTo>
                  <a:lnTo>
                    <a:pt x="0" y="134"/>
                  </a:lnTo>
                  <a:lnTo>
                    <a:pt x="16" y="161"/>
                  </a:lnTo>
                  <a:lnTo>
                    <a:pt x="52" y="176"/>
                  </a:lnTo>
                  <a:lnTo>
                    <a:pt x="81" y="172"/>
                  </a:lnTo>
                  <a:lnTo>
                    <a:pt x="161" y="60"/>
                  </a:lnTo>
                  <a:lnTo>
                    <a:pt x="114" y="55"/>
                  </a:lnTo>
                  <a:lnTo>
                    <a:pt x="75" y="29"/>
                  </a:lnTo>
                  <a:lnTo>
                    <a:pt x="5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B8B8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9" name="Freeform 97"/>
            <p:cNvSpPr>
              <a:spLocks/>
            </p:cNvSpPr>
            <p:nvPr/>
          </p:nvSpPr>
          <p:spPr bwMode="auto">
            <a:xfrm>
              <a:off x="6827838" y="4816476"/>
              <a:ext cx="122238" cy="103188"/>
            </a:xfrm>
            <a:custGeom>
              <a:avLst/>
              <a:gdLst>
                <a:gd name="T0" fmla="*/ 34 w 154"/>
                <a:gd name="T1" fmla="*/ 0 h 130"/>
                <a:gd name="T2" fmla="*/ 58 w 154"/>
                <a:gd name="T3" fmla="*/ 33 h 130"/>
                <a:gd name="T4" fmla="*/ 101 w 154"/>
                <a:gd name="T5" fmla="*/ 58 h 130"/>
                <a:gd name="T6" fmla="*/ 154 w 154"/>
                <a:gd name="T7" fmla="*/ 62 h 130"/>
                <a:gd name="T8" fmla="*/ 111 w 154"/>
                <a:gd name="T9" fmla="*/ 130 h 130"/>
                <a:gd name="T10" fmla="*/ 61 w 154"/>
                <a:gd name="T11" fmla="*/ 122 h 130"/>
                <a:gd name="T12" fmla="*/ 21 w 154"/>
                <a:gd name="T13" fmla="*/ 92 h 130"/>
                <a:gd name="T14" fmla="*/ 0 w 154"/>
                <a:gd name="T15" fmla="*/ 68 h 130"/>
                <a:gd name="T16" fmla="*/ 34 w 154"/>
                <a:gd name="T17" fmla="*/ 0 h 130"/>
                <a:gd name="T18" fmla="*/ 34 w 154"/>
                <a:gd name="T1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4" h="130">
                  <a:moveTo>
                    <a:pt x="34" y="0"/>
                  </a:moveTo>
                  <a:lnTo>
                    <a:pt x="58" y="33"/>
                  </a:lnTo>
                  <a:lnTo>
                    <a:pt x="101" y="58"/>
                  </a:lnTo>
                  <a:lnTo>
                    <a:pt x="154" y="62"/>
                  </a:lnTo>
                  <a:lnTo>
                    <a:pt x="111" y="130"/>
                  </a:lnTo>
                  <a:lnTo>
                    <a:pt x="61" y="122"/>
                  </a:lnTo>
                  <a:lnTo>
                    <a:pt x="21" y="92"/>
                  </a:lnTo>
                  <a:lnTo>
                    <a:pt x="0" y="68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0" name="Freeform 98"/>
            <p:cNvSpPr>
              <a:spLocks/>
            </p:cNvSpPr>
            <p:nvPr/>
          </p:nvSpPr>
          <p:spPr bwMode="auto">
            <a:xfrm>
              <a:off x="6958013" y="4879976"/>
              <a:ext cx="106363" cy="120650"/>
            </a:xfrm>
            <a:custGeom>
              <a:avLst/>
              <a:gdLst>
                <a:gd name="T0" fmla="*/ 52 w 134"/>
                <a:gd name="T1" fmla="*/ 0 h 152"/>
                <a:gd name="T2" fmla="*/ 0 w 134"/>
                <a:gd name="T3" fmla="*/ 58 h 152"/>
                <a:gd name="T4" fmla="*/ 15 w 134"/>
                <a:gd name="T5" fmla="*/ 99 h 152"/>
                <a:gd name="T6" fmla="*/ 53 w 134"/>
                <a:gd name="T7" fmla="*/ 134 h 152"/>
                <a:gd name="T8" fmla="*/ 88 w 134"/>
                <a:gd name="T9" fmla="*/ 152 h 152"/>
                <a:gd name="T10" fmla="*/ 134 w 134"/>
                <a:gd name="T11" fmla="*/ 106 h 152"/>
                <a:gd name="T12" fmla="*/ 99 w 134"/>
                <a:gd name="T13" fmla="*/ 80 h 152"/>
                <a:gd name="T14" fmla="*/ 64 w 134"/>
                <a:gd name="T15" fmla="*/ 38 h 152"/>
                <a:gd name="T16" fmla="*/ 52 w 134"/>
                <a:gd name="T17" fmla="*/ 0 h 152"/>
                <a:gd name="T18" fmla="*/ 52 w 134"/>
                <a:gd name="T1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52">
                  <a:moveTo>
                    <a:pt x="52" y="0"/>
                  </a:moveTo>
                  <a:lnTo>
                    <a:pt x="0" y="58"/>
                  </a:lnTo>
                  <a:lnTo>
                    <a:pt x="15" y="99"/>
                  </a:lnTo>
                  <a:lnTo>
                    <a:pt x="53" y="134"/>
                  </a:lnTo>
                  <a:lnTo>
                    <a:pt x="88" y="152"/>
                  </a:lnTo>
                  <a:lnTo>
                    <a:pt x="134" y="106"/>
                  </a:lnTo>
                  <a:lnTo>
                    <a:pt x="99" y="80"/>
                  </a:lnTo>
                  <a:lnTo>
                    <a:pt x="64" y="38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1" name="Freeform 99"/>
            <p:cNvSpPr>
              <a:spLocks/>
            </p:cNvSpPr>
            <p:nvPr/>
          </p:nvSpPr>
          <p:spPr bwMode="auto">
            <a:xfrm>
              <a:off x="7005638" y="4862513"/>
              <a:ext cx="84138" cy="98425"/>
            </a:xfrm>
            <a:custGeom>
              <a:avLst/>
              <a:gdLst>
                <a:gd name="T0" fmla="*/ 0 w 106"/>
                <a:gd name="T1" fmla="*/ 9 h 125"/>
                <a:gd name="T2" fmla="*/ 0 w 106"/>
                <a:gd name="T3" fmla="*/ 41 h 125"/>
                <a:gd name="T4" fmla="*/ 26 w 106"/>
                <a:gd name="T5" fmla="*/ 89 h 125"/>
                <a:gd name="T6" fmla="*/ 57 w 106"/>
                <a:gd name="T7" fmla="*/ 116 h 125"/>
                <a:gd name="T8" fmla="*/ 85 w 106"/>
                <a:gd name="T9" fmla="*/ 125 h 125"/>
                <a:gd name="T10" fmla="*/ 106 w 106"/>
                <a:gd name="T11" fmla="*/ 114 h 125"/>
                <a:gd name="T12" fmla="*/ 106 w 106"/>
                <a:gd name="T13" fmla="*/ 86 h 125"/>
                <a:gd name="T14" fmla="*/ 78 w 106"/>
                <a:gd name="T15" fmla="*/ 36 h 125"/>
                <a:gd name="T16" fmla="*/ 45 w 106"/>
                <a:gd name="T17" fmla="*/ 13 h 125"/>
                <a:gd name="T18" fmla="*/ 18 w 106"/>
                <a:gd name="T19" fmla="*/ 0 h 125"/>
                <a:gd name="T20" fmla="*/ 0 w 106"/>
                <a:gd name="T21" fmla="*/ 9 h 125"/>
                <a:gd name="T22" fmla="*/ 0 w 106"/>
                <a:gd name="T23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25">
                  <a:moveTo>
                    <a:pt x="0" y="9"/>
                  </a:moveTo>
                  <a:lnTo>
                    <a:pt x="0" y="41"/>
                  </a:lnTo>
                  <a:lnTo>
                    <a:pt x="26" y="89"/>
                  </a:lnTo>
                  <a:lnTo>
                    <a:pt x="57" y="116"/>
                  </a:lnTo>
                  <a:lnTo>
                    <a:pt x="85" y="125"/>
                  </a:lnTo>
                  <a:lnTo>
                    <a:pt x="106" y="114"/>
                  </a:lnTo>
                  <a:lnTo>
                    <a:pt x="106" y="86"/>
                  </a:lnTo>
                  <a:lnTo>
                    <a:pt x="78" y="36"/>
                  </a:lnTo>
                  <a:lnTo>
                    <a:pt x="45" y="13"/>
                  </a:lnTo>
                  <a:lnTo>
                    <a:pt x="18" y="0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8FC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2" name="Freeform 100"/>
            <p:cNvSpPr>
              <a:spLocks/>
            </p:cNvSpPr>
            <p:nvPr/>
          </p:nvSpPr>
          <p:spPr bwMode="auto">
            <a:xfrm>
              <a:off x="6861175" y="4792663"/>
              <a:ext cx="100013" cy="76200"/>
            </a:xfrm>
            <a:custGeom>
              <a:avLst/>
              <a:gdLst>
                <a:gd name="T0" fmla="*/ 4 w 125"/>
                <a:gd name="T1" fmla="*/ 21 h 97"/>
                <a:gd name="T2" fmla="*/ 25 w 125"/>
                <a:gd name="T3" fmla="*/ 68 h 97"/>
                <a:gd name="T4" fmla="*/ 67 w 125"/>
                <a:gd name="T5" fmla="*/ 92 h 97"/>
                <a:gd name="T6" fmla="*/ 100 w 125"/>
                <a:gd name="T7" fmla="*/ 97 h 97"/>
                <a:gd name="T8" fmla="*/ 124 w 125"/>
                <a:gd name="T9" fmla="*/ 85 h 97"/>
                <a:gd name="T10" fmla="*/ 125 w 125"/>
                <a:gd name="T11" fmla="*/ 52 h 97"/>
                <a:gd name="T12" fmla="*/ 92 w 125"/>
                <a:gd name="T13" fmla="*/ 23 h 97"/>
                <a:gd name="T14" fmla="*/ 44 w 125"/>
                <a:gd name="T15" fmla="*/ 1 h 97"/>
                <a:gd name="T16" fmla="*/ 4 w 125"/>
                <a:gd name="T17" fmla="*/ 0 h 97"/>
                <a:gd name="T18" fmla="*/ 0 w 125"/>
                <a:gd name="T19" fmla="*/ 15 h 97"/>
                <a:gd name="T20" fmla="*/ 4 w 125"/>
                <a:gd name="T21" fmla="*/ 21 h 97"/>
                <a:gd name="T22" fmla="*/ 4 w 125"/>
                <a:gd name="T23" fmla="*/ 2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5" h="97">
                  <a:moveTo>
                    <a:pt x="4" y="21"/>
                  </a:moveTo>
                  <a:lnTo>
                    <a:pt x="25" y="68"/>
                  </a:lnTo>
                  <a:lnTo>
                    <a:pt x="67" y="92"/>
                  </a:lnTo>
                  <a:lnTo>
                    <a:pt x="100" y="97"/>
                  </a:lnTo>
                  <a:lnTo>
                    <a:pt x="124" y="85"/>
                  </a:lnTo>
                  <a:lnTo>
                    <a:pt x="125" y="52"/>
                  </a:lnTo>
                  <a:lnTo>
                    <a:pt x="92" y="23"/>
                  </a:lnTo>
                  <a:lnTo>
                    <a:pt x="44" y="1"/>
                  </a:lnTo>
                  <a:lnTo>
                    <a:pt x="4" y="0"/>
                  </a:lnTo>
                  <a:lnTo>
                    <a:pt x="0" y="15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8FC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3" name="Freeform 104"/>
            <p:cNvSpPr>
              <a:spLocks/>
            </p:cNvSpPr>
            <p:nvPr/>
          </p:nvSpPr>
          <p:spPr bwMode="auto">
            <a:xfrm>
              <a:off x="6750050" y="4865688"/>
              <a:ext cx="14288" cy="100013"/>
            </a:xfrm>
            <a:custGeom>
              <a:avLst/>
              <a:gdLst>
                <a:gd name="T0" fmla="*/ 0 w 19"/>
                <a:gd name="T1" fmla="*/ 3 h 125"/>
                <a:gd name="T2" fmla="*/ 2 w 19"/>
                <a:gd name="T3" fmla="*/ 125 h 125"/>
                <a:gd name="T4" fmla="*/ 18 w 19"/>
                <a:gd name="T5" fmla="*/ 115 h 125"/>
                <a:gd name="T6" fmla="*/ 19 w 19"/>
                <a:gd name="T7" fmla="*/ 0 h 125"/>
                <a:gd name="T8" fmla="*/ 0 w 19"/>
                <a:gd name="T9" fmla="*/ 3 h 125"/>
                <a:gd name="T10" fmla="*/ 0 w 19"/>
                <a:gd name="T11" fmla="*/ 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25">
                  <a:moveTo>
                    <a:pt x="0" y="3"/>
                  </a:moveTo>
                  <a:lnTo>
                    <a:pt x="2" y="125"/>
                  </a:lnTo>
                  <a:lnTo>
                    <a:pt x="18" y="115"/>
                  </a:lnTo>
                  <a:lnTo>
                    <a:pt x="19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4" name="Freeform 105"/>
            <p:cNvSpPr>
              <a:spLocks/>
            </p:cNvSpPr>
            <p:nvPr/>
          </p:nvSpPr>
          <p:spPr bwMode="auto">
            <a:xfrm>
              <a:off x="6516688" y="5086351"/>
              <a:ext cx="163513" cy="125413"/>
            </a:xfrm>
            <a:custGeom>
              <a:avLst/>
              <a:gdLst>
                <a:gd name="T0" fmla="*/ 116 w 206"/>
                <a:gd name="T1" fmla="*/ 0 h 158"/>
                <a:gd name="T2" fmla="*/ 118 w 206"/>
                <a:gd name="T3" fmla="*/ 3 h 158"/>
                <a:gd name="T4" fmla="*/ 122 w 206"/>
                <a:gd name="T5" fmla="*/ 8 h 158"/>
                <a:gd name="T6" fmla="*/ 126 w 206"/>
                <a:gd name="T7" fmla="*/ 15 h 158"/>
                <a:gd name="T8" fmla="*/ 131 w 206"/>
                <a:gd name="T9" fmla="*/ 21 h 158"/>
                <a:gd name="T10" fmla="*/ 138 w 206"/>
                <a:gd name="T11" fmla="*/ 29 h 158"/>
                <a:gd name="T12" fmla="*/ 146 w 206"/>
                <a:gd name="T13" fmla="*/ 39 h 158"/>
                <a:gd name="T14" fmla="*/ 154 w 206"/>
                <a:gd name="T15" fmla="*/ 48 h 158"/>
                <a:gd name="T16" fmla="*/ 161 w 206"/>
                <a:gd name="T17" fmla="*/ 58 h 158"/>
                <a:gd name="T18" fmla="*/ 165 w 206"/>
                <a:gd name="T19" fmla="*/ 63 h 158"/>
                <a:gd name="T20" fmla="*/ 168 w 206"/>
                <a:gd name="T21" fmla="*/ 69 h 158"/>
                <a:gd name="T22" fmla="*/ 175 w 206"/>
                <a:gd name="T23" fmla="*/ 79 h 158"/>
                <a:gd name="T24" fmla="*/ 184 w 206"/>
                <a:gd name="T25" fmla="*/ 89 h 158"/>
                <a:gd name="T26" fmla="*/ 190 w 206"/>
                <a:gd name="T27" fmla="*/ 97 h 158"/>
                <a:gd name="T28" fmla="*/ 196 w 206"/>
                <a:gd name="T29" fmla="*/ 107 h 158"/>
                <a:gd name="T30" fmla="*/ 202 w 206"/>
                <a:gd name="T31" fmla="*/ 114 h 158"/>
                <a:gd name="T32" fmla="*/ 205 w 206"/>
                <a:gd name="T33" fmla="*/ 121 h 158"/>
                <a:gd name="T34" fmla="*/ 205 w 206"/>
                <a:gd name="T35" fmla="*/ 157 h 158"/>
                <a:gd name="T36" fmla="*/ 200 w 206"/>
                <a:gd name="T37" fmla="*/ 150 h 158"/>
                <a:gd name="T38" fmla="*/ 196 w 206"/>
                <a:gd name="T39" fmla="*/ 143 h 158"/>
                <a:gd name="T40" fmla="*/ 190 w 206"/>
                <a:gd name="T41" fmla="*/ 134 h 158"/>
                <a:gd name="T42" fmla="*/ 184 w 206"/>
                <a:gd name="T43" fmla="*/ 125 h 158"/>
                <a:gd name="T44" fmla="*/ 178 w 206"/>
                <a:gd name="T45" fmla="*/ 118 h 158"/>
                <a:gd name="T46" fmla="*/ 174 w 206"/>
                <a:gd name="T47" fmla="*/ 112 h 158"/>
                <a:gd name="T48" fmla="*/ 171 w 206"/>
                <a:gd name="T49" fmla="*/ 107 h 158"/>
                <a:gd name="T50" fmla="*/ 166 w 206"/>
                <a:gd name="T51" fmla="*/ 101 h 158"/>
                <a:gd name="T52" fmla="*/ 162 w 206"/>
                <a:gd name="T53" fmla="*/ 95 h 158"/>
                <a:gd name="T54" fmla="*/ 159 w 206"/>
                <a:gd name="T55" fmla="*/ 89 h 158"/>
                <a:gd name="T56" fmla="*/ 154 w 206"/>
                <a:gd name="T57" fmla="*/ 83 h 158"/>
                <a:gd name="T58" fmla="*/ 150 w 206"/>
                <a:gd name="T59" fmla="*/ 77 h 158"/>
                <a:gd name="T60" fmla="*/ 146 w 206"/>
                <a:gd name="T61" fmla="*/ 71 h 158"/>
                <a:gd name="T62" fmla="*/ 141 w 206"/>
                <a:gd name="T63" fmla="*/ 65 h 158"/>
                <a:gd name="T64" fmla="*/ 137 w 206"/>
                <a:gd name="T65" fmla="*/ 59 h 158"/>
                <a:gd name="T66" fmla="*/ 134 w 206"/>
                <a:gd name="T67" fmla="*/ 54 h 158"/>
                <a:gd name="T68" fmla="*/ 130 w 206"/>
                <a:gd name="T69" fmla="*/ 49 h 158"/>
                <a:gd name="T70" fmla="*/ 126 w 206"/>
                <a:gd name="T71" fmla="*/ 43 h 158"/>
                <a:gd name="T72" fmla="*/ 122 w 206"/>
                <a:gd name="T73" fmla="*/ 36 h 158"/>
                <a:gd name="T74" fmla="*/ 116 w 206"/>
                <a:gd name="T75" fmla="*/ 29 h 158"/>
                <a:gd name="T76" fmla="*/ 110 w 206"/>
                <a:gd name="T77" fmla="*/ 22 h 158"/>
                <a:gd name="T78" fmla="*/ 14 w 206"/>
                <a:gd name="T79" fmla="*/ 21 h 158"/>
                <a:gd name="T80" fmla="*/ 0 w 206"/>
                <a:gd name="T81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6" h="158">
                  <a:moveTo>
                    <a:pt x="0" y="0"/>
                  </a:moveTo>
                  <a:lnTo>
                    <a:pt x="116" y="0"/>
                  </a:lnTo>
                  <a:lnTo>
                    <a:pt x="116" y="0"/>
                  </a:lnTo>
                  <a:lnTo>
                    <a:pt x="118" y="3"/>
                  </a:lnTo>
                  <a:lnTo>
                    <a:pt x="119" y="5"/>
                  </a:lnTo>
                  <a:lnTo>
                    <a:pt x="122" y="8"/>
                  </a:lnTo>
                  <a:lnTo>
                    <a:pt x="124" y="10"/>
                  </a:lnTo>
                  <a:lnTo>
                    <a:pt x="126" y="15"/>
                  </a:lnTo>
                  <a:lnTo>
                    <a:pt x="129" y="17"/>
                  </a:lnTo>
                  <a:lnTo>
                    <a:pt x="131" y="21"/>
                  </a:lnTo>
                  <a:lnTo>
                    <a:pt x="135" y="26"/>
                  </a:lnTo>
                  <a:lnTo>
                    <a:pt x="138" y="29"/>
                  </a:lnTo>
                  <a:lnTo>
                    <a:pt x="142" y="34"/>
                  </a:lnTo>
                  <a:lnTo>
                    <a:pt x="146" y="39"/>
                  </a:lnTo>
                  <a:lnTo>
                    <a:pt x="149" y="43"/>
                  </a:lnTo>
                  <a:lnTo>
                    <a:pt x="154" y="48"/>
                  </a:lnTo>
                  <a:lnTo>
                    <a:pt x="156" y="53"/>
                  </a:lnTo>
                  <a:lnTo>
                    <a:pt x="161" y="58"/>
                  </a:lnTo>
                  <a:lnTo>
                    <a:pt x="162" y="60"/>
                  </a:lnTo>
                  <a:lnTo>
                    <a:pt x="165" y="63"/>
                  </a:lnTo>
                  <a:lnTo>
                    <a:pt x="166" y="66"/>
                  </a:lnTo>
                  <a:lnTo>
                    <a:pt x="168" y="69"/>
                  </a:lnTo>
                  <a:lnTo>
                    <a:pt x="172" y="73"/>
                  </a:lnTo>
                  <a:lnTo>
                    <a:pt x="175" y="79"/>
                  </a:lnTo>
                  <a:lnTo>
                    <a:pt x="180" y="84"/>
                  </a:lnTo>
                  <a:lnTo>
                    <a:pt x="184" y="89"/>
                  </a:lnTo>
                  <a:lnTo>
                    <a:pt x="186" y="92"/>
                  </a:lnTo>
                  <a:lnTo>
                    <a:pt x="190" y="97"/>
                  </a:lnTo>
                  <a:lnTo>
                    <a:pt x="192" y="102"/>
                  </a:lnTo>
                  <a:lnTo>
                    <a:pt x="196" y="107"/>
                  </a:lnTo>
                  <a:lnTo>
                    <a:pt x="198" y="110"/>
                  </a:lnTo>
                  <a:lnTo>
                    <a:pt x="202" y="114"/>
                  </a:lnTo>
                  <a:lnTo>
                    <a:pt x="203" y="118"/>
                  </a:lnTo>
                  <a:lnTo>
                    <a:pt x="205" y="121"/>
                  </a:lnTo>
                  <a:lnTo>
                    <a:pt x="206" y="158"/>
                  </a:lnTo>
                  <a:lnTo>
                    <a:pt x="205" y="157"/>
                  </a:lnTo>
                  <a:lnTo>
                    <a:pt x="203" y="152"/>
                  </a:lnTo>
                  <a:lnTo>
                    <a:pt x="200" y="150"/>
                  </a:lnTo>
                  <a:lnTo>
                    <a:pt x="198" y="146"/>
                  </a:lnTo>
                  <a:lnTo>
                    <a:pt x="196" y="143"/>
                  </a:lnTo>
                  <a:lnTo>
                    <a:pt x="193" y="139"/>
                  </a:lnTo>
                  <a:lnTo>
                    <a:pt x="190" y="134"/>
                  </a:lnTo>
                  <a:lnTo>
                    <a:pt x="187" y="131"/>
                  </a:lnTo>
                  <a:lnTo>
                    <a:pt x="184" y="125"/>
                  </a:lnTo>
                  <a:lnTo>
                    <a:pt x="180" y="120"/>
                  </a:lnTo>
                  <a:lnTo>
                    <a:pt x="178" y="118"/>
                  </a:lnTo>
                  <a:lnTo>
                    <a:pt x="177" y="114"/>
                  </a:lnTo>
                  <a:lnTo>
                    <a:pt x="174" y="112"/>
                  </a:lnTo>
                  <a:lnTo>
                    <a:pt x="173" y="109"/>
                  </a:lnTo>
                  <a:lnTo>
                    <a:pt x="171" y="107"/>
                  </a:lnTo>
                  <a:lnTo>
                    <a:pt x="168" y="103"/>
                  </a:lnTo>
                  <a:lnTo>
                    <a:pt x="166" y="101"/>
                  </a:lnTo>
                  <a:lnTo>
                    <a:pt x="165" y="98"/>
                  </a:lnTo>
                  <a:lnTo>
                    <a:pt x="162" y="95"/>
                  </a:lnTo>
                  <a:lnTo>
                    <a:pt x="161" y="92"/>
                  </a:lnTo>
                  <a:lnTo>
                    <a:pt x="159" y="89"/>
                  </a:lnTo>
                  <a:lnTo>
                    <a:pt x="156" y="85"/>
                  </a:lnTo>
                  <a:lnTo>
                    <a:pt x="154" y="83"/>
                  </a:lnTo>
                  <a:lnTo>
                    <a:pt x="151" y="81"/>
                  </a:lnTo>
                  <a:lnTo>
                    <a:pt x="150" y="77"/>
                  </a:lnTo>
                  <a:lnTo>
                    <a:pt x="148" y="75"/>
                  </a:lnTo>
                  <a:lnTo>
                    <a:pt x="146" y="71"/>
                  </a:lnTo>
                  <a:lnTo>
                    <a:pt x="143" y="69"/>
                  </a:lnTo>
                  <a:lnTo>
                    <a:pt x="141" y="65"/>
                  </a:lnTo>
                  <a:lnTo>
                    <a:pt x="140" y="63"/>
                  </a:lnTo>
                  <a:lnTo>
                    <a:pt x="137" y="59"/>
                  </a:lnTo>
                  <a:lnTo>
                    <a:pt x="136" y="57"/>
                  </a:lnTo>
                  <a:lnTo>
                    <a:pt x="134" y="54"/>
                  </a:lnTo>
                  <a:lnTo>
                    <a:pt x="132" y="52"/>
                  </a:lnTo>
                  <a:lnTo>
                    <a:pt x="130" y="49"/>
                  </a:lnTo>
                  <a:lnTo>
                    <a:pt x="128" y="46"/>
                  </a:lnTo>
                  <a:lnTo>
                    <a:pt x="126" y="43"/>
                  </a:lnTo>
                  <a:lnTo>
                    <a:pt x="124" y="41"/>
                  </a:lnTo>
                  <a:lnTo>
                    <a:pt x="122" y="36"/>
                  </a:lnTo>
                  <a:lnTo>
                    <a:pt x="118" y="33"/>
                  </a:lnTo>
                  <a:lnTo>
                    <a:pt x="116" y="29"/>
                  </a:lnTo>
                  <a:lnTo>
                    <a:pt x="112" y="26"/>
                  </a:lnTo>
                  <a:lnTo>
                    <a:pt x="110" y="22"/>
                  </a:lnTo>
                  <a:lnTo>
                    <a:pt x="108" y="21"/>
                  </a:lnTo>
                  <a:lnTo>
                    <a:pt x="14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5" name="Freeform 106"/>
            <p:cNvSpPr>
              <a:spLocks/>
            </p:cNvSpPr>
            <p:nvPr/>
          </p:nvSpPr>
          <p:spPr bwMode="auto">
            <a:xfrm>
              <a:off x="6942138" y="4867276"/>
              <a:ext cx="63500" cy="15875"/>
            </a:xfrm>
            <a:custGeom>
              <a:avLst/>
              <a:gdLst>
                <a:gd name="T0" fmla="*/ 79 w 79"/>
                <a:gd name="T1" fmla="*/ 0 h 22"/>
                <a:gd name="T2" fmla="*/ 16 w 79"/>
                <a:gd name="T3" fmla="*/ 0 h 22"/>
                <a:gd name="T4" fmla="*/ 0 w 79"/>
                <a:gd name="T5" fmla="*/ 19 h 22"/>
                <a:gd name="T6" fmla="*/ 70 w 79"/>
                <a:gd name="T7" fmla="*/ 22 h 22"/>
                <a:gd name="T8" fmla="*/ 79 w 79"/>
                <a:gd name="T9" fmla="*/ 0 h 22"/>
                <a:gd name="T10" fmla="*/ 79 w 7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22">
                  <a:moveTo>
                    <a:pt x="79" y="0"/>
                  </a:moveTo>
                  <a:lnTo>
                    <a:pt x="16" y="0"/>
                  </a:lnTo>
                  <a:lnTo>
                    <a:pt x="0" y="19"/>
                  </a:lnTo>
                  <a:lnTo>
                    <a:pt x="70" y="22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6" name="Freeform 107"/>
            <p:cNvSpPr>
              <a:spLocks/>
            </p:cNvSpPr>
            <p:nvPr/>
          </p:nvSpPr>
          <p:spPr bwMode="auto">
            <a:xfrm>
              <a:off x="6881813" y="5353051"/>
              <a:ext cx="214313" cy="195263"/>
            </a:xfrm>
            <a:custGeom>
              <a:avLst/>
              <a:gdLst>
                <a:gd name="T0" fmla="*/ 51 w 270"/>
                <a:gd name="T1" fmla="*/ 247 h 247"/>
                <a:gd name="T2" fmla="*/ 270 w 270"/>
                <a:gd name="T3" fmla="*/ 226 h 247"/>
                <a:gd name="T4" fmla="*/ 49 w 270"/>
                <a:gd name="T5" fmla="*/ 211 h 247"/>
                <a:gd name="T6" fmla="*/ 264 w 270"/>
                <a:gd name="T7" fmla="*/ 144 h 247"/>
                <a:gd name="T8" fmla="*/ 34 w 270"/>
                <a:gd name="T9" fmla="*/ 176 h 247"/>
                <a:gd name="T10" fmla="*/ 247 w 270"/>
                <a:gd name="T11" fmla="*/ 74 h 247"/>
                <a:gd name="T12" fmla="*/ 19 w 270"/>
                <a:gd name="T13" fmla="*/ 147 h 247"/>
                <a:gd name="T14" fmla="*/ 209 w 270"/>
                <a:gd name="T15" fmla="*/ 0 h 247"/>
                <a:gd name="T16" fmla="*/ 0 w 270"/>
                <a:gd name="T17" fmla="*/ 126 h 247"/>
                <a:gd name="T18" fmla="*/ 31 w 270"/>
                <a:gd name="T19" fmla="*/ 189 h 247"/>
                <a:gd name="T20" fmla="*/ 51 w 270"/>
                <a:gd name="T21" fmla="*/ 247 h 247"/>
                <a:gd name="T22" fmla="*/ 51 w 270"/>
                <a:gd name="T23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0" h="247">
                  <a:moveTo>
                    <a:pt x="51" y="247"/>
                  </a:moveTo>
                  <a:lnTo>
                    <a:pt x="270" y="226"/>
                  </a:lnTo>
                  <a:lnTo>
                    <a:pt x="49" y="211"/>
                  </a:lnTo>
                  <a:lnTo>
                    <a:pt x="264" y="144"/>
                  </a:lnTo>
                  <a:lnTo>
                    <a:pt x="34" y="176"/>
                  </a:lnTo>
                  <a:lnTo>
                    <a:pt x="247" y="74"/>
                  </a:lnTo>
                  <a:lnTo>
                    <a:pt x="19" y="147"/>
                  </a:lnTo>
                  <a:lnTo>
                    <a:pt x="209" y="0"/>
                  </a:lnTo>
                  <a:lnTo>
                    <a:pt x="0" y="126"/>
                  </a:lnTo>
                  <a:lnTo>
                    <a:pt x="31" y="189"/>
                  </a:lnTo>
                  <a:lnTo>
                    <a:pt x="51" y="247"/>
                  </a:lnTo>
                  <a:lnTo>
                    <a:pt x="51" y="247"/>
                  </a:ln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7" name="Freeform 108"/>
            <p:cNvSpPr>
              <a:spLocks/>
            </p:cNvSpPr>
            <p:nvPr/>
          </p:nvSpPr>
          <p:spPr bwMode="auto">
            <a:xfrm>
              <a:off x="6519863" y="5546726"/>
              <a:ext cx="225425" cy="214313"/>
            </a:xfrm>
            <a:custGeom>
              <a:avLst/>
              <a:gdLst>
                <a:gd name="T0" fmla="*/ 219 w 285"/>
                <a:gd name="T1" fmla="*/ 0 h 270"/>
                <a:gd name="T2" fmla="*/ 0 w 285"/>
                <a:gd name="T3" fmla="*/ 48 h 270"/>
                <a:gd name="T4" fmla="*/ 225 w 285"/>
                <a:gd name="T5" fmla="*/ 37 h 270"/>
                <a:gd name="T6" fmla="*/ 17 w 285"/>
                <a:gd name="T7" fmla="*/ 131 h 270"/>
                <a:gd name="T8" fmla="*/ 243 w 285"/>
                <a:gd name="T9" fmla="*/ 71 h 270"/>
                <a:gd name="T10" fmla="*/ 41 w 285"/>
                <a:gd name="T11" fmla="*/ 200 h 270"/>
                <a:gd name="T12" fmla="*/ 263 w 285"/>
                <a:gd name="T13" fmla="*/ 98 h 270"/>
                <a:gd name="T14" fmla="*/ 90 w 285"/>
                <a:gd name="T15" fmla="*/ 270 h 270"/>
                <a:gd name="T16" fmla="*/ 285 w 285"/>
                <a:gd name="T17" fmla="*/ 119 h 270"/>
                <a:gd name="T18" fmla="*/ 245 w 285"/>
                <a:gd name="T19" fmla="*/ 58 h 270"/>
                <a:gd name="T20" fmla="*/ 219 w 285"/>
                <a:gd name="T21" fmla="*/ 0 h 270"/>
                <a:gd name="T22" fmla="*/ 219 w 285"/>
                <a:gd name="T23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5" h="270">
                  <a:moveTo>
                    <a:pt x="219" y="0"/>
                  </a:moveTo>
                  <a:lnTo>
                    <a:pt x="0" y="48"/>
                  </a:lnTo>
                  <a:lnTo>
                    <a:pt x="225" y="37"/>
                  </a:lnTo>
                  <a:lnTo>
                    <a:pt x="17" y="131"/>
                  </a:lnTo>
                  <a:lnTo>
                    <a:pt x="243" y="71"/>
                  </a:lnTo>
                  <a:lnTo>
                    <a:pt x="41" y="200"/>
                  </a:lnTo>
                  <a:lnTo>
                    <a:pt x="263" y="98"/>
                  </a:lnTo>
                  <a:lnTo>
                    <a:pt x="90" y="270"/>
                  </a:lnTo>
                  <a:lnTo>
                    <a:pt x="285" y="119"/>
                  </a:lnTo>
                  <a:lnTo>
                    <a:pt x="245" y="58"/>
                  </a:lnTo>
                  <a:lnTo>
                    <a:pt x="219" y="0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8" name="Freeform 109"/>
            <p:cNvSpPr>
              <a:spLocks/>
            </p:cNvSpPr>
            <p:nvPr/>
          </p:nvSpPr>
          <p:spPr bwMode="auto">
            <a:xfrm>
              <a:off x="6869113" y="5549901"/>
              <a:ext cx="230188" cy="214313"/>
            </a:xfrm>
            <a:custGeom>
              <a:avLst/>
              <a:gdLst>
                <a:gd name="T0" fmla="*/ 65 w 290"/>
                <a:gd name="T1" fmla="*/ 0 h 270"/>
                <a:gd name="T2" fmla="*/ 290 w 290"/>
                <a:gd name="T3" fmla="*/ 42 h 270"/>
                <a:gd name="T4" fmla="*/ 60 w 290"/>
                <a:gd name="T5" fmla="*/ 38 h 270"/>
                <a:gd name="T6" fmla="*/ 275 w 290"/>
                <a:gd name="T7" fmla="*/ 127 h 270"/>
                <a:gd name="T8" fmla="*/ 42 w 290"/>
                <a:gd name="T9" fmla="*/ 72 h 270"/>
                <a:gd name="T10" fmla="*/ 252 w 290"/>
                <a:gd name="T11" fmla="*/ 197 h 270"/>
                <a:gd name="T12" fmla="*/ 22 w 290"/>
                <a:gd name="T13" fmla="*/ 101 h 270"/>
                <a:gd name="T14" fmla="*/ 206 w 290"/>
                <a:gd name="T15" fmla="*/ 270 h 270"/>
                <a:gd name="T16" fmla="*/ 0 w 290"/>
                <a:gd name="T17" fmla="*/ 122 h 270"/>
                <a:gd name="T18" fmla="*/ 38 w 290"/>
                <a:gd name="T19" fmla="*/ 58 h 270"/>
                <a:gd name="T20" fmla="*/ 65 w 290"/>
                <a:gd name="T21" fmla="*/ 0 h 270"/>
                <a:gd name="T22" fmla="*/ 65 w 290"/>
                <a:gd name="T23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0" h="270">
                  <a:moveTo>
                    <a:pt x="65" y="0"/>
                  </a:moveTo>
                  <a:lnTo>
                    <a:pt x="290" y="42"/>
                  </a:lnTo>
                  <a:lnTo>
                    <a:pt x="60" y="38"/>
                  </a:lnTo>
                  <a:lnTo>
                    <a:pt x="275" y="127"/>
                  </a:lnTo>
                  <a:lnTo>
                    <a:pt x="42" y="72"/>
                  </a:lnTo>
                  <a:lnTo>
                    <a:pt x="252" y="197"/>
                  </a:lnTo>
                  <a:lnTo>
                    <a:pt x="22" y="101"/>
                  </a:lnTo>
                  <a:lnTo>
                    <a:pt x="206" y="270"/>
                  </a:lnTo>
                  <a:lnTo>
                    <a:pt x="0" y="122"/>
                  </a:lnTo>
                  <a:lnTo>
                    <a:pt x="38" y="58"/>
                  </a:lnTo>
                  <a:lnTo>
                    <a:pt x="65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9" name="Freeform 110"/>
            <p:cNvSpPr>
              <a:spLocks/>
            </p:cNvSpPr>
            <p:nvPr/>
          </p:nvSpPr>
          <p:spPr bwMode="auto">
            <a:xfrm>
              <a:off x="6662738" y="5638801"/>
              <a:ext cx="188913" cy="176213"/>
            </a:xfrm>
            <a:custGeom>
              <a:avLst/>
              <a:gdLst>
                <a:gd name="T0" fmla="*/ 98 w 237"/>
                <a:gd name="T1" fmla="*/ 0 h 224"/>
                <a:gd name="T2" fmla="*/ 0 w 237"/>
                <a:gd name="T3" fmla="*/ 209 h 224"/>
                <a:gd name="T4" fmla="*/ 131 w 237"/>
                <a:gd name="T5" fmla="*/ 18 h 224"/>
                <a:gd name="T6" fmla="*/ 85 w 237"/>
                <a:gd name="T7" fmla="*/ 216 h 224"/>
                <a:gd name="T8" fmla="*/ 91 w 237"/>
                <a:gd name="T9" fmla="*/ 218 h 224"/>
                <a:gd name="T10" fmla="*/ 170 w 237"/>
                <a:gd name="T11" fmla="*/ 24 h 224"/>
                <a:gd name="T12" fmla="*/ 153 w 237"/>
                <a:gd name="T13" fmla="*/ 224 h 224"/>
                <a:gd name="T14" fmla="*/ 160 w 237"/>
                <a:gd name="T15" fmla="*/ 224 h 224"/>
                <a:gd name="T16" fmla="*/ 204 w 237"/>
                <a:gd name="T17" fmla="*/ 25 h 224"/>
                <a:gd name="T18" fmla="*/ 231 w 237"/>
                <a:gd name="T19" fmla="*/ 220 h 224"/>
                <a:gd name="T20" fmla="*/ 237 w 237"/>
                <a:gd name="T21" fmla="*/ 221 h 224"/>
                <a:gd name="T22" fmla="*/ 233 w 237"/>
                <a:gd name="T23" fmla="*/ 18 h 224"/>
                <a:gd name="T24" fmla="*/ 160 w 237"/>
                <a:gd name="T25" fmla="*/ 13 h 224"/>
                <a:gd name="T26" fmla="*/ 98 w 237"/>
                <a:gd name="T27" fmla="*/ 0 h 224"/>
                <a:gd name="T28" fmla="*/ 98 w 237"/>
                <a:gd name="T2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7" h="224">
                  <a:moveTo>
                    <a:pt x="98" y="0"/>
                  </a:moveTo>
                  <a:lnTo>
                    <a:pt x="0" y="209"/>
                  </a:lnTo>
                  <a:lnTo>
                    <a:pt x="131" y="18"/>
                  </a:lnTo>
                  <a:lnTo>
                    <a:pt x="85" y="216"/>
                  </a:lnTo>
                  <a:lnTo>
                    <a:pt x="91" y="218"/>
                  </a:lnTo>
                  <a:lnTo>
                    <a:pt x="170" y="24"/>
                  </a:lnTo>
                  <a:lnTo>
                    <a:pt x="153" y="224"/>
                  </a:lnTo>
                  <a:lnTo>
                    <a:pt x="160" y="224"/>
                  </a:lnTo>
                  <a:lnTo>
                    <a:pt x="204" y="25"/>
                  </a:lnTo>
                  <a:lnTo>
                    <a:pt x="231" y="220"/>
                  </a:lnTo>
                  <a:lnTo>
                    <a:pt x="237" y="221"/>
                  </a:lnTo>
                  <a:lnTo>
                    <a:pt x="233" y="18"/>
                  </a:lnTo>
                  <a:lnTo>
                    <a:pt x="160" y="13"/>
                  </a:lnTo>
                  <a:lnTo>
                    <a:pt x="98" y="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0" name="Freeform 111"/>
            <p:cNvSpPr>
              <a:spLocks/>
            </p:cNvSpPr>
            <p:nvPr/>
          </p:nvSpPr>
          <p:spPr bwMode="auto">
            <a:xfrm>
              <a:off x="6846888" y="5637213"/>
              <a:ext cx="98425" cy="177800"/>
            </a:xfrm>
            <a:custGeom>
              <a:avLst/>
              <a:gdLst>
                <a:gd name="T0" fmla="*/ 0 w 124"/>
                <a:gd name="T1" fmla="*/ 19 h 225"/>
                <a:gd name="T2" fmla="*/ 124 w 124"/>
                <a:gd name="T3" fmla="*/ 225 h 225"/>
                <a:gd name="T4" fmla="*/ 27 w 124"/>
                <a:gd name="T5" fmla="*/ 0 h 225"/>
                <a:gd name="T6" fmla="*/ 0 w 124"/>
                <a:gd name="T7" fmla="*/ 19 h 225"/>
                <a:gd name="T8" fmla="*/ 0 w 124"/>
                <a:gd name="T9" fmla="*/ 1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225">
                  <a:moveTo>
                    <a:pt x="0" y="19"/>
                  </a:moveTo>
                  <a:lnTo>
                    <a:pt x="124" y="225"/>
                  </a:lnTo>
                  <a:lnTo>
                    <a:pt x="27" y="0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1" name="Freeform 112"/>
            <p:cNvSpPr>
              <a:spLocks/>
            </p:cNvSpPr>
            <p:nvPr/>
          </p:nvSpPr>
          <p:spPr bwMode="auto">
            <a:xfrm>
              <a:off x="6675438" y="4930776"/>
              <a:ext cx="327025" cy="193675"/>
            </a:xfrm>
            <a:custGeom>
              <a:avLst/>
              <a:gdLst>
                <a:gd name="T0" fmla="*/ 133 w 412"/>
                <a:gd name="T1" fmla="*/ 31 h 243"/>
                <a:gd name="T2" fmla="*/ 107 w 412"/>
                <a:gd name="T3" fmla="*/ 43 h 243"/>
                <a:gd name="T4" fmla="*/ 83 w 412"/>
                <a:gd name="T5" fmla="*/ 57 h 243"/>
                <a:gd name="T6" fmla="*/ 56 w 412"/>
                <a:gd name="T7" fmla="*/ 75 h 243"/>
                <a:gd name="T8" fmla="*/ 35 w 412"/>
                <a:gd name="T9" fmla="*/ 95 h 243"/>
                <a:gd name="T10" fmla="*/ 31 w 412"/>
                <a:gd name="T11" fmla="*/ 118 h 243"/>
                <a:gd name="T12" fmla="*/ 49 w 412"/>
                <a:gd name="T13" fmla="*/ 138 h 243"/>
                <a:gd name="T14" fmla="*/ 67 w 412"/>
                <a:gd name="T15" fmla="*/ 151 h 243"/>
                <a:gd name="T16" fmla="*/ 90 w 412"/>
                <a:gd name="T17" fmla="*/ 165 h 243"/>
                <a:gd name="T18" fmla="*/ 115 w 412"/>
                <a:gd name="T19" fmla="*/ 180 h 243"/>
                <a:gd name="T20" fmla="*/ 141 w 412"/>
                <a:gd name="T21" fmla="*/ 192 h 243"/>
                <a:gd name="T22" fmla="*/ 166 w 412"/>
                <a:gd name="T23" fmla="*/ 201 h 243"/>
                <a:gd name="T24" fmla="*/ 189 w 412"/>
                <a:gd name="T25" fmla="*/ 211 h 243"/>
                <a:gd name="T26" fmla="*/ 208 w 412"/>
                <a:gd name="T27" fmla="*/ 217 h 243"/>
                <a:gd name="T28" fmla="*/ 227 w 412"/>
                <a:gd name="T29" fmla="*/ 220 h 243"/>
                <a:gd name="T30" fmla="*/ 248 w 412"/>
                <a:gd name="T31" fmla="*/ 217 h 243"/>
                <a:gd name="T32" fmla="*/ 266 w 412"/>
                <a:gd name="T33" fmla="*/ 213 h 243"/>
                <a:gd name="T34" fmla="*/ 285 w 412"/>
                <a:gd name="T35" fmla="*/ 208 h 243"/>
                <a:gd name="T36" fmla="*/ 304 w 412"/>
                <a:gd name="T37" fmla="*/ 202 h 243"/>
                <a:gd name="T38" fmla="*/ 323 w 412"/>
                <a:gd name="T39" fmla="*/ 195 h 243"/>
                <a:gd name="T40" fmla="*/ 341 w 412"/>
                <a:gd name="T41" fmla="*/ 188 h 243"/>
                <a:gd name="T42" fmla="*/ 358 w 412"/>
                <a:gd name="T43" fmla="*/ 181 h 243"/>
                <a:gd name="T44" fmla="*/ 378 w 412"/>
                <a:gd name="T45" fmla="*/ 167 h 243"/>
                <a:gd name="T46" fmla="*/ 386 w 412"/>
                <a:gd name="T47" fmla="*/ 147 h 243"/>
                <a:gd name="T48" fmla="*/ 380 w 412"/>
                <a:gd name="T49" fmla="*/ 133 h 243"/>
                <a:gd name="T50" fmla="*/ 410 w 412"/>
                <a:gd name="T51" fmla="*/ 121 h 243"/>
                <a:gd name="T52" fmla="*/ 411 w 412"/>
                <a:gd name="T53" fmla="*/ 144 h 243"/>
                <a:gd name="T54" fmla="*/ 408 w 412"/>
                <a:gd name="T55" fmla="*/ 161 h 243"/>
                <a:gd name="T56" fmla="*/ 397 w 412"/>
                <a:gd name="T57" fmla="*/ 177 h 243"/>
                <a:gd name="T58" fmla="*/ 373 w 412"/>
                <a:gd name="T59" fmla="*/ 195 h 243"/>
                <a:gd name="T60" fmla="*/ 350 w 412"/>
                <a:gd name="T61" fmla="*/ 206 h 243"/>
                <a:gd name="T62" fmla="*/ 332 w 412"/>
                <a:gd name="T63" fmla="*/ 214 h 243"/>
                <a:gd name="T64" fmla="*/ 312 w 412"/>
                <a:gd name="T65" fmla="*/ 223 h 243"/>
                <a:gd name="T66" fmla="*/ 292 w 412"/>
                <a:gd name="T67" fmla="*/ 229 h 243"/>
                <a:gd name="T68" fmla="*/ 273 w 412"/>
                <a:gd name="T69" fmla="*/ 235 h 243"/>
                <a:gd name="T70" fmla="*/ 255 w 412"/>
                <a:gd name="T71" fmla="*/ 239 h 243"/>
                <a:gd name="T72" fmla="*/ 230 w 412"/>
                <a:gd name="T73" fmla="*/ 243 h 243"/>
                <a:gd name="T74" fmla="*/ 207 w 412"/>
                <a:gd name="T75" fmla="*/ 239 h 243"/>
                <a:gd name="T76" fmla="*/ 188 w 412"/>
                <a:gd name="T77" fmla="*/ 235 h 243"/>
                <a:gd name="T78" fmla="*/ 163 w 412"/>
                <a:gd name="T79" fmla="*/ 225 h 243"/>
                <a:gd name="T80" fmla="*/ 136 w 412"/>
                <a:gd name="T81" fmla="*/ 214 h 243"/>
                <a:gd name="T82" fmla="*/ 108 w 412"/>
                <a:gd name="T83" fmla="*/ 201 h 243"/>
                <a:gd name="T84" fmla="*/ 80 w 412"/>
                <a:gd name="T85" fmla="*/ 186 h 243"/>
                <a:gd name="T86" fmla="*/ 54 w 412"/>
                <a:gd name="T87" fmla="*/ 169 h 243"/>
                <a:gd name="T88" fmla="*/ 31 w 412"/>
                <a:gd name="T89" fmla="*/ 152 h 243"/>
                <a:gd name="T90" fmla="*/ 13 w 412"/>
                <a:gd name="T91" fmla="*/ 134 h 243"/>
                <a:gd name="T92" fmla="*/ 3 w 412"/>
                <a:gd name="T93" fmla="*/ 118 h 243"/>
                <a:gd name="T94" fmla="*/ 1 w 412"/>
                <a:gd name="T95" fmla="*/ 103 h 243"/>
                <a:gd name="T96" fmla="*/ 13 w 412"/>
                <a:gd name="T97" fmla="*/ 85 h 243"/>
                <a:gd name="T98" fmla="*/ 36 w 412"/>
                <a:gd name="T99" fmla="*/ 64 h 243"/>
                <a:gd name="T100" fmla="*/ 53 w 412"/>
                <a:gd name="T101" fmla="*/ 51 h 243"/>
                <a:gd name="T102" fmla="*/ 74 w 412"/>
                <a:gd name="T103" fmla="*/ 39 h 243"/>
                <a:gd name="T104" fmla="*/ 99 w 412"/>
                <a:gd name="T105" fmla="*/ 23 h 243"/>
                <a:gd name="T106" fmla="*/ 131 w 412"/>
                <a:gd name="T107" fmla="*/ 10 h 243"/>
                <a:gd name="T108" fmla="*/ 146 w 412"/>
                <a:gd name="T109" fmla="*/ 27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12" h="243">
                  <a:moveTo>
                    <a:pt x="146" y="27"/>
                  </a:moveTo>
                  <a:lnTo>
                    <a:pt x="145" y="27"/>
                  </a:lnTo>
                  <a:lnTo>
                    <a:pt x="141" y="28"/>
                  </a:lnTo>
                  <a:lnTo>
                    <a:pt x="139" y="29"/>
                  </a:lnTo>
                  <a:lnTo>
                    <a:pt x="136" y="30"/>
                  </a:lnTo>
                  <a:lnTo>
                    <a:pt x="133" y="31"/>
                  </a:lnTo>
                  <a:lnTo>
                    <a:pt x="129" y="34"/>
                  </a:lnTo>
                  <a:lnTo>
                    <a:pt x="125" y="35"/>
                  </a:lnTo>
                  <a:lnTo>
                    <a:pt x="121" y="37"/>
                  </a:lnTo>
                  <a:lnTo>
                    <a:pt x="116" y="39"/>
                  </a:lnTo>
                  <a:lnTo>
                    <a:pt x="111" y="42"/>
                  </a:lnTo>
                  <a:lnTo>
                    <a:pt x="107" y="43"/>
                  </a:lnTo>
                  <a:lnTo>
                    <a:pt x="102" y="47"/>
                  </a:lnTo>
                  <a:lnTo>
                    <a:pt x="96" y="49"/>
                  </a:lnTo>
                  <a:lnTo>
                    <a:pt x="92" y="52"/>
                  </a:lnTo>
                  <a:lnTo>
                    <a:pt x="89" y="54"/>
                  </a:lnTo>
                  <a:lnTo>
                    <a:pt x="86" y="55"/>
                  </a:lnTo>
                  <a:lnTo>
                    <a:pt x="83" y="57"/>
                  </a:lnTo>
                  <a:lnTo>
                    <a:pt x="80" y="58"/>
                  </a:lnTo>
                  <a:lnTo>
                    <a:pt x="76" y="61"/>
                  </a:lnTo>
                  <a:lnTo>
                    <a:pt x="71" y="64"/>
                  </a:lnTo>
                  <a:lnTo>
                    <a:pt x="66" y="67"/>
                  </a:lnTo>
                  <a:lnTo>
                    <a:pt x="61" y="71"/>
                  </a:lnTo>
                  <a:lnTo>
                    <a:pt x="56" y="75"/>
                  </a:lnTo>
                  <a:lnTo>
                    <a:pt x="52" y="78"/>
                  </a:lnTo>
                  <a:lnTo>
                    <a:pt x="48" y="80"/>
                  </a:lnTo>
                  <a:lnTo>
                    <a:pt x="44" y="85"/>
                  </a:lnTo>
                  <a:lnTo>
                    <a:pt x="40" y="88"/>
                  </a:lnTo>
                  <a:lnTo>
                    <a:pt x="37" y="92"/>
                  </a:lnTo>
                  <a:lnTo>
                    <a:pt x="35" y="95"/>
                  </a:lnTo>
                  <a:lnTo>
                    <a:pt x="33" y="100"/>
                  </a:lnTo>
                  <a:lnTo>
                    <a:pt x="31" y="103"/>
                  </a:lnTo>
                  <a:lnTo>
                    <a:pt x="30" y="107"/>
                  </a:lnTo>
                  <a:lnTo>
                    <a:pt x="29" y="110"/>
                  </a:lnTo>
                  <a:lnTo>
                    <a:pt x="30" y="114"/>
                  </a:lnTo>
                  <a:lnTo>
                    <a:pt x="31" y="118"/>
                  </a:lnTo>
                  <a:lnTo>
                    <a:pt x="35" y="122"/>
                  </a:lnTo>
                  <a:lnTo>
                    <a:pt x="37" y="126"/>
                  </a:lnTo>
                  <a:lnTo>
                    <a:pt x="42" y="131"/>
                  </a:lnTo>
                  <a:lnTo>
                    <a:pt x="43" y="133"/>
                  </a:lnTo>
                  <a:lnTo>
                    <a:pt x="47" y="135"/>
                  </a:lnTo>
                  <a:lnTo>
                    <a:pt x="49" y="138"/>
                  </a:lnTo>
                  <a:lnTo>
                    <a:pt x="52" y="140"/>
                  </a:lnTo>
                  <a:lnTo>
                    <a:pt x="55" y="143"/>
                  </a:lnTo>
                  <a:lnTo>
                    <a:pt x="58" y="144"/>
                  </a:lnTo>
                  <a:lnTo>
                    <a:pt x="61" y="147"/>
                  </a:lnTo>
                  <a:lnTo>
                    <a:pt x="65" y="150"/>
                  </a:lnTo>
                  <a:lnTo>
                    <a:pt x="67" y="151"/>
                  </a:lnTo>
                  <a:lnTo>
                    <a:pt x="71" y="155"/>
                  </a:lnTo>
                  <a:lnTo>
                    <a:pt x="74" y="156"/>
                  </a:lnTo>
                  <a:lnTo>
                    <a:pt x="79" y="159"/>
                  </a:lnTo>
                  <a:lnTo>
                    <a:pt x="83" y="161"/>
                  </a:lnTo>
                  <a:lnTo>
                    <a:pt x="86" y="163"/>
                  </a:lnTo>
                  <a:lnTo>
                    <a:pt x="90" y="165"/>
                  </a:lnTo>
                  <a:lnTo>
                    <a:pt x="95" y="168"/>
                  </a:lnTo>
                  <a:lnTo>
                    <a:pt x="99" y="170"/>
                  </a:lnTo>
                  <a:lnTo>
                    <a:pt x="103" y="173"/>
                  </a:lnTo>
                  <a:lnTo>
                    <a:pt x="108" y="175"/>
                  </a:lnTo>
                  <a:lnTo>
                    <a:pt x="111" y="177"/>
                  </a:lnTo>
                  <a:lnTo>
                    <a:pt x="115" y="180"/>
                  </a:lnTo>
                  <a:lnTo>
                    <a:pt x="120" y="181"/>
                  </a:lnTo>
                  <a:lnTo>
                    <a:pt x="125" y="183"/>
                  </a:lnTo>
                  <a:lnTo>
                    <a:pt x="128" y="186"/>
                  </a:lnTo>
                  <a:lnTo>
                    <a:pt x="133" y="187"/>
                  </a:lnTo>
                  <a:lnTo>
                    <a:pt x="136" y="189"/>
                  </a:lnTo>
                  <a:lnTo>
                    <a:pt x="141" y="192"/>
                  </a:lnTo>
                  <a:lnTo>
                    <a:pt x="146" y="194"/>
                  </a:lnTo>
                  <a:lnTo>
                    <a:pt x="150" y="195"/>
                  </a:lnTo>
                  <a:lnTo>
                    <a:pt x="154" y="196"/>
                  </a:lnTo>
                  <a:lnTo>
                    <a:pt x="158" y="199"/>
                  </a:lnTo>
                  <a:lnTo>
                    <a:pt x="163" y="200"/>
                  </a:lnTo>
                  <a:lnTo>
                    <a:pt x="166" y="201"/>
                  </a:lnTo>
                  <a:lnTo>
                    <a:pt x="171" y="204"/>
                  </a:lnTo>
                  <a:lnTo>
                    <a:pt x="175" y="206"/>
                  </a:lnTo>
                  <a:lnTo>
                    <a:pt x="178" y="207"/>
                  </a:lnTo>
                  <a:lnTo>
                    <a:pt x="182" y="208"/>
                  </a:lnTo>
                  <a:lnTo>
                    <a:pt x="185" y="210"/>
                  </a:lnTo>
                  <a:lnTo>
                    <a:pt x="189" y="211"/>
                  </a:lnTo>
                  <a:lnTo>
                    <a:pt x="193" y="212"/>
                  </a:lnTo>
                  <a:lnTo>
                    <a:pt x="196" y="213"/>
                  </a:lnTo>
                  <a:lnTo>
                    <a:pt x="200" y="214"/>
                  </a:lnTo>
                  <a:lnTo>
                    <a:pt x="202" y="216"/>
                  </a:lnTo>
                  <a:lnTo>
                    <a:pt x="206" y="217"/>
                  </a:lnTo>
                  <a:lnTo>
                    <a:pt x="208" y="217"/>
                  </a:lnTo>
                  <a:lnTo>
                    <a:pt x="212" y="218"/>
                  </a:lnTo>
                  <a:lnTo>
                    <a:pt x="214" y="218"/>
                  </a:lnTo>
                  <a:lnTo>
                    <a:pt x="217" y="219"/>
                  </a:lnTo>
                  <a:lnTo>
                    <a:pt x="220" y="219"/>
                  </a:lnTo>
                  <a:lnTo>
                    <a:pt x="225" y="220"/>
                  </a:lnTo>
                  <a:lnTo>
                    <a:pt x="227" y="220"/>
                  </a:lnTo>
                  <a:lnTo>
                    <a:pt x="232" y="219"/>
                  </a:lnTo>
                  <a:lnTo>
                    <a:pt x="236" y="219"/>
                  </a:lnTo>
                  <a:lnTo>
                    <a:pt x="240" y="218"/>
                  </a:lnTo>
                  <a:lnTo>
                    <a:pt x="243" y="218"/>
                  </a:lnTo>
                  <a:lnTo>
                    <a:pt x="245" y="218"/>
                  </a:lnTo>
                  <a:lnTo>
                    <a:pt x="248" y="217"/>
                  </a:lnTo>
                  <a:lnTo>
                    <a:pt x="251" y="217"/>
                  </a:lnTo>
                  <a:lnTo>
                    <a:pt x="254" y="216"/>
                  </a:lnTo>
                  <a:lnTo>
                    <a:pt x="256" y="216"/>
                  </a:lnTo>
                  <a:lnTo>
                    <a:pt x="260" y="214"/>
                  </a:lnTo>
                  <a:lnTo>
                    <a:pt x="263" y="214"/>
                  </a:lnTo>
                  <a:lnTo>
                    <a:pt x="266" y="213"/>
                  </a:lnTo>
                  <a:lnTo>
                    <a:pt x="268" y="212"/>
                  </a:lnTo>
                  <a:lnTo>
                    <a:pt x="271" y="211"/>
                  </a:lnTo>
                  <a:lnTo>
                    <a:pt x="275" y="211"/>
                  </a:lnTo>
                  <a:lnTo>
                    <a:pt x="277" y="210"/>
                  </a:lnTo>
                  <a:lnTo>
                    <a:pt x="281" y="208"/>
                  </a:lnTo>
                  <a:lnTo>
                    <a:pt x="285" y="208"/>
                  </a:lnTo>
                  <a:lnTo>
                    <a:pt x="287" y="207"/>
                  </a:lnTo>
                  <a:lnTo>
                    <a:pt x="291" y="206"/>
                  </a:lnTo>
                  <a:lnTo>
                    <a:pt x="294" y="206"/>
                  </a:lnTo>
                  <a:lnTo>
                    <a:pt x="297" y="204"/>
                  </a:lnTo>
                  <a:lnTo>
                    <a:pt x="300" y="204"/>
                  </a:lnTo>
                  <a:lnTo>
                    <a:pt x="304" y="202"/>
                  </a:lnTo>
                  <a:lnTo>
                    <a:pt x="307" y="201"/>
                  </a:lnTo>
                  <a:lnTo>
                    <a:pt x="310" y="200"/>
                  </a:lnTo>
                  <a:lnTo>
                    <a:pt x="313" y="200"/>
                  </a:lnTo>
                  <a:lnTo>
                    <a:pt x="317" y="199"/>
                  </a:lnTo>
                  <a:lnTo>
                    <a:pt x="319" y="196"/>
                  </a:lnTo>
                  <a:lnTo>
                    <a:pt x="323" y="195"/>
                  </a:lnTo>
                  <a:lnTo>
                    <a:pt x="326" y="194"/>
                  </a:lnTo>
                  <a:lnTo>
                    <a:pt x="329" y="193"/>
                  </a:lnTo>
                  <a:lnTo>
                    <a:pt x="332" y="192"/>
                  </a:lnTo>
                  <a:lnTo>
                    <a:pt x="335" y="190"/>
                  </a:lnTo>
                  <a:lnTo>
                    <a:pt x="338" y="189"/>
                  </a:lnTo>
                  <a:lnTo>
                    <a:pt x="341" y="188"/>
                  </a:lnTo>
                  <a:lnTo>
                    <a:pt x="344" y="187"/>
                  </a:lnTo>
                  <a:lnTo>
                    <a:pt x="347" y="186"/>
                  </a:lnTo>
                  <a:lnTo>
                    <a:pt x="350" y="184"/>
                  </a:lnTo>
                  <a:lnTo>
                    <a:pt x="353" y="183"/>
                  </a:lnTo>
                  <a:lnTo>
                    <a:pt x="355" y="182"/>
                  </a:lnTo>
                  <a:lnTo>
                    <a:pt x="358" y="181"/>
                  </a:lnTo>
                  <a:lnTo>
                    <a:pt x="360" y="180"/>
                  </a:lnTo>
                  <a:lnTo>
                    <a:pt x="365" y="177"/>
                  </a:lnTo>
                  <a:lnTo>
                    <a:pt x="369" y="175"/>
                  </a:lnTo>
                  <a:lnTo>
                    <a:pt x="373" y="173"/>
                  </a:lnTo>
                  <a:lnTo>
                    <a:pt x="377" y="170"/>
                  </a:lnTo>
                  <a:lnTo>
                    <a:pt x="378" y="167"/>
                  </a:lnTo>
                  <a:lnTo>
                    <a:pt x="381" y="164"/>
                  </a:lnTo>
                  <a:lnTo>
                    <a:pt x="383" y="162"/>
                  </a:lnTo>
                  <a:lnTo>
                    <a:pt x="385" y="161"/>
                  </a:lnTo>
                  <a:lnTo>
                    <a:pt x="386" y="155"/>
                  </a:lnTo>
                  <a:lnTo>
                    <a:pt x="386" y="151"/>
                  </a:lnTo>
                  <a:lnTo>
                    <a:pt x="386" y="147"/>
                  </a:lnTo>
                  <a:lnTo>
                    <a:pt x="386" y="144"/>
                  </a:lnTo>
                  <a:lnTo>
                    <a:pt x="386" y="141"/>
                  </a:lnTo>
                  <a:lnTo>
                    <a:pt x="385" y="139"/>
                  </a:lnTo>
                  <a:lnTo>
                    <a:pt x="384" y="138"/>
                  </a:lnTo>
                  <a:lnTo>
                    <a:pt x="383" y="135"/>
                  </a:lnTo>
                  <a:lnTo>
                    <a:pt x="380" y="133"/>
                  </a:lnTo>
                  <a:lnTo>
                    <a:pt x="378" y="132"/>
                  </a:lnTo>
                  <a:lnTo>
                    <a:pt x="375" y="131"/>
                  </a:lnTo>
                  <a:lnTo>
                    <a:pt x="375" y="131"/>
                  </a:lnTo>
                  <a:lnTo>
                    <a:pt x="408" y="116"/>
                  </a:lnTo>
                  <a:lnTo>
                    <a:pt x="409" y="118"/>
                  </a:lnTo>
                  <a:lnTo>
                    <a:pt x="410" y="121"/>
                  </a:lnTo>
                  <a:lnTo>
                    <a:pt x="410" y="124"/>
                  </a:lnTo>
                  <a:lnTo>
                    <a:pt x="411" y="127"/>
                  </a:lnTo>
                  <a:lnTo>
                    <a:pt x="411" y="131"/>
                  </a:lnTo>
                  <a:lnTo>
                    <a:pt x="412" y="135"/>
                  </a:lnTo>
                  <a:lnTo>
                    <a:pt x="411" y="139"/>
                  </a:lnTo>
                  <a:lnTo>
                    <a:pt x="411" y="144"/>
                  </a:lnTo>
                  <a:lnTo>
                    <a:pt x="411" y="147"/>
                  </a:lnTo>
                  <a:lnTo>
                    <a:pt x="411" y="150"/>
                  </a:lnTo>
                  <a:lnTo>
                    <a:pt x="410" y="152"/>
                  </a:lnTo>
                  <a:lnTo>
                    <a:pt x="410" y="155"/>
                  </a:lnTo>
                  <a:lnTo>
                    <a:pt x="409" y="157"/>
                  </a:lnTo>
                  <a:lnTo>
                    <a:pt x="408" y="161"/>
                  </a:lnTo>
                  <a:lnTo>
                    <a:pt x="407" y="163"/>
                  </a:lnTo>
                  <a:lnTo>
                    <a:pt x="404" y="165"/>
                  </a:lnTo>
                  <a:lnTo>
                    <a:pt x="403" y="169"/>
                  </a:lnTo>
                  <a:lnTo>
                    <a:pt x="401" y="171"/>
                  </a:lnTo>
                  <a:lnTo>
                    <a:pt x="398" y="175"/>
                  </a:lnTo>
                  <a:lnTo>
                    <a:pt x="397" y="177"/>
                  </a:lnTo>
                  <a:lnTo>
                    <a:pt x="393" y="181"/>
                  </a:lnTo>
                  <a:lnTo>
                    <a:pt x="390" y="183"/>
                  </a:lnTo>
                  <a:lnTo>
                    <a:pt x="386" y="187"/>
                  </a:lnTo>
                  <a:lnTo>
                    <a:pt x="383" y="189"/>
                  </a:lnTo>
                  <a:lnTo>
                    <a:pt x="378" y="192"/>
                  </a:lnTo>
                  <a:lnTo>
                    <a:pt x="373" y="195"/>
                  </a:lnTo>
                  <a:lnTo>
                    <a:pt x="367" y="198"/>
                  </a:lnTo>
                  <a:lnTo>
                    <a:pt x="362" y="201"/>
                  </a:lnTo>
                  <a:lnTo>
                    <a:pt x="360" y="202"/>
                  </a:lnTo>
                  <a:lnTo>
                    <a:pt x="356" y="204"/>
                  </a:lnTo>
                  <a:lnTo>
                    <a:pt x="354" y="205"/>
                  </a:lnTo>
                  <a:lnTo>
                    <a:pt x="350" y="206"/>
                  </a:lnTo>
                  <a:lnTo>
                    <a:pt x="348" y="208"/>
                  </a:lnTo>
                  <a:lnTo>
                    <a:pt x="344" y="210"/>
                  </a:lnTo>
                  <a:lnTo>
                    <a:pt x="341" y="211"/>
                  </a:lnTo>
                  <a:lnTo>
                    <a:pt x="338" y="212"/>
                  </a:lnTo>
                  <a:lnTo>
                    <a:pt x="335" y="213"/>
                  </a:lnTo>
                  <a:lnTo>
                    <a:pt x="332" y="214"/>
                  </a:lnTo>
                  <a:lnTo>
                    <a:pt x="329" y="216"/>
                  </a:lnTo>
                  <a:lnTo>
                    <a:pt x="325" y="218"/>
                  </a:lnTo>
                  <a:lnTo>
                    <a:pt x="323" y="218"/>
                  </a:lnTo>
                  <a:lnTo>
                    <a:pt x="319" y="220"/>
                  </a:lnTo>
                  <a:lnTo>
                    <a:pt x="316" y="222"/>
                  </a:lnTo>
                  <a:lnTo>
                    <a:pt x="312" y="223"/>
                  </a:lnTo>
                  <a:lnTo>
                    <a:pt x="309" y="224"/>
                  </a:lnTo>
                  <a:lnTo>
                    <a:pt x="306" y="225"/>
                  </a:lnTo>
                  <a:lnTo>
                    <a:pt x="303" y="225"/>
                  </a:lnTo>
                  <a:lnTo>
                    <a:pt x="299" y="226"/>
                  </a:lnTo>
                  <a:lnTo>
                    <a:pt x="295" y="228"/>
                  </a:lnTo>
                  <a:lnTo>
                    <a:pt x="292" y="229"/>
                  </a:lnTo>
                  <a:lnTo>
                    <a:pt x="289" y="230"/>
                  </a:lnTo>
                  <a:lnTo>
                    <a:pt x="286" y="231"/>
                  </a:lnTo>
                  <a:lnTo>
                    <a:pt x="282" y="231"/>
                  </a:lnTo>
                  <a:lnTo>
                    <a:pt x="280" y="232"/>
                  </a:lnTo>
                  <a:lnTo>
                    <a:pt x="276" y="234"/>
                  </a:lnTo>
                  <a:lnTo>
                    <a:pt x="273" y="235"/>
                  </a:lnTo>
                  <a:lnTo>
                    <a:pt x="270" y="235"/>
                  </a:lnTo>
                  <a:lnTo>
                    <a:pt x="267" y="236"/>
                  </a:lnTo>
                  <a:lnTo>
                    <a:pt x="263" y="237"/>
                  </a:lnTo>
                  <a:lnTo>
                    <a:pt x="261" y="238"/>
                  </a:lnTo>
                  <a:lnTo>
                    <a:pt x="257" y="238"/>
                  </a:lnTo>
                  <a:lnTo>
                    <a:pt x="255" y="239"/>
                  </a:lnTo>
                  <a:lnTo>
                    <a:pt x="251" y="239"/>
                  </a:lnTo>
                  <a:lnTo>
                    <a:pt x="249" y="241"/>
                  </a:lnTo>
                  <a:lnTo>
                    <a:pt x="244" y="241"/>
                  </a:lnTo>
                  <a:lnTo>
                    <a:pt x="239" y="242"/>
                  </a:lnTo>
                  <a:lnTo>
                    <a:pt x="233" y="242"/>
                  </a:lnTo>
                  <a:lnTo>
                    <a:pt x="230" y="243"/>
                  </a:lnTo>
                  <a:lnTo>
                    <a:pt x="225" y="243"/>
                  </a:lnTo>
                  <a:lnTo>
                    <a:pt x="223" y="243"/>
                  </a:lnTo>
                  <a:lnTo>
                    <a:pt x="218" y="242"/>
                  </a:lnTo>
                  <a:lnTo>
                    <a:pt x="213" y="242"/>
                  </a:lnTo>
                  <a:lnTo>
                    <a:pt x="211" y="241"/>
                  </a:lnTo>
                  <a:lnTo>
                    <a:pt x="207" y="239"/>
                  </a:lnTo>
                  <a:lnTo>
                    <a:pt x="205" y="239"/>
                  </a:lnTo>
                  <a:lnTo>
                    <a:pt x="202" y="238"/>
                  </a:lnTo>
                  <a:lnTo>
                    <a:pt x="197" y="237"/>
                  </a:lnTo>
                  <a:lnTo>
                    <a:pt x="195" y="236"/>
                  </a:lnTo>
                  <a:lnTo>
                    <a:pt x="190" y="235"/>
                  </a:lnTo>
                  <a:lnTo>
                    <a:pt x="188" y="235"/>
                  </a:lnTo>
                  <a:lnTo>
                    <a:pt x="183" y="232"/>
                  </a:lnTo>
                  <a:lnTo>
                    <a:pt x="180" y="231"/>
                  </a:lnTo>
                  <a:lnTo>
                    <a:pt x="176" y="230"/>
                  </a:lnTo>
                  <a:lnTo>
                    <a:pt x="172" y="229"/>
                  </a:lnTo>
                  <a:lnTo>
                    <a:pt x="168" y="228"/>
                  </a:lnTo>
                  <a:lnTo>
                    <a:pt x="163" y="225"/>
                  </a:lnTo>
                  <a:lnTo>
                    <a:pt x="159" y="223"/>
                  </a:lnTo>
                  <a:lnTo>
                    <a:pt x="154" y="222"/>
                  </a:lnTo>
                  <a:lnTo>
                    <a:pt x="150" y="220"/>
                  </a:lnTo>
                  <a:lnTo>
                    <a:pt x="146" y="218"/>
                  </a:lnTo>
                  <a:lnTo>
                    <a:pt x="141" y="216"/>
                  </a:lnTo>
                  <a:lnTo>
                    <a:pt x="136" y="214"/>
                  </a:lnTo>
                  <a:lnTo>
                    <a:pt x="132" y="212"/>
                  </a:lnTo>
                  <a:lnTo>
                    <a:pt x="127" y="210"/>
                  </a:lnTo>
                  <a:lnTo>
                    <a:pt x="122" y="207"/>
                  </a:lnTo>
                  <a:lnTo>
                    <a:pt x="117" y="206"/>
                  </a:lnTo>
                  <a:lnTo>
                    <a:pt x="113" y="202"/>
                  </a:lnTo>
                  <a:lnTo>
                    <a:pt x="108" y="201"/>
                  </a:lnTo>
                  <a:lnTo>
                    <a:pt x="104" y="198"/>
                  </a:lnTo>
                  <a:lnTo>
                    <a:pt x="99" y="196"/>
                  </a:lnTo>
                  <a:lnTo>
                    <a:pt x="95" y="193"/>
                  </a:lnTo>
                  <a:lnTo>
                    <a:pt x="90" y="190"/>
                  </a:lnTo>
                  <a:lnTo>
                    <a:pt x="84" y="188"/>
                  </a:lnTo>
                  <a:lnTo>
                    <a:pt x="80" y="186"/>
                  </a:lnTo>
                  <a:lnTo>
                    <a:pt x="76" y="182"/>
                  </a:lnTo>
                  <a:lnTo>
                    <a:pt x="71" y="180"/>
                  </a:lnTo>
                  <a:lnTo>
                    <a:pt x="67" y="177"/>
                  </a:lnTo>
                  <a:lnTo>
                    <a:pt x="62" y="175"/>
                  </a:lnTo>
                  <a:lnTo>
                    <a:pt x="59" y="171"/>
                  </a:lnTo>
                  <a:lnTo>
                    <a:pt x="54" y="169"/>
                  </a:lnTo>
                  <a:lnTo>
                    <a:pt x="49" y="165"/>
                  </a:lnTo>
                  <a:lnTo>
                    <a:pt x="46" y="163"/>
                  </a:lnTo>
                  <a:lnTo>
                    <a:pt x="42" y="161"/>
                  </a:lnTo>
                  <a:lnTo>
                    <a:pt x="39" y="157"/>
                  </a:lnTo>
                  <a:lnTo>
                    <a:pt x="35" y="155"/>
                  </a:lnTo>
                  <a:lnTo>
                    <a:pt x="31" y="152"/>
                  </a:lnTo>
                  <a:lnTo>
                    <a:pt x="28" y="149"/>
                  </a:lnTo>
                  <a:lnTo>
                    <a:pt x="24" y="146"/>
                  </a:lnTo>
                  <a:lnTo>
                    <a:pt x="22" y="143"/>
                  </a:lnTo>
                  <a:lnTo>
                    <a:pt x="18" y="140"/>
                  </a:lnTo>
                  <a:lnTo>
                    <a:pt x="16" y="138"/>
                  </a:lnTo>
                  <a:lnTo>
                    <a:pt x="13" y="134"/>
                  </a:lnTo>
                  <a:lnTo>
                    <a:pt x="11" y="132"/>
                  </a:lnTo>
                  <a:lnTo>
                    <a:pt x="10" y="128"/>
                  </a:lnTo>
                  <a:lnTo>
                    <a:pt x="7" y="126"/>
                  </a:lnTo>
                  <a:lnTo>
                    <a:pt x="5" y="124"/>
                  </a:lnTo>
                  <a:lnTo>
                    <a:pt x="4" y="120"/>
                  </a:lnTo>
                  <a:lnTo>
                    <a:pt x="3" y="118"/>
                  </a:lnTo>
                  <a:lnTo>
                    <a:pt x="1" y="114"/>
                  </a:lnTo>
                  <a:lnTo>
                    <a:pt x="0" y="112"/>
                  </a:lnTo>
                  <a:lnTo>
                    <a:pt x="0" y="109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3" y="100"/>
                  </a:lnTo>
                  <a:lnTo>
                    <a:pt x="5" y="96"/>
                  </a:lnTo>
                  <a:lnTo>
                    <a:pt x="7" y="94"/>
                  </a:lnTo>
                  <a:lnTo>
                    <a:pt x="9" y="91"/>
                  </a:lnTo>
                  <a:lnTo>
                    <a:pt x="11" y="88"/>
                  </a:lnTo>
                  <a:lnTo>
                    <a:pt x="13" y="85"/>
                  </a:lnTo>
                  <a:lnTo>
                    <a:pt x="17" y="82"/>
                  </a:lnTo>
                  <a:lnTo>
                    <a:pt x="21" y="78"/>
                  </a:lnTo>
                  <a:lnTo>
                    <a:pt x="23" y="76"/>
                  </a:lnTo>
                  <a:lnTo>
                    <a:pt x="28" y="72"/>
                  </a:lnTo>
                  <a:lnTo>
                    <a:pt x="31" y="67"/>
                  </a:lnTo>
                  <a:lnTo>
                    <a:pt x="36" y="64"/>
                  </a:lnTo>
                  <a:lnTo>
                    <a:pt x="39" y="61"/>
                  </a:lnTo>
                  <a:lnTo>
                    <a:pt x="42" y="59"/>
                  </a:lnTo>
                  <a:lnTo>
                    <a:pt x="44" y="58"/>
                  </a:lnTo>
                  <a:lnTo>
                    <a:pt x="47" y="55"/>
                  </a:lnTo>
                  <a:lnTo>
                    <a:pt x="50" y="53"/>
                  </a:lnTo>
                  <a:lnTo>
                    <a:pt x="53" y="51"/>
                  </a:lnTo>
                  <a:lnTo>
                    <a:pt x="56" y="48"/>
                  </a:lnTo>
                  <a:lnTo>
                    <a:pt x="60" y="47"/>
                  </a:lnTo>
                  <a:lnTo>
                    <a:pt x="62" y="45"/>
                  </a:lnTo>
                  <a:lnTo>
                    <a:pt x="66" y="42"/>
                  </a:lnTo>
                  <a:lnTo>
                    <a:pt x="71" y="40"/>
                  </a:lnTo>
                  <a:lnTo>
                    <a:pt x="74" y="39"/>
                  </a:lnTo>
                  <a:lnTo>
                    <a:pt x="78" y="35"/>
                  </a:lnTo>
                  <a:lnTo>
                    <a:pt x="83" y="33"/>
                  </a:lnTo>
                  <a:lnTo>
                    <a:pt x="86" y="30"/>
                  </a:lnTo>
                  <a:lnTo>
                    <a:pt x="91" y="28"/>
                  </a:lnTo>
                  <a:lnTo>
                    <a:pt x="95" y="27"/>
                  </a:lnTo>
                  <a:lnTo>
                    <a:pt x="99" y="23"/>
                  </a:lnTo>
                  <a:lnTo>
                    <a:pt x="104" y="22"/>
                  </a:lnTo>
                  <a:lnTo>
                    <a:pt x="110" y="20"/>
                  </a:lnTo>
                  <a:lnTo>
                    <a:pt x="115" y="17"/>
                  </a:lnTo>
                  <a:lnTo>
                    <a:pt x="120" y="15"/>
                  </a:lnTo>
                  <a:lnTo>
                    <a:pt x="125" y="12"/>
                  </a:lnTo>
                  <a:lnTo>
                    <a:pt x="131" y="10"/>
                  </a:lnTo>
                  <a:lnTo>
                    <a:pt x="136" y="8"/>
                  </a:lnTo>
                  <a:lnTo>
                    <a:pt x="142" y="5"/>
                  </a:lnTo>
                  <a:lnTo>
                    <a:pt x="148" y="3"/>
                  </a:lnTo>
                  <a:lnTo>
                    <a:pt x="154" y="0"/>
                  </a:lnTo>
                  <a:lnTo>
                    <a:pt x="146" y="27"/>
                  </a:lnTo>
                  <a:lnTo>
                    <a:pt x="146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2" name="Freeform 113"/>
            <p:cNvSpPr>
              <a:spLocks/>
            </p:cNvSpPr>
            <p:nvPr/>
          </p:nvSpPr>
          <p:spPr bwMode="auto">
            <a:xfrm>
              <a:off x="6881813" y="4959351"/>
              <a:ext cx="36513" cy="26988"/>
            </a:xfrm>
            <a:custGeom>
              <a:avLst/>
              <a:gdLst>
                <a:gd name="T0" fmla="*/ 0 w 45"/>
                <a:gd name="T1" fmla="*/ 23 h 36"/>
                <a:gd name="T2" fmla="*/ 28 w 45"/>
                <a:gd name="T3" fmla="*/ 36 h 36"/>
                <a:gd name="T4" fmla="*/ 45 w 45"/>
                <a:gd name="T5" fmla="*/ 17 h 36"/>
                <a:gd name="T6" fmla="*/ 9 w 45"/>
                <a:gd name="T7" fmla="*/ 0 h 36"/>
                <a:gd name="T8" fmla="*/ 0 w 45"/>
                <a:gd name="T9" fmla="*/ 23 h 36"/>
                <a:gd name="T10" fmla="*/ 0 w 45"/>
                <a:gd name="T11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6">
                  <a:moveTo>
                    <a:pt x="0" y="23"/>
                  </a:moveTo>
                  <a:lnTo>
                    <a:pt x="28" y="36"/>
                  </a:lnTo>
                  <a:lnTo>
                    <a:pt x="45" y="17"/>
                  </a:lnTo>
                  <a:lnTo>
                    <a:pt x="9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3" name="Freeform 114"/>
            <p:cNvSpPr>
              <a:spLocks/>
            </p:cNvSpPr>
            <p:nvPr/>
          </p:nvSpPr>
          <p:spPr bwMode="auto">
            <a:xfrm>
              <a:off x="6905625" y="5111751"/>
              <a:ext cx="46038" cy="61913"/>
            </a:xfrm>
            <a:custGeom>
              <a:avLst/>
              <a:gdLst>
                <a:gd name="T0" fmla="*/ 0 w 57"/>
                <a:gd name="T1" fmla="*/ 15 h 76"/>
                <a:gd name="T2" fmla="*/ 3 w 57"/>
                <a:gd name="T3" fmla="*/ 76 h 76"/>
                <a:gd name="T4" fmla="*/ 57 w 57"/>
                <a:gd name="T5" fmla="*/ 54 h 76"/>
                <a:gd name="T6" fmla="*/ 52 w 57"/>
                <a:gd name="T7" fmla="*/ 0 h 76"/>
                <a:gd name="T8" fmla="*/ 0 w 57"/>
                <a:gd name="T9" fmla="*/ 15 h 76"/>
                <a:gd name="T10" fmla="*/ 0 w 57"/>
                <a:gd name="T11" fmla="*/ 1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76">
                  <a:moveTo>
                    <a:pt x="0" y="15"/>
                  </a:moveTo>
                  <a:lnTo>
                    <a:pt x="3" y="76"/>
                  </a:lnTo>
                  <a:lnTo>
                    <a:pt x="57" y="54"/>
                  </a:lnTo>
                  <a:lnTo>
                    <a:pt x="52" y="0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4" name="Freeform 115"/>
            <p:cNvSpPr>
              <a:spLocks/>
            </p:cNvSpPr>
            <p:nvPr/>
          </p:nvSpPr>
          <p:spPr bwMode="auto">
            <a:xfrm>
              <a:off x="6904038" y="5178426"/>
              <a:ext cx="47625" cy="61913"/>
            </a:xfrm>
            <a:custGeom>
              <a:avLst/>
              <a:gdLst>
                <a:gd name="T0" fmla="*/ 0 w 60"/>
                <a:gd name="T1" fmla="*/ 16 h 78"/>
                <a:gd name="T2" fmla="*/ 5 w 60"/>
                <a:gd name="T3" fmla="*/ 78 h 78"/>
                <a:gd name="T4" fmla="*/ 60 w 60"/>
                <a:gd name="T5" fmla="*/ 54 h 78"/>
                <a:gd name="T6" fmla="*/ 54 w 60"/>
                <a:gd name="T7" fmla="*/ 0 h 78"/>
                <a:gd name="T8" fmla="*/ 0 w 60"/>
                <a:gd name="T9" fmla="*/ 16 h 78"/>
                <a:gd name="T10" fmla="*/ 0 w 60"/>
                <a:gd name="T11" fmla="*/ 1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78">
                  <a:moveTo>
                    <a:pt x="0" y="16"/>
                  </a:moveTo>
                  <a:lnTo>
                    <a:pt x="5" y="78"/>
                  </a:lnTo>
                  <a:lnTo>
                    <a:pt x="60" y="54"/>
                  </a:lnTo>
                  <a:lnTo>
                    <a:pt x="54" y="0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5" name="Freeform 117"/>
            <p:cNvSpPr>
              <a:spLocks/>
            </p:cNvSpPr>
            <p:nvPr/>
          </p:nvSpPr>
          <p:spPr bwMode="auto">
            <a:xfrm>
              <a:off x="7332663" y="5349876"/>
              <a:ext cx="42863" cy="38100"/>
            </a:xfrm>
            <a:custGeom>
              <a:avLst/>
              <a:gdLst>
                <a:gd name="T0" fmla="*/ 0 w 54"/>
                <a:gd name="T1" fmla="*/ 0 h 46"/>
                <a:gd name="T2" fmla="*/ 3 w 54"/>
                <a:gd name="T3" fmla="*/ 44 h 46"/>
                <a:gd name="T4" fmla="*/ 54 w 54"/>
                <a:gd name="T5" fmla="*/ 46 h 46"/>
                <a:gd name="T6" fmla="*/ 54 w 54"/>
                <a:gd name="T7" fmla="*/ 1 h 46"/>
                <a:gd name="T8" fmla="*/ 0 w 54"/>
                <a:gd name="T9" fmla="*/ 0 h 46"/>
                <a:gd name="T10" fmla="*/ 0 w 54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46">
                  <a:moveTo>
                    <a:pt x="0" y="0"/>
                  </a:moveTo>
                  <a:lnTo>
                    <a:pt x="3" y="44"/>
                  </a:lnTo>
                  <a:lnTo>
                    <a:pt x="54" y="46"/>
                  </a:lnTo>
                  <a:lnTo>
                    <a:pt x="54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6" name="Freeform 118"/>
            <p:cNvSpPr>
              <a:spLocks/>
            </p:cNvSpPr>
            <p:nvPr/>
          </p:nvSpPr>
          <p:spPr bwMode="auto">
            <a:xfrm>
              <a:off x="7394575" y="5349876"/>
              <a:ext cx="44450" cy="38100"/>
            </a:xfrm>
            <a:custGeom>
              <a:avLst/>
              <a:gdLst>
                <a:gd name="T0" fmla="*/ 0 w 55"/>
                <a:gd name="T1" fmla="*/ 0 h 46"/>
                <a:gd name="T2" fmla="*/ 3 w 55"/>
                <a:gd name="T3" fmla="*/ 44 h 46"/>
                <a:gd name="T4" fmla="*/ 55 w 55"/>
                <a:gd name="T5" fmla="*/ 46 h 46"/>
                <a:gd name="T6" fmla="*/ 55 w 55"/>
                <a:gd name="T7" fmla="*/ 1 h 46"/>
                <a:gd name="T8" fmla="*/ 0 w 55"/>
                <a:gd name="T9" fmla="*/ 0 h 46"/>
                <a:gd name="T10" fmla="*/ 0 w 55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46">
                  <a:moveTo>
                    <a:pt x="0" y="0"/>
                  </a:moveTo>
                  <a:lnTo>
                    <a:pt x="3" y="44"/>
                  </a:lnTo>
                  <a:lnTo>
                    <a:pt x="55" y="46"/>
                  </a:lnTo>
                  <a:lnTo>
                    <a:pt x="55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7" name="Freeform 119"/>
            <p:cNvSpPr>
              <a:spLocks/>
            </p:cNvSpPr>
            <p:nvPr/>
          </p:nvSpPr>
          <p:spPr bwMode="auto">
            <a:xfrm>
              <a:off x="7456488" y="5349876"/>
              <a:ext cx="42863" cy="38100"/>
            </a:xfrm>
            <a:custGeom>
              <a:avLst/>
              <a:gdLst>
                <a:gd name="T0" fmla="*/ 0 w 54"/>
                <a:gd name="T1" fmla="*/ 0 h 46"/>
                <a:gd name="T2" fmla="*/ 2 w 54"/>
                <a:gd name="T3" fmla="*/ 45 h 46"/>
                <a:gd name="T4" fmla="*/ 54 w 54"/>
                <a:gd name="T5" fmla="*/ 46 h 46"/>
                <a:gd name="T6" fmla="*/ 54 w 54"/>
                <a:gd name="T7" fmla="*/ 2 h 46"/>
                <a:gd name="T8" fmla="*/ 0 w 54"/>
                <a:gd name="T9" fmla="*/ 0 h 46"/>
                <a:gd name="T10" fmla="*/ 0 w 54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46">
                  <a:moveTo>
                    <a:pt x="0" y="0"/>
                  </a:moveTo>
                  <a:lnTo>
                    <a:pt x="2" y="45"/>
                  </a:lnTo>
                  <a:lnTo>
                    <a:pt x="54" y="46"/>
                  </a:lnTo>
                  <a:lnTo>
                    <a:pt x="54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8" name="Freeform 120"/>
            <p:cNvSpPr>
              <a:spLocks/>
            </p:cNvSpPr>
            <p:nvPr/>
          </p:nvSpPr>
          <p:spPr bwMode="auto">
            <a:xfrm>
              <a:off x="7396163" y="5407026"/>
              <a:ext cx="44450" cy="39688"/>
            </a:xfrm>
            <a:custGeom>
              <a:avLst/>
              <a:gdLst>
                <a:gd name="T0" fmla="*/ 0 w 56"/>
                <a:gd name="T1" fmla="*/ 0 h 49"/>
                <a:gd name="T2" fmla="*/ 3 w 56"/>
                <a:gd name="T3" fmla="*/ 46 h 49"/>
                <a:gd name="T4" fmla="*/ 56 w 56"/>
                <a:gd name="T5" fmla="*/ 49 h 49"/>
                <a:gd name="T6" fmla="*/ 56 w 56"/>
                <a:gd name="T7" fmla="*/ 1 h 49"/>
                <a:gd name="T8" fmla="*/ 0 w 56"/>
                <a:gd name="T9" fmla="*/ 0 h 49"/>
                <a:gd name="T10" fmla="*/ 0 w 56"/>
                <a:gd name="T1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49">
                  <a:moveTo>
                    <a:pt x="0" y="0"/>
                  </a:moveTo>
                  <a:lnTo>
                    <a:pt x="3" y="46"/>
                  </a:lnTo>
                  <a:lnTo>
                    <a:pt x="56" y="49"/>
                  </a:lnTo>
                  <a:lnTo>
                    <a:pt x="56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9" name="Freeform 121"/>
            <p:cNvSpPr>
              <a:spLocks/>
            </p:cNvSpPr>
            <p:nvPr/>
          </p:nvSpPr>
          <p:spPr bwMode="auto">
            <a:xfrm>
              <a:off x="7456488" y="5407026"/>
              <a:ext cx="47625" cy="39688"/>
            </a:xfrm>
            <a:custGeom>
              <a:avLst/>
              <a:gdLst>
                <a:gd name="T0" fmla="*/ 0 w 59"/>
                <a:gd name="T1" fmla="*/ 0 h 49"/>
                <a:gd name="T2" fmla="*/ 4 w 59"/>
                <a:gd name="T3" fmla="*/ 46 h 49"/>
                <a:gd name="T4" fmla="*/ 59 w 59"/>
                <a:gd name="T5" fmla="*/ 49 h 49"/>
                <a:gd name="T6" fmla="*/ 59 w 59"/>
                <a:gd name="T7" fmla="*/ 1 h 49"/>
                <a:gd name="T8" fmla="*/ 0 w 59"/>
                <a:gd name="T9" fmla="*/ 0 h 49"/>
                <a:gd name="T10" fmla="*/ 0 w 59"/>
                <a:gd name="T1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49">
                  <a:moveTo>
                    <a:pt x="0" y="0"/>
                  </a:moveTo>
                  <a:lnTo>
                    <a:pt x="4" y="46"/>
                  </a:lnTo>
                  <a:lnTo>
                    <a:pt x="59" y="49"/>
                  </a:lnTo>
                  <a:lnTo>
                    <a:pt x="59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0" name="Freeform 122"/>
            <p:cNvSpPr>
              <a:spLocks/>
            </p:cNvSpPr>
            <p:nvPr/>
          </p:nvSpPr>
          <p:spPr bwMode="auto">
            <a:xfrm>
              <a:off x="7456488" y="5464176"/>
              <a:ext cx="49213" cy="41275"/>
            </a:xfrm>
            <a:custGeom>
              <a:avLst/>
              <a:gdLst>
                <a:gd name="T0" fmla="*/ 0 w 62"/>
                <a:gd name="T1" fmla="*/ 0 h 53"/>
                <a:gd name="T2" fmla="*/ 3 w 62"/>
                <a:gd name="T3" fmla="*/ 52 h 53"/>
                <a:gd name="T4" fmla="*/ 62 w 62"/>
                <a:gd name="T5" fmla="*/ 53 h 53"/>
                <a:gd name="T6" fmla="*/ 62 w 62"/>
                <a:gd name="T7" fmla="*/ 4 h 53"/>
                <a:gd name="T8" fmla="*/ 0 w 62"/>
                <a:gd name="T9" fmla="*/ 0 h 53"/>
                <a:gd name="T10" fmla="*/ 0 w 62"/>
                <a:gd name="T1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53">
                  <a:moveTo>
                    <a:pt x="0" y="0"/>
                  </a:moveTo>
                  <a:lnTo>
                    <a:pt x="3" y="52"/>
                  </a:lnTo>
                  <a:lnTo>
                    <a:pt x="62" y="53"/>
                  </a:lnTo>
                  <a:lnTo>
                    <a:pt x="6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1" name="Freeform 123"/>
            <p:cNvSpPr>
              <a:spLocks/>
            </p:cNvSpPr>
            <p:nvPr/>
          </p:nvSpPr>
          <p:spPr bwMode="auto">
            <a:xfrm>
              <a:off x="7081838" y="5600701"/>
              <a:ext cx="415925" cy="214313"/>
            </a:xfrm>
            <a:custGeom>
              <a:avLst/>
              <a:gdLst>
                <a:gd name="T0" fmla="*/ 522 w 523"/>
                <a:gd name="T1" fmla="*/ 0 h 270"/>
                <a:gd name="T2" fmla="*/ 516 w 523"/>
                <a:gd name="T3" fmla="*/ 5 h 270"/>
                <a:gd name="T4" fmla="*/ 508 w 523"/>
                <a:gd name="T5" fmla="*/ 11 h 270"/>
                <a:gd name="T6" fmla="*/ 502 w 523"/>
                <a:gd name="T7" fmla="*/ 17 h 270"/>
                <a:gd name="T8" fmla="*/ 493 w 523"/>
                <a:gd name="T9" fmla="*/ 22 h 270"/>
                <a:gd name="T10" fmla="*/ 484 w 523"/>
                <a:gd name="T11" fmla="*/ 29 h 270"/>
                <a:gd name="T12" fmla="*/ 474 w 523"/>
                <a:gd name="T13" fmla="*/ 36 h 270"/>
                <a:gd name="T14" fmla="*/ 463 w 523"/>
                <a:gd name="T15" fmla="*/ 44 h 270"/>
                <a:gd name="T16" fmla="*/ 450 w 523"/>
                <a:gd name="T17" fmla="*/ 53 h 270"/>
                <a:gd name="T18" fmla="*/ 437 w 523"/>
                <a:gd name="T19" fmla="*/ 62 h 270"/>
                <a:gd name="T20" fmla="*/ 423 w 523"/>
                <a:gd name="T21" fmla="*/ 72 h 270"/>
                <a:gd name="T22" fmla="*/ 407 w 523"/>
                <a:gd name="T23" fmla="*/ 83 h 270"/>
                <a:gd name="T24" fmla="*/ 391 w 523"/>
                <a:gd name="T25" fmla="*/ 92 h 270"/>
                <a:gd name="T26" fmla="*/ 374 w 523"/>
                <a:gd name="T27" fmla="*/ 104 h 270"/>
                <a:gd name="T28" fmla="*/ 356 w 523"/>
                <a:gd name="T29" fmla="*/ 115 h 270"/>
                <a:gd name="T30" fmla="*/ 337 w 523"/>
                <a:gd name="T31" fmla="*/ 126 h 270"/>
                <a:gd name="T32" fmla="*/ 316 w 523"/>
                <a:gd name="T33" fmla="*/ 136 h 270"/>
                <a:gd name="T34" fmla="*/ 296 w 523"/>
                <a:gd name="T35" fmla="*/ 148 h 270"/>
                <a:gd name="T36" fmla="*/ 276 w 523"/>
                <a:gd name="T37" fmla="*/ 159 h 270"/>
                <a:gd name="T38" fmla="*/ 254 w 523"/>
                <a:gd name="T39" fmla="*/ 170 h 270"/>
                <a:gd name="T40" fmla="*/ 233 w 523"/>
                <a:gd name="T41" fmla="*/ 181 h 270"/>
                <a:gd name="T42" fmla="*/ 209 w 523"/>
                <a:gd name="T43" fmla="*/ 191 h 270"/>
                <a:gd name="T44" fmla="*/ 186 w 523"/>
                <a:gd name="T45" fmla="*/ 202 h 270"/>
                <a:gd name="T46" fmla="*/ 162 w 523"/>
                <a:gd name="T47" fmla="*/ 212 h 270"/>
                <a:gd name="T48" fmla="*/ 138 w 523"/>
                <a:gd name="T49" fmla="*/ 221 h 270"/>
                <a:gd name="T50" fmla="*/ 113 w 523"/>
                <a:gd name="T51" fmla="*/ 230 h 270"/>
                <a:gd name="T52" fmla="*/ 89 w 523"/>
                <a:gd name="T53" fmla="*/ 239 h 270"/>
                <a:gd name="T54" fmla="*/ 63 w 523"/>
                <a:gd name="T55" fmla="*/ 246 h 270"/>
                <a:gd name="T56" fmla="*/ 38 w 523"/>
                <a:gd name="T57" fmla="*/ 254 h 270"/>
                <a:gd name="T58" fmla="*/ 13 w 523"/>
                <a:gd name="T59" fmla="*/ 261 h 270"/>
                <a:gd name="T60" fmla="*/ 68 w 523"/>
                <a:gd name="T61" fmla="*/ 270 h 270"/>
                <a:gd name="T62" fmla="*/ 70 w 523"/>
                <a:gd name="T63" fmla="*/ 268 h 270"/>
                <a:gd name="T64" fmla="*/ 74 w 523"/>
                <a:gd name="T65" fmla="*/ 267 h 270"/>
                <a:gd name="T66" fmla="*/ 80 w 523"/>
                <a:gd name="T67" fmla="*/ 266 h 270"/>
                <a:gd name="T68" fmla="*/ 86 w 523"/>
                <a:gd name="T69" fmla="*/ 263 h 270"/>
                <a:gd name="T70" fmla="*/ 93 w 523"/>
                <a:gd name="T71" fmla="*/ 261 h 270"/>
                <a:gd name="T72" fmla="*/ 101 w 523"/>
                <a:gd name="T73" fmla="*/ 258 h 270"/>
                <a:gd name="T74" fmla="*/ 112 w 523"/>
                <a:gd name="T75" fmla="*/ 256 h 270"/>
                <a:gd name="T76" fmla="*/ 123 w 523"/>
                <a:gd name="T77" fmla="*/ 251 h 270"/>
                <a:gd name="T78" fmla="*/ 135 w 523"/>
                <a:gd name="T79" fmla="*/ 246 h 270"/>
                <a:gd name="T80" fmla="*/ 148 w 523"/>
                <a:gd name="T81" fmla="*/ 242 h 270"/>
                <a:gd name="T82" fmla="*/ 162 w 523"/>
                <a:gd name="T83" fmla="*/ 237 h 270"/>
                <a:gd name="T84" fmla="*/ 175 w 523"/>
                <a:gd name="T85" fmla="*/ 231 h 270"/>
                <a:gd name="T86" fmla="*/ 191 w 523"/>
                <a:gd name="T87" fmla="*/ 225 h 270"/>
                <a:gd name="T88" fmla="*/ 207 w 523"/>
                <a:gd name="T89" fmla="*/ 218 h 270"/>
                <a:gd name="T90" fmla="*/ 224 w 523"/>
                <a:gd name="T91" fmla="*/ 212 h 270"/>
                <a:gd name="T92" fmla="*/ 241 w 523"/>
                <a:gd name="T93" fmla="*/ 203 h 270"/>
                <a:gd name="T94" fmla="*/ 258 w 523"/>
                <a:gd name="T95" fmla="*/ 195 h 270"/>
                <a:gd name="T96" fmla="*/ 276 w 523"/>
                <a:gd name="T97" fmla="*/ 187 h 270"/>
                <a:gd name="T98" fmla="*/ 295 w 523"/>
                <a:gd name="T99" fmla="*/ 177 h 270"/>
                <a:gd name="T100" fmla="*/ 313 w 523"/>
                <a:gd name="T101" fmla="*/ 168 h 270"/>
                <a:gd name="T102" fmla="*/ 331 w 523"/>
                <a:gd name="T103" fmla="*/ 158 h 270"/>
                <a:gd name="T104" fmla="*/ 350 w 523"/>
                <a:gd name="T105" fmla="*/ 147 h 270"/>
                <a:gd name="T106" fmla="*/ 369 w 523"/>
                <a:gd name="T107" fmla="*/ 136 h 270"/>
                <a:gd name="T108" fmla="*/ 388 w 523"/>
                <a:gd name="T109" fmla="*/ 125 h 270"/>
                <a:gd name="T110" fmla="*/ 407 w 523"/>
                <a:gd name="T111" fmla="*/ 111 h 270"/>
                <a:gd name="T112" fmla="*/ 425 w 523"/>
                <a:gd name="T113" fmla="*/ 99 h 270"/>
                <a:gd name="T114" fmla="*/ 444 w 523"/>
                <a:gd name="T115" fmla="*/ 86 h 270"/>
                <a:gd name="T116" fmla="*/ 463 w 523"/>
                <a:gd name="T117" fmla="*/ 72 h 270"/>
                <a:gd name="T118" fmla="*/ 481 w 523"/>
                <a:gd name="T119" fmla="*/ 58 h 270"/>
                <a:gd name="T120" fmla="*/ 498 w 523"/>
                <a:gd name="T121" fmla="*/ 43 h 270"/>
                <a:gd name="T122" fmla="*/ 516 w 523"/>
                <a:gd name="T123" fmla="*/ 28 h 270"/>
                <a:gd name="T124" fmla="*/ 523 w 523"/>
                <a:gd name="T125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23" h="270">
                  <a:moveTo>
                    <a:pt x="523" y="0"/>
                  </a:moveTo>
                  <a:lnTo>
                    <a:pt x="522" y="0"/>
                  </a:lnTo>
                  <a:lnTo>
                    <a:pt x="520" y="3"/>
                  </a:lnTo>
                  <a:lnTo>
                    <a:pt x="516" y="5"/>
                  </a:lnTo>
                  <a:lnTo>
                    <a:pt x="511" y="9"/>
                  </a:lnTo>
                  <a:lnTo>
                    <a:pt x="508" y="11"/>
                  </a:lnTo>
                  <a:lnTo>
                    <a:pt x="505" y="13"/>
                  </a:lnTo>
                  <a:lnTo>
                    <a:pt x="502" y="17"/>
                  </a:lnTo>
                  <a:lnTo>
                    <a:pt x="498" y="19"/>
                  </a:lnTo>
                  <a:lnTo>
                    <a:pt x="493" y="22"/>
                  </a:lnTo>
                  <a:lnTo>
                    <a:pt x="488" y="25"/>
                  </a:lnTo>
                  <a:lnTo>
                    <a:pt x="484" y="29"/>
                  </a:lnTo>
                  <a:lnTo>
                    <a:pt x="480" y="34"/>
                  </a:lnTo>
                  <a:lnTo>
                    <a:pt x="474" y="36"/>
                  </a:lnTo>
                  <a:lnTo>
                    <a:pt x="468" y="40"/>
                  </a:lnTo>
                  <a:lnTo>
                    <a:pt x="463" y="44"/>
                  </a:lnTo>
                  <a:lnTo>
                    <a:pt x="457" y="49"/>
                  </a:lnTo>
                  <a:lnTo>
                    <a:pt x="450" y="53"/>
                  </a:lnTo>
                  <a:lnTo>
                    <a:pt x="444" y="58"/>
                  </a:lnTo>
                  <a:lnTo>
                    <a:pt x="437" y="62"/>
                  </a:lnTo>
                  <a:lnTo>
                    <a:pt x="430" y="67"/>
                  </a:lnTo>
                  <a:lnTo>
                    <a:pt x="423" y="72"/>
                  </a:lnTo>
                  <a:lnTo>
                    <a:pt x="414" y="78"/>
                  </a:lnTo>
                  <a:lnTo>
                    <a:pt x="407" y="83"/>
                  </a:lnTo>
                  <a:lnTo>
                    <a:pt x="399" y="87"/>
                  </a:lnTo>
                  <a:lnTo>
                    <a:pt x="391" y="92"/>
                  </a:lnTo>
                  <a:lnTo>
                    <a:pt x="382" y="98"/>
                  </a:lnTo>
                  <a:lnTo>
                    <a:pt x="374" y="104"/>
                  </a:lnTo>
                  <a:lnTo>
                    <a:pt x="365" y="109"/>
                  </a:lnTo>
                  <a:lnTo>
                    <a:pt x="356" y="115"/>
                  </a:lnTo>
                  <a:lnTo>
                    <a:pt x="346" y="120"/>
                  </a:lnTo>
                  <a:lnTo>
                    <a:pt x="337" y="126"/>
                  </a:lnTo>
                  <a:lnTo>
                    <a:pt x="327" y="132"/>
                  </a:lnTo>
                  <a:lnTo>
                    <a:pt x="316" y="136"/>
                  </a:lnTo>
                  <a:lnTo>
                    <a:pt x="307" y="142"/>
                  </a:lnTo>
                  <a:lnTo>
                    <a:pt x="296" y="148"/>
                  </a:lnTo>
                  <a:lnTo>
                    <a:pt x="287" y="154"/>
                  </a:lnTo>
                  <a:lnTo>
                    <a:pt x="276" y="159"/>
                  </a:lnTo>
                  <a:lnTo>
                    <a:pt x="265" y="165"/>
                  </a:lnTo>
                  <a:lnTo>
                    <a:pt x="254" y="170"/>
                  </a:lnTo>
                  <a:lnTo>
                    <a:pt x="244" y="176"/>
                  </a:lnTo>
                  <a:lnTo>
                    <a:pt x="233" y="181"/>
                  </a:lnTo>
                  <a:lnTo>
                    <a:pt x="221" y="187"/>
                  </a:lnTo>
                  <a:lnTo>
                    <a:pt x="209" y="191"/>
                  </a:lnTo>
                  <a:lnTo>
                    <a:pt x="198" y="197"/>
                  </a:lnTo>
                  <a:lnTo>
                    <a:pt x="186" y="202"/>
                  </a:lnTo>
                  <a:lnTo>
                    <a:pt x="174" y="207"/>
                  </a:lnTo>
                  <a:lnTo>
                    <a:pt x="162" y="212"/>
                  </a:lnTo>
                  <a:lnTo>
                    <a:pt x="150" y="217"/>
                  </a:lnTo>
                  <a:lnTo>
                    <a:pt x="138" y="221"/>
                  </a:lnTo>
                  <a:lnTo>
                    <a:pt x="126" y="226"/>
                  </a:lnTo>
                  <a:lnTo>
                    <a:pt x="113" y="230"/>
                  </a:lnTo>
                  <a:lnTo>
                    <a:pt x="101" y="234"/>
                  </a:lnTo>
                  <a:lnTo>
                    <a:pt x="89" y="239"/>
                  </a:lnTo>
                  <a:lnTo>
                    <a:pt x="76" y="243"/>
                  </a:lnTo>
                  <a:lnTo>
                    <a:pt x="63" y="246"/>
                  </a:lnTo>
                  <a:lnTo>
                    <a:pt x="51" y="250"/>
                  </a:lnTo>
                  <a:lnTo>
                    <a:pt x="38" y="254"/>
                  </a:lnTo>
                  <a:lnTo>
                    <a:pt x="26" y="257"/>
                  </a:lnTo>
                  <a:lnTo>
                    <a:pt x="13" y="261"/>
                  </a:lnTo>
                  <a:lnTo>
                    <a:pt x="0" y="264"/>
                  </a:lnTo>
                  <a:lnTo>
                    <a:pt x="68" y="270"/>
                  </a:lnTo>
                  <a:lnTo>
                    <a:pt x="68" y="269"/>
                  </a:lnTo>
                  <a:lnTo>
                    <a:pt x="70" y="268"/>
                  </a:lnTo>
                  <a:lnTo>
                    <a:pt x="73" y="267"/>
                  </a:lnTo>
                  <a:lnTo>
                    <a:pt x="74" y="267"/>
                  </a:lnTo>
                  <a:lnTo>
                    <a:pt x="76" y="267"/>
                  </a:lnTo>
                  <a:lnTo>
                    <a:pt x="80" y="266"/>
                  </a:lnTo>
                  <a:lnTo>
                    <a:pt x="82" y="264"/>
                  </a:lnTo>
                  <a:lnTo>
                    <a:pt x="86" y="263"/>
                  </a:lnTo>
                  <a:lnTo>
                    <a:pt x="89" y="262"/>
                  </a:lnTo>
                  <a:lnTo>
                    <a:pt x="93" y="261"/>
                  </a:lnTo>
                  <a:lnTo>
                    <a:pt x="98" y="260"/>
                  </a:lnTo>
                  <a:lnTo>
                    <a:pt x="101" y="258"/>
                  </a:lnTo>
                  <a:lnTo>
                    <a:pt x="106" y="257"/>
                  </a:lnTo>
                  <a:lnTo>
                    <a:pt x="112" y="256"/>
                  </a:lnTo>
                  <a:lnTo>
                    <a:pt x="117" y="254"/>
                  </a:lnTo>
                  <a:lnTo>
                    <a:pt x="123" y="251"/>
                  </a:lnTo>
                  <a:lnTo>
                    <a:pt x="129" y="249"/>
                  </a:lnTo>
                  <a:lnTo>
                    <a:pt x="135" y="246"/>
                  </a:lnTo>
                  <a:lnTo>
                    <a:pt x="141" y="244"/>
                  </a:lnTo>
                  <a:lnTo>
                    <a:pt x="148" y="242"/>
                  </a:lnTo>
                  <a:lnTo>
                    <a:pt x="155" y="239"/>
                  </a:lnTo>
                  <a:lnTo>
                    <a:pt x="162" y="237"/>
                  </a:lnTo>
                  <a:lnTo>
                    <a:pt x="169" y="233"/>
                  </a:lnTo>
                  <a:lnTo>
                    <a:pt x="175" y="231"/>
                  </a:lnTo>
                  <a:lnTo>
                    <a:pt x="184" y="227"/>
                  </a:lnTo>
                  <a:lnTo>
                    <a:pt x="191" y="225"/>
                  </a:lnTo>
                  <a:lnTo>
                    <a:pt x="199" y="221"/>
                  </a:lnTo>
                  <a:lnTo>
                    <a:pt x="207" y="218"/>
                  </a:lnTo>
                  <a:lnTo>
                    <a:pt x="216" y="215"/>
                  </a:lnTo>
                  <a:lnTo>
                    <a:pt x="224" y="212"/>
                  </a:lnTo>
                  <a:lnTo>
                    <a:pt x="233" y="207"/>
                  </a:lnTo>
                  <a:lnTo>
                    <a:pt x="241" y="203"/>
                  </a:lnTo>
                  <a:lnTo>
                    <a:pt x="250" y="199"/>
                  </a:lnTo>
                  <a:lnTo>
                    <a:pt x="258" y="195"/>
                  </a:lnTo>
                  <a:lnTo>
                    <a:pt x="267" y="191"/>
                  </a:lnTo>
                  <a:lnTo>
                    <a:pt x="276" y="187"/>
                  </a:lnTo>
                  <a:lnTo>
                    <a:pt x="285" y="182"/>
                  </a:lnTo>
                  <a:lnTo>
                    <a:pt x="295" y="177"/>
                  </a:lnTo>
                  <a:lnTo>
                    <a:pt x="303" y="172"/>
                  </a:lnTo>
                  <a:lnTo>
                    <a:pt x="313" y="168"/>
                  </a:lnTo>
                  <a:lnTo>
                    <a:pt x="321" y="163"/>
                  </a:lnTo>
                  <a:lnTo>
                    <a:pt x="331" y="158"/>
                  </a:lnTo>
                  <a:lnTo>
                    <a:pt x="340" y="152"/>
                  </a:lnTo>
                  <a:lnTo>
                    <a:pt x="350" y="147"/>
                  </a:lnTo>
                  <a:lnTo>
                    <a:pt x="359" y="141"/>
                  </a:lnTo>
                  <a:lnTo>
                    <a:pt x="369" y="136"/>
                  </a:lnTo>
                  <a:lnTo>
                    <a:pt x="379" y="129"/>
                  </a:lnTo>
                  <a:lnTo>
                    <a:pt x="388" y="125"/>
                  </a:lnTo>
                  <a:lnTo>
                    <a:pt x="398" y="119"/>
                  </a:lnTo>
                  <a:lnTo>
                    <a:pt x="407" y="111"/>
                  </a:lnTo>
                  <a:lnTo>
                    <a:pt x="416" y="105"/>
                  </a:lnTo>
                  <a:lnTo>
                    <a:pt x="425" y="99"/>
                  </a:lnTo>
                  <a:lnTo>
                    <a:pt x="435" y="92"/>
                  </a:lnTo>
                  <a:lnTo>
                    <a:pt x="444" y="86"/>
                  </a:lnTo>
                  <a:lnTo>
                    <a:pt x="454" y="79"/>
                  </a:lnTo>
                  <a:lnTo>
                    <a:pt x="463" y="72"/>
                  </a:lnTo>
                  <a:lnTo>
                    <a:pt x="472" y="65"/>
                  </a:lnTo>
                  <a:lnTo>
                    <a:pt x="481" y="58"/>
                  </a:lnTo>
                  <a:lnTo>
                    <a:pt x="490" y="50"/>
                  </a:lnTo>
                  <a:lnTo>
                    <a:pt x="498" y="43"/>
                  </a:lnTo>
                  <a:lnTo>
                    <a:pt x="508" y="35"/>
                  </a:lnTo>
                  <a:lnTo>
                    <a:pt x="516" y="28"/>
                  </a:lnTo>
                  <a:lnTo>
                    <a:pt x="523" y="0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2" name="Freeform 124"/>
            <p:cNvSpPr>
              <a:spLocks/>
            </p:cNvSpPr>
            <p:nvPr/>
          </p:nvSpPr>
          <p:spPr bwMode="auto">
            <a:xfrm>
              <a:off x="6656388" y="5326063"/>
              <a:ext cx="177800" cy="130175"/>
            </a:xfrm>
            <a:custGeom>
              <a:avLst/>
              <a:gdLst>
                <a:gd name="T0" fmla="*/ 90 w 225"/>
                <a:gd name="T1" fmla="*/ 162 h 162"/>
                <a:gd name="T2" fmla="*/ 0 w 225"/>
                <a:gd name="T3" fmla="*/ 3 h 162"/>
                <a:gd name="T4" fmla="*/ 8 w 225"/>
                <a:gd name="T5" fmla="*/ 0 h 162"/>
                <a:gd name="T6" fmla="*/ 122 w 225"/>
                <a:gd name="T7" fmla="*/ 143 h 162"/>
                <a:gd name="T8" fmla="*/ 78 w 225"/>
                <a:gd name="T9" fmla="*/ 5 h 162"/>
                <a:gd name="T10" fmla="*/ 100 w 225"/>
                <a:gd name="T11" fmla="*/ 13 h 162"/>
                <a:gd name="T12" fmla="*/ 159 w 225"/>
                <a:gd name="T13" fmla="*/ 134 h 162"/>
                <a:gd name="T14" fmla="*/ 150 w 225"/>
                <a:gd name="T15" fmla="*/ 67 h 162"/>
                <a:gd name="T16" fmla="*/ 176 w 225"/>
                <a:gd name="T17" fmla="*/ 70 h 162"/>
                <a:gd name="T18" fmla="*/ 195 w 225"/>
                <a:gd name="T19" fmla="*/ 130 h 162"/>
                <a:gd name="T20" fmla="*/ 198 w 225"/>
                <a:gd name="T21" fmla="*/ 75 h 162"/>
                <a:gd name="T22" fmla="*/ 220 w 225"/>
                <a:gd name="T23" fmla="*/ 75 h 162"/>
                <a:gd name="T24" fmla="*/ 225 w 225"/>
                <a:gd name="T25" fmla="*/ 134 h 162"/>
                <a:gd name="T26" fmla="*/ 151 w 225"/>
                <a:gd name="T27" fmla="*/ 145 h 162"/>
                <a:gd name="T28" fmla="*/ 90 w 225"/>
                <a:gd name="T29" fmla="*/ 162 h 162"/>
                <a:gd name="T30" fmla="*/ 90 w 225"/>
                <a:gd name="T31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5" h="162">
                  <a:moveTo>
                    <a:pt x="90" y="162"/>
                  </a:moveTo>
                  <a:lnTo>
                    <a:pt x="0" y="3"/>
                  </a:lnTo>
                  <a:lnTo>
                    <a:pt x="8" y="0"/>
                  </a:lnTo>
                  <a:lnTo>
                    <a:pt x="122" y="143"/>
                  </a:lnTo>
                  <a:lnTo>
                    <a:pt x="78" y="5"/>
                  </a:lnTo>
                  <a:lnTo>
                    <a:pt x="100" y="13"/>
                  </a:lnTo>
                  <a:lnTo>
                    <a:pt x="159" y="134"/>
                  </a:lnTo>
                  <a:lnTo>
                    <a:pt x="150" y="67"/>
                  </a:lnTo>
                  <a:lnTo>
                    <a:pt x="176" y="70"/>
                  </a:lnTo>
                  <a:lnTo>
                    <a:pt x="195" y="130"/>
                  </a:lnTo>
                  <a:lnTo>
                    <a:pt x="198" y="75"/>
                  </a:lnTo>
                  <a:lnTo>
                    <a:pt x="220" y="75"/>
                  </a:lnTo>
                  <a:lnTo>
                    <a:pt x="225" y="134"/>
                  </a:lnTo>
                  <a:lnTo>
                    <a:pt x="151" y="145"/>
                  </a:lnTo>
                  <a:lnTo>
                    <a:pt x="90" y="162"/>
                  </a:lnTo>
                  <a:lnTo>
                    <a:pt x="90" y="162"/>
                  </a:ln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3" name="Freeform 125"/>
            <p:cNvSpPr>
              <a:spLocks/>
            </p:cNvSpPr>
            <p:nvPr/>
          </p:nvSpPr>
          <p:spPr bwMode="auto">
            <a:xfrm>
              <a:off x="6516688" y="5354638"/>
              <a:ext cx="214313" cy="195263"/>
            </a:xfrm>
            <a:custGeom>
              <a:avLst/>
              <a:gdLst>
                <a:gd name="T0" fmla="*/ 220 w 270"/>
                <a:gd name="T1" fmla="*/ 246 h 246"/>
                <a:gd name="T2" fmla="*/ 0 w 270"/>
                <a:gd name="T3" fmla="*/ 226 h 246"/>
                <a:gd name="T4" fmla="*/ 221 w 270"/>
                <a:gd name="T5" fmla="*/ 210 h 246"/>
                <a:gd name="T6" fmla="*/ 7 w 270"/>
                <a:gd name="T7" fmla="*/ 143 h 246"/>
                <a:gd name="T8" fmla="*/ 234 w 270"/>
                <a:gd name="T9" fmla="*/ 175 h 246"/>
                <a:gd name="T10" fmla="*/ 22 w 270"/>
                <a:gd name="T11" fmla="*/ 72 h 246"/>
                <a:gd name="T12" fmla="*/ 252 w 270"/>
                <a:gd name="T13" fmla="*/ 145 h 246"/>
                <a:gd name="T14" fmla="*/ 62 w 270"/>
                <a:gd name="T15" fmla="*/ 0 h 246"/>
                <a:gd name="T16" fmla="*/ 270 w 270"/>
                <a:gd name="T17" fmla="*/ 124 h 246"/>
                <a:gd name="T18" fmla="*/ 239 w 270"/>
                <a:gd name="T19" fmla="*/ 188 h 246"/>
                <a:gd name="T20" fmla="*/ 220 w 270"/>
                <a:gd name="T21" fmla="*/ 246 h 246"/>
                <a:gd name="T22" fmla="*/ 220 w 270"/>
                <a:gd name="T23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0" h="246">
                  <a:moveTo>
                    <a:pt x="220" y="246"/>
                  </a:moveTo>
                  <a:lnTo>
                    <a:pt x="0" y="226"/>
                  </a:lnTo>
                  <a:lnTo>
                    <a:pt x="221" y="210"/>
                  </a:lnTo>
                  <a:lnTo>
                    <a:pt x="7" y="143"/>
                  </a:lnTo>
                  <a:lnTo>
                    <a:pt x="234" y="175"/>
                  </a:lnTo>
                  <a:lnTo>
                    <a:pt x="22" y="72"/>
                  </a:lnTo>
                  <a:lnTo>
                    <a:pt x="252" y="145"/>
                  </a:lnTo>
                  <a:lnTo>
                    <a:pt x="62" y="0"/>
                  </a:lnTo>
                  <a:lnTo>
                    <a:pt x="270" y="124"/>
                  </a:lnTo>
                  <a:lnTo>
                    <a:pt x="239" y="188"/>
                  </a:lnTo>
                  <a:lnTo>
                    <a:pt x="220" y="246"/>
                  </a:lnTo>
                  <a:lnTo>
                    <a:pt x="220" y="246"/>
                  </a:ln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4" name="Freeform 126"/>
            <p:cNvSpPr>
              <a:spLocks/>
            </p:cNvSpPr>
            <p:nvPr/>
          </p:nvSpPr>
          <p:spPr bwMode="auto">
            <a:xfrm>
              <a:off x="6831013" y="5327651"/>
              <a:ext cx="141288" cy="127000"/>
            </a:xfrm>
            <a:custGeom>
              <a:avLst/>
              <a:gdLst>
                <a:gd name="T0" fmla="*/ 66 w 179"/>
                <a:gd name="T1" fmla="*/ 157 h 160"/>
                <a:gd name="T2" fmla="*/ 179 w 179"/>
                <a:gd name="T3" fmla="*/ 11 h 160"/>
                <a:gd name="T4" fmla="*/ 162 w 179"/>
                <a:gd name="T5" fmla="*/ 8 h 160"/>
                <a:gd name="T6" fmla="*/ 34 w 179"/>
                <a:gd name="T7" fmla="*/ 140 h 160"/>
                <a:gd name="T8" fmla="*/ 102 w 179"/>
                <a:gd name="T9" fmla="*/ 0 h 160"/>
                <a:gd name="T10" fmla="*/ 80 w 179"/>
                <a:gd name="T11" fmla="*/ 4 h 160"/>
                <a:gd name="T12" fmla="*/ 0 w 179"/>
                <a:gd name="T13" fmla="*/ 132 h 160"/>
                <a:gd name="T14" fmla="*/ 50 w 179"/>
                <a:gd name="T15" fmla="*/ 160 h 160"/>
                <a:gd name="T16" fmla="*/ 66 w 179"/>
                <a:gd name="T17" fmla="*/ 157 h 160"/>
                <a:gd name="T18" fmla="*/ 66 w 179"/>
                <a:gd name="T19" fmla="*/ 15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160">
                  <a:moveTo>
                    <a:pt x="66" y="157"/>
                  </a:moveTo>
                  <a:lnTo>
                    <a:pt x="179" y="11"/>
                  </a:lnTo>
                  <a:lnTo>
                    <a:pt x="162" y="8"/>
                  </a:lnTo>
                  <a:lnTo>
                    <a:pt x="34" y="140"/>
                  </a:lnTo>
                  <a:lnTo>
                    <a:pt x="102" y="0"/>
                  </a:lnTo>
                  <a:lnTo>
                    <a:pt x="80" y="4"/>
                  </a:lnTo>
                  <a:lnTo>
                    <a:pt x="0" y="132"/>
                  </a:lnTo>
                  <a:lnTo>
                    <a:pt x="50" y="160"/>
                  </a:lnTo>
                  <a:lnTo>
                    <a:pt x="66" y="157"/>
                  </a:lnTo>
                  <a:lnTo>
                    <a:pt x="66" y="157"/>
                  </a:ln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5" name="Freeform 127"/>
            <p:cNvSpPr>
              <a:spLocks/>
            </p:cNvSpPr>
            <p:nvPr/>
          </p:nvSpPr>
          <p:spPr bwMode="auto">
            <a:xfrm>
              <a:off x="6515100" y="4857751"/>
              <a:ext cx="317500" cy="100013"/>
            </a:xfrm>
            <a:custGeom>
              <a:avLst/>
              <a:gdLst>
                <a:gd name="T0" fmla="*/ 381 w 400"/>
                <a:gd name="T1" fmla="*/ 29 h 127"/>
                <a:gd name="T2" fmla="*/ 366 w 400"/>
                <a:gd name="T3" fmla="*/ 28 h 127"/>
                <a:gd name="T4" fmla="*/ 353 w 400"/>
                <a:gd name="T5" fmla="*/ 28 h 127"/>
                <a:gd name="T6" fmla="*/ 338 w 400"/>
                <a:gd name="T7" fmla="*/ 26 h 127"/>
                <a:gd name="T8" fmla="*/ 320 w 400"/>
                <a:gd name="T9" fmla="*/ 26 h 127"/>
                <a:gd name="T10" fmla="*/ 299 w 400"/>
                <a:gd name="T11" fmla="*/ 26 h 127"/>
                <a:gd name="T12" fmla="*/ 277 w 400"/>
                <a:gd name="T13" fmla="*/ 26 h 127"/>
                <a:gd name="T14" fmla="*/ 250 w 400"/>
                <a:gd name="T15" fmla="*/ 25 h 127"/>
                <a:gd name="T16" fmla="*/ 223 w 400"/>
                <a:gd name="T17" fmla="*/ 25 h 127"/>
                <a:gd name="T18" fmla="*/ 193 w 400"/>
                <a:gd name="T19" fmla="*/ 25 h 127"/>
                <a:gd name="T20" fmla="*/ 162 w 400"/>
                <a:gd name="T21" fmla="*/ 26 h 127"/>
                <a:gd name="T22" fmla="*/ 127 w 400"/>
                <a:gd name="T23" fmla="*/ 26 h 127"/>
                <a:gd name="T24" fmla="*/ 93 w 400"/>
                <a:gd name="T25" fmla="*/ 28 h 127"/>
                <a:gd name="T26" fmla="*/ 56 w 400"/>
                <a:gd name="T27" fmla="*/ 29 h 127"/>
                <a:gd name="T28" fmla="*/ 28 w 400"/>
                <a:gd name="T29" fmla="*/ 30 h 127"/>
                <a:gd name="T30" fmla="*/ 28 w 400"/>
                <a:gd name="T31" fmla="*/ 38 h 127"/>
                <a:gd name="T32" fmla="*/ 28 w 400"/>
                <a:gd name="T33" fmla="*/ 49 h 127"/>
                <a:gd name="T34" fmla="*/ 27 w 400"/>
                <a:gd name="T35" fmla="*/ 60 h 127"/>
                <a:gd name="T36" fmla="*/ 27 w 400"/>
                <a:gd name="T37" fmla="*/ 74 h 127"/>
                <a:gd name="T38" fmla="*/ 27 w 400"/>
                <a:gd name="T39" fmla="*/ 90 h 127"/>
                <a:gd name="T40" fmla="*/ 27 w 400"/>
                <a:gd name="T41" fmla="*/ 107 h 127"/>
                <a:gd name="T42" fmla="*/ 23 w 400"/>
                <a:gd name="T43" fmla="*/ 115 h 127"/>
                <a:gd name="T44" fmla="*/ 10 w 400"/>
                <a:gd name="T45" fmla="*/ 121 h 127"/>
                <a:gd name="T46" fmla="*/ 0 w 400"/>
                <a:gd name="T47" fmla="*/ 124 h 127"/>
                <a:gd name="T48" fmla="*/ 0 w 400"/>
                <a:gd name="T49" fmla="*/ 111 h 127"/>
                <a:gd name="T50" fmla="*/ 0 w 400"/>
                <a:gd name="T51" fmla="*/ 92 h 127"/>
                <a:gd name="T52" fmla="*/ 0 w 400"/>
                <a:gd name="T53" fmla="*/ 74 h 127"/>
                <a:gd name="T54" fmla="*/ 0 w 400"/>
                <a:gd name="T55" fmla="*/ 58 h 127"/>
                <a:gd name="T56" fmla="*/ 0 w 400"/>
                <a:gd name="T57" fmla="*/ 41 h 127"/>
                <a:gd name="T58" fmla="*/ 0 w 400"/>
                <a:gd name="T59" fmla="*/ 26 h 127"/>
                <a:gd name="T60" fmla="*/ 0 w 400"/>
                <a:gd name="T61" fmla="*/ 14 h 127"/>
                <a:gd name="T62" fmla="*/ 0 w 400"/>
                <a:gd name="T63" fmla="*/ 4 h 127"/>
                <a:gd name="T64" fmla="*/ 3 w 400"/>
                <a:gd name="T65" fmla="*/ 0 h 127"/>
                <a:gd name="T66" fmla="*/ 15 w 400"/>
                <a:gd name="T67" fmla="*/ 0 h 127"/>
                <a:gd name="T68" fmla="*/ 31 w 400"/>
                <a:gd name="T69" fmla="*/ 0 h 127"/>
                <a:gd name="T70" fmla="*/ 52 w 400"/>
                <a:gd name="T71" fmla="*/ 1 h 127"/>
                <a:gd name="T72" fmla="*/ 77 w 400"/>
                <a:gd name="T73" fmla="*/ 1 h 127"/>
                <a:gd name="T74" fmla="*/ 106 w 400"/>
                <a:gd name="T75" fmla="*/ 1 h 127"/>
                <a:gd name="T76" fmla="*/ 137 w 400"/>
                <a:gd name="T77" fmla="*/ 3 h 127"/>
                <a:gd name="T78" fmla="*/ 169 w 400"/>
                <a:gd name="T79" fmla="*/ 3 h 127"/>
                <a:gd name="T80" fmla="*/ 201 w 400"/>
                <a:gd name="T81" fmla="*/ 3 h 127"/>
                <a:gd name="T82" fmla="*/ 235 w 400"/>
                <a:gd name="T83" fmla="*/ 4 h 127"/>
                <a:gd name="T84" fmla="*/ 268 w 400"/>
                <a:gd name="T85" fmla="*/ 4 h 127"/>
                <a:gd name="T86" fmla="*/ 299 w 400"/>
                <a:gd name="T87" fmla="*/ 4 h 127"/>
                <a:gd name="T88" fmla="*/ 328 w 400"/>
                <a:gd name="T89" fmla="*/ 4 h 127"/>
                <a:gd name="T90" fmla="*/ 356 w 400"/>
                <a:gd name="T91" fmla="*/ 4 h 127"/>
                <a:gd name="T92" fmla="*/ 378 w 400"/>
                <a:gd name="T93" fmla="*/ 4 h 127"/>
                <a:gd name="T94" fmla="*/ 396 w 400"/>
                <a:gd name="T95" fmla="*/ 5 h 127"/>
                <a:gd name="T96" fmla="*/ 399 w 400"/>
                <a:gd name="T97" fmla="*/ 12 h 127"/>
                <a:gd name="T98" fmla="*/ 385 w 400"/>
                <a:gd name="T99" fmla="*/ 28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00" h="127">
                  <a:moveTo>
                    <a:pt x="384" y="29"/>
                  </a:moveTo>
                  <a:lnTo>
                    <a:pt x="383" y="29"/>
                  </a:lnTo>
                  <a:lnTo>
                    <a:pt x="383" y="29"/>
                  </a:lnTo>
                  <a:lnTo>
                    <a:pt x="381" y="29"/>
                  </a:lnTo>
                  <a:lnTo>
                    <a:pt x="377" y="29"/>
                  </a:lnTo>
                  <a:lnTo>
                    <a:pt x="374" y="29"/>
                  </a:lnTo>
                  <a:lnTo>
                    <a:pt x="369" y="29"/>
                  </a:lnTo>
                  <a:lnTo>
                    <a:pt x="366" y="28"/>
                  </a:lnTo>
                  <a:lnTo>
                    <a:pt x="363" y="28"/>
                  </a:lnTo>
                  <a:lnTo>
                    <a:pt x="360" y="28"/>
                  </a:lnTo>
                  <a:lnTo>
                    <a:pt x="358" y="28"/>
                  </a:lnTo>
                  <a:lnTo>
                    <a:pt x="353" y="28"/>
                  </a:lnTo>
                  <a:lnTo>
                    <a:pt x="350" y="28"/>
                  </a:lnTo>
                  <a:lnTo>
                    <a:pt x="346" y="28"/>
                  </a:lnTo>
                  <a:lnTo>
                    <a:pt x="342" y="28"/>
                  </a:lnTo>
                  <a:lnTo>
                    <a:pt x="338" y="26"/>
                  </a:lnTo>
                  <a:lnTo>
                    <a:pt x="334" y="26"/>
                  </a:lnTo>
                  <a:lnTo>
                    <a:pt x="329" y="26"/>
                  </a:lnTo>
                  <a:lnTo>
                    <a:pt x="325" y="26"/>
                  </a:lnTo>
                  <a:lnTo>
                    <a:pt x="320" y="26"/>
                  </a:lnTo>
                  <a:lnTo>
                    <a:pt x="315" y="26"/>
                  </a:lnTo>
                  <a:lnTo>
                    <a:pt x="310" y="26"/>
                  </a:lnTo>
                  <a:lnTo>
                    <a:pt x="305" y="26"/>
                  </a:lnTo>
                  <a:lnTo>
                    <a:pt x="299" y="26"/>
                  </a:lnTo>
                  <a:lnTo>
                    <a:pt x="295" y="26"/>
                  </a:lnTo>
                  <a:lnTo>
                    <a:pt x="289" y="26"/>
                  </a:lnTo>
                  <a:lnTo>
                    <a:pt x="283" y="26"/>
                  </a:lnTo>
                  <a:lnTo>
                    <a:pt x="277" y="26"/>
                  </a:lnTo>
                  <a:lnTo>
                    <a:pt x="271" y="26"/>
                  </a:lnTo>
                  <a:lnTo>
                    <a:pt x="264" y="26"/>
                  </a:lnTo>
                  <a:lnTo>
                    <a:pt x="258" y="26"/>
                  </a:lnTo>
                  <a:lnTo>
                    <a:pt x="250" y="25"/>
                  </a:lnTo>
                  <a:lnTo>
                    <a:pt x="244" y="25"/>
                  </a:lnTo>
                  <a:lnTo>
                    <a:pt x="237" y="25"/>
                  </a:lnTo>
                  <a:lnTo>
                    <a:pt x="230" y="25"/>
                  </a:lnTo>
                  <a:lnTo>
                    <a:pt x="223" y="25"/>
                  </a:lnTo>
                  <a:lnTo>
                    <a:pt x="216" y="25"/>
                  </a:lnTo>
                  <a:lnTo>
                    <a:pt x="209" y="25"/>
                  </a:lnTo>
                  <a:lnTo>
                    <a:pt x="201" y="25"/>
                  </a:lnTo>
                  <a:lnTo>
                    <a:pt x="193" y="25"/>
                  </a:lnTo>
                  <a:lnTo>
                    <a:pt x="186" y="25"/>
                  </a:lnTo>
                  <a:lnTo>
                    <a:pt x="178" y="25"/>
                  </a:lnTo>
                  <a:lnTo>
                    <a:pt x="170" y="26"/>
                  </a:lnTo>
                  <a:lnTo>
                    <a:pt x="162" y="26"/>
                  </a:lnTo>
                  <a:lnTo>
                    <a:pt x="154" y="26"/>
                  </a:lnTo>
                  <a:lnTo>
                    <a:pt x="145" y="26"/>
                  </a:lnTo>
                  <a:lnTo>
                    <a:pt x="137" y="26"/>
                  </a:lnTo>
                  <a:lnTo>
                    <a:pt x="127" y="26"/>
                  </a:lnTo>
                  <a:lnTo>
                    <a:pt x="119" y="26"/>
                  </a:lnTo>
                  <a:lnTo>
                    <a:pt x="111" y="26"/>
                  </a:lnTo>
                  <a:lnTo>
                    <a:pt x="102" y="28"/>
                  </a:lnTo>
                  <a:lnTo>
                    <a:pt x="93" y="28"/>
                  </a:lnTo>
                  <a:lnTo>
                    <a:pt x="83" y="28"/>
                  </a:lnTo>
                  <a:lnTo>
                    <a:pt x="75" y="28"/>
                  </a:lnTo>
                  <a:lnTo>
                    <a:pt x="65" y="29"/>
                  </a:lnTo>
                  <a:lnTo>
                    <a:pt x="56" y="29"/>
                  </a:lnTo>
                  <a:lnTo>
                    <a:pt x="47" y="29"/>
                  </a:lnTo>
                  <a:lnTo>
                    <a:pt x="38" y="29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8" y="31"/>
                  </a:lnTo>
                  <a:lnTo>
                    <a:pt x="28" y="32"/>
                  </a:lnTo>
                  <a:lnTo>
                    <a:pt x="28" y="36"/>
                  </a:lnTo>
                  <a:lnTo>
                    <a:pt x="28" y="38"/>
                  </a:lnTo>
                  <a:lnTo>
                    <a:pt x="28" y="42"/>
                  </a:lnTo>
                  <a:lnTo>
                    <a:pt x="28" y="43"/>
                  </a:lnTo>
                  <a:lnTo>
                    <a:pt x="28" y="46"/>
                  </a:lnTo>
                  <a:lnTo>
                    <a:pt x="28" y="49"/>
                  </a:lnTo>
                  <a:lnTo>
                    <a:pt x="28" y="52"/>
                  </a:lnTo>
                  <a:lnTo>
                    <a:pt x="27" y="54"/>
                  </a:lnTo>
                  <a:lnTo>
                    <a:pt x="27" y="58"/>
                  </a:lnTo>
                  <a:lnTo>
                    <a:pt x="27" y="60"/>
                  </a:lnTo>
                  <a:lnTo>
                    <a:pt x="27" y="64"/>
                  </a:lnTo>
                  <a:lnTo>
                    <a:pt x="27" y="67"/>
                  </a:lnTo>
                  <a:lnTo>
                    <a:pt x="27" y="71"/>
                  </a:lnTo>
                  <a:lnTo>
                    <a:pt x="27" y="74"/>
                  </a:lnTo>
                  <a:lnTo>
                    <a:pt x="27" y="78"/>
                  </a:lnTo>
                  <a:lnTo>
                    <a:pt x="27" y="81"/>
                  </a:lnTo>
                  <a:lnTo>
                    <a:pt x="27" y="86"/>
                  </a:lnTo>
                  <a:lnTo>
                    <a:pt x="27" y="90"/>
                  </a:lnTo>
                  <a:lnTo>
                    <a:pt x="27" y="95"/>
                  </a:lnTo>
                  <a:lnTo>
                    <a:pt x="27" y="99"/>
                  </a:lnTo>
                  <a:lnTo>
                    <a:pt x="27" y="104"/>
                  </a:lnTo>
                  <a:lnTo>
                    <a:pt x="27" y="107"/>
                  </a:lnTo>
                  <a:lnTo>
                    <a:pt x="27" y="109"/>
                  </a:lnTo>
                  <a:lnTo>
                    <a:pt x="27" y="111"/>
                  </a:lnTo>
                  <a:lnTo>
                    <a:pt x="27" y="115"/>
                  </a:lnTo>
                  <a:lnTo>
                    <a:pt x="23" y="115"/>
                  </a:lnTo>
                  <a:lnTo>
                    <a:pt x="20" y="116"/>
                  </a:lnTo>
                  <a:lnTo>
                    <a:pt x="16" y="119"/>
                  </a:lnTo>
                  <a:lnTo>
                    <a:pt x="14" y="120"/>
                  </a:lnTo>
                  <a:lnTo>
                    <a:pt x="10" y="121"/>
                  </a:lnTo>
                  <a:lnTo>
                    <a:pt x="7" y="123"/>
                  </a:lnTo>
                  <a:lnTo>
                    <a:pt x="2" y="126"/>
                  </a:lnTo>
                  <a:lnTo>
                    <a:pt x="0" y="127"/>
                  </a:lnTo>
                  <a:lnTo>
                    <a:pt x="0" y="124"/>
                  </a:lnTo>
                  <a:lnTo>
                    <a:pt x="0" y="121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0" y="111"/>
                  </a:lnTo>
                  <a:lnTo>
                    <a:pt x="0" y="107"/>
                  </a:lnTo>
                  <a:lnTo>
                    <a:pt x="0" y="102"/>
                  </a:lnTo>
                  <a:lnTo>
                    <a:pt x="0" y="97"/>
                  </a:lnTo>
                  <a:lnTo>
                    <a:pt x="0" y="92"/>
                  </a:lnTo>
                  <a:lnTo>
                    <a:pt x="0" y="87"/>
                  </a:lnTo>
                  <a:lnTo>
                    <a:pt x="0" y="83"/>
                  </a:lnTo>
                  <a:lnTo>
                    <a:pt x="0" y="79"/>
                  </a:lnTo>
                  <a:lnTo>
                    <a:pt x="0" y="74"/>
                  </a:lnTo>
                  <a:lnTo>
                    <a:pt x="0" y="69"/>
                  </a:lnTo>
                  <a:lnTo>
                    <a:pt x="0" y="66"/>
                  </a:lnTo>
                  <a:lnTo>
                    <a:pt x="0" y="61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0" y="46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4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0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7" y="1"/>
                  </a:lnTo>
                  <a:lnTo>
                    <a:pt x="52" y="1"/>
                  </a:lnTo>
                  <a:lnTo>
                    <a:pt x="58" y="1"/>
                  </a:lnTo>
                  <a:lnTo>
                    <a:pt x="64" y="1"/>
                  </a:lnTo>
                  <a:lnTo>
                    <a:pt x="71" y="1"/>
                  </a:lnTo>
                  <a:lnTo>
                    <a:pt x="77" y="1"/>
                  </a:lnTo>
                  <a:lnTo>
                    <a:pt x="84" y="1"/>
                  </a:lnTo>
                  <a:lnTo>
                    <a:pt x="92" y="1"/>
                  </a:lnTo>
                  <a:lnTo>
                    <a:pt x="99" y="1"/>
                  </a:lnTo>
                  <a:lnTo>
                    <a:pt x="106" y="1"/>
                  </a:lnTo>
                  <a:lnTo>
                    <a:pt x="113" y="1"/>
                  </a:lnTo>
                  <a:lnTo>
                    <a:pt x="121" y="1"/>
                  </a:lnTo>
                  <a:lnTo>
                    <a:pt x="129" y="3"/>
                  </a:lnTo>
                  <a:lnTo>
                    <a:pt x="137" y="3"/>
                  </a:lnTo>
                  <a:lnTo>
                    <a:pt x="144" y="3"/>
                  </a:lnTo>
                  <a:lnTo>
                    <a:pt x="152" y="3"/>
                  </a:lnTo>
                  <a:lnTo>
                    <a:pt x="161" y="3"/>
                  </a:lnTo>
                  <a:lnTo>
                    <a:pt x="169" y="3"/>
                  </a:lnTo>
                  <a:lnTo>
                    <a:pt x="176" y="3"/>
                  </a:lnTo>
                  <a:lnTo>
                    <a:pt x="185" y="3"/>
                  </a:lnTo>
                  <a:lnTo>
                    <a:pt x="193" y="3"/>
                  </a:lnTo>
                  <a:lnTo>
                    <a:pt x="201" y="3"/>
                  </a:lnTo>
                  <a:lnTo>
                    <a:pt x="210" y="3"/>
                  </a:lnTo>
                  <a:lnTo>
                    <a:pt x="218" y="3"/>
                  </a:lnTo>
                  <a:lnTo>
                    <a:pt x="228" y="4"/>
                  </a:lnTo>
                  <a:lnTo>
                    <a:pt x="235" y="4"/>
                  </a:lnTo>
                  <a:lnTo>
                    <a:pt x="243" y="4"/>
                  </a:lnTo>
                  <a:lnTo>
                    <a:pt x="252" y="4"/>
                  </a:lnTo>
                  <a:lnTo>
                    <a:pt x="260" y="4"/>
                  </a:lnTo>
                  <a:lnTo>
                    <a:pt x="268" y="4"/>
                  </a:lnTo>
                  <a:lnTo>
                    <a:pt x="276" y="4"/>
                  </a:lnTo>
                  <a:lnTo>
                    <a:pt x="284" y="4"/>
                  </a:lnTo>
                  <a:lnTo>
                    <a:pt x="292" y="4"/>
                  </a:lnTo>
                  <a:lnTo>
                    <a:pt x="299" y="4"/>
                  </a:lnTo>
                  <a:lnTo>
                    <a:pt x="307" y="4"/>
                  </a:lnTo>
                  <a:lnTo>
                    <a:pt x="314" y="4"/>
                  </a:lnTo>
                  <a:lnTo>
                    <a:pt x="322" y="4"/>
                  </a:lnTo>
                  <a:lnTo>
                    <a:pt x="328" y="4"/>
                  </a:lnTo>
                  <a:lnTo>
                    <a:pt x="335" y="4"/>
                  </a:lnTo>
                  <a:lnTo>
                    <a:pt x="342" y="4"/>
                  </a:lnTo>
                  <a:lnTo>
                    <a:pt x="348" y="4"/>
                  </a:lnTo>
                  <a:lnTo>
                    <a:pt x="356" y="4"/>
                  </a:lnTo>
                  <a:lnTo>
                    <a:pt x="362" y="4"/>
                  </a:lnTo>
                  <a:lnTo>
                    <a:pt x="366" y="4"/>
                  </a:lnTo>
                  <a:lnTo>
                    <a:pt x="374" y="4"/>
                  </a:lnTo>
                  <a:lnTo>
                    <a:pt x="378" y="4"/>
                  </a:lnTo>
                  <a:lnTo>
                    <a:pt x="383" y="4"/>
                  </a:lnTo>
                  <a:lnTo>
                    <a:pt x="388" y="4"/>
                  </a:lnTo>
                  <a:lnTo>
                    <a:pt x="393" y="5"/>
                  </a:lnTo>
                  <a:lnTo>
                    <a:pt x="396" y="5"/>
                  </a:lnTo>
                  <a:lnTo>
                    <a:pt x="397" y="5"/>
                  </a:lnTo>
                  <a:lnTo>
                    <a:pt x="400" y="6"/>
                  </a:lnTo>
                  <a:lnTo>
                    <a:pt x="400" y="9"/>
                  </a:lnTo>
                  <a:lnTo>
                    <a:pt x="399" y="12"/>
                  </a:lnTo>
                  <a:lnTo>
                    <a:pt x="396" y="17"/>
                  </a:lnTo>
                  <a:lnTo>
                    <a:pt x="393" y="22"/>
                  </a:lnTo>
                  <a:lnTo>
                    <a:pt x="388" y="25"/>
                  </a:lnTo>
                  <a:lnTo>
                    <a:pt x="385" y="28"/>
                  </a:lnTo>
                  <a:lnTo>
                    <a:pt x="384" y="29"/>
                  </a:lnTo>
                  <a:lnTo>
                    <a:pt x="384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6" name="Freeform 128"/>
            <p:cNvSpPr>
              <a:spLocks/>
            </p:cNvSpPr>
            <p:nvPr/>
          </p:nvSpPr>
          <p:spPr bwMode="auto">
            <a:xfrm>
              <a:off x="6694488" y="5434013"/>
              <a:ext cx="220663" cy="215900"/>
            </a:xfrm>
            <a:custGeom>
              <a:avLst/>
              <a:gdLst>
                <a:gd name="T0" fmla="*/ 45 w 279"/>
                <a:gd name="T1" fmla="*/ 33 h 273"/>
                <a:gd name="T2" fmla="*/ 101 w 279"/>
                <a:gd name="T3" fmla="*/ 4 h 273"/>
                <a:gd name="T4" fmla="*/ 170 w 279"/>
                <a:gd name="T5" fmla="*/ 0 h 273"/>
                <a:gd name="T6" fmla="*/ 230 w 279"/>
                <a:gd name="T7" fmla="*/ 27 h 273"/>
                <a:gd name="T8" fmla="*/ 268 w 279"/>
                <a:gd name="T9" fmla="*/ 81 h 273"/>
                <a:gd name="T10" fmla="*/ 279 w 279"/>
                <a:gd name="T11" fmla="*/ 140 h 273"/>
                <a:gd name="T12" fmla="*/ 258 w 279"/>
                <a:gd name="T13" fmla="*/ 203 h 273"/>
                <a:gd name="T14" fmla="*/ 224 w 279"/>
                <a:gd name="T15" fmla="*/ 255 h 273"/>
                <a:gd name="T16" fmla="*/ 149 w 279"/>
                <a:gd name="T17" fmla="*/ 273 h 273"/>
                <a:gd name="T18" fmla="*/ 101 w 279"/>
                <a:gd name="T19" fmla="*/ 269 h 273"/>
                <a:gd name="T20" fmla="*/ 46 w 279"/>
                <a:gd name="T21" fmla="*/ 237 h 273"/>
                <a:gd name="T22" fmla="*/ 9 w 279"/>
                <a:gd name="T23" fmla="*/ 178 h 273"/>
                <a:gd name="T24" fmla="*/ 0 w 279"/>
                <a:gd name="T25" fmla="*/ 110 h 273"/>
                <a:gd name="T26" fmla="*/ 27 w 279"/>
                <a:gd name="T27" fmla="*/ 55 h 273"/>
                <a:gd name="T28" fmla="*/ 45 w 279"/>
                <a:gd name="T29" fmla="*/ 33 h 273"/>
                <a:gd name="T30" fmla="*/ 45 w 279"/>
                <a:gd name="T31" fmla="*/ 3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9" h="273">
                  <a:moveTo>
                    <a:pt x="45" y="33"/>
                  </a:moveTo>
                  <a:lnTo>
                    <a:pt x="101" y="4"/>
                  </a:lnTo>
                  <a:lnTo>
                    <a:pt x="170" y="0"/>
                  </a:lnTo>
                  <a:lnTo>
                    <a:pt x="230" y="27"/>
                  </a:lnTo>
                  <a:lnTo>
                    <a:pt x="268" y="81"/>
                  </a:lnTo>
                  <a:lnTo>
                    <a:pt x="279" y="140"/>
                  </a:lnTo>
                  <a:lnTo>
                    <a:pt x="258" y="203"/>
                  </a:lnTo>
                  <a:lnTo>
                    <a:pt x="224" y="255"/>
                  </a:lnTo>
                  <a:lnTo>
                    <a:pt x="149" y="273"/>
                  </a:lnTo>
                  <a:lnTo>
                    <a:pt x="101" y="269"/>
                  </a:lnTo>
                  <a:lnTo>
                    <a:pt x="46" y="237"/>
                  </a:lnTo>
                  <a:lnTo>
                    <a:pt x="9" y="178"/>
                  </a:lnTo>
                  <a:lnTo>
                    <a:pt x="0" y="110"/>
                  </a:lnTo>
                  <a:lnTo>
                    <a:pt x="27" y="55"/>
                  </a:lnTo>
                  <a:lnTo>
                    <a:pt x="45" y="33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7" name="Freeform 129"/>
            <p:cNvSpPr>
              <a:spLocks/>
            </p:cNvSpPr>
            <p:nvPr/>
          </p:nvSpPr>
          <p:spPr bwMode="auto">
            <a:xfrm>
              <a:off x="6686550" y="5426076"/>
              <a:ext cx="238125" cy="128588"/>
            </a:xfrm>
            <a:custGeom>
              <a:avLst/>
              <a:gdLst>
                <a:gd name="T0" fmla="*/ 0 w 299"/>
                <a:gd name="T1" fmla="*/ 126 h 163"/>
                <a:gd name="T2" fmla="*/ 2 w 299"/>
                <a:gd name="T3" fmla="*/ 113 h 163"/>
                <a:gd name="T4" fmla="*/ 5 w 299"/>
                <a:gd name="T5" fmla="*/ 101 h 163"/>
                <a:gd name="T6" fmla="*/ 9 w 299"/>
                <a:gd name="T7" fmla="*/ 89 h 163"/>
                <a:gd name="T8" fmla="*/ 15 w 299"/>
                <a:gd name="T9" fmla="*/ 77 h 163"/>
                <a:gd name="T10" fmla="*/ 23 w 299"/>
                <a:gd name="T11" fmla="*/ 66 h 163"/>
                <a:gd name="T12" fmla="*/ 31 w 299"/>
                <a:gd name="T13" fmla="*/ 54 h 163"/>
                <a:gd name="T14" fmla="*/ 40 w 299"/>
                <a:gd name="T15" fmla="*/ 44 h 163"/>
                <a:gd name="T16" fmla="*/ 56 w 299"/>
                <a:gd name="T17" fmla="*/ 30 h 163"/>
                <a:gd name="T18" fmla="*/ 68 w 299"/>
                <a:gd name="T19" fmla="*/ 22 h 163"/>
                <a:gd name="T20" fmla="*/ 81 w 299"/>
                <a:gd name="T21" fmla="*/ 16 h 163"/>
                <a:gd name="T22" fmla="*/ 94 w 299"/>
                <a:gd name="T23" fmla="*/ 10 h 163"/>
                <a:gd name="T24" fmla="*/ 110 w 299"/>
                <a:gd name="T25" fmla="*/ 5 h 163"/>
                <a:gd name="T26" fmla="*/ 125 w 299"/>
                <a:gd name="T27" fmla="*/ 1 h 163"/>
                <a:gd name="T28" fmla="*/ 141 w 299"/>
                <a:gd name="T29" fmla="*/ 0 h 163"/>
                <a:gd name="T30" fmla="*/ 158 w 299"/>
                <a:gd name="T31" fmla="*/ 0 h 163"/>
                <a:gd name="T32" fmla="*/ 173 w 299"/>
                <a:gd name="T33" fmla="*/ 1 h 163"/>
                <a:gd name="T34" fmla="*/ 189 w 299"/>
                <a:gd name="T35" fmla="*/ 4 h 163"/>
                <a:gd name="T36" fmla="*/ 203 w 299"/>
                <a:gd name="T37" fmla="*/ 9 h 163"/>
                <a:gd name="T38" fmla="*/ 217 w 299"/>
                <a:gd name="T39" fmla="*/ 13 h 163"/>
                <a:gd name="T40" fmla="*/ 230 w 299"/>
                <a:gd name="T41" fmla="*/ 21 h 163"/>
                <a:gd name="T42" fmla="*/ 242 w 299"/>
                <a:gd name="T43" fmla="*/ 28 h 163"/>
                <a:gd name="T44" fmla="*/ 253 w 299"/>
                <a:gd name="T45" fmla="*/ 37 h 163"/>
                <a:gd name="T46" fmla="*/ 263 w 299"/>
                <a:gd name="T47" fmla="*/ 48 h 163"/>
                <a:gd name="T48" fmla="*/ 271 w 299"/>
                <a:gd name="T49" fmla="*/ 59 h 163"/>
                <a:gd name="T50" fmla="*/ 279 w 299"/>
                <a:gd name="T51" fmla="*/ 71 h 163"/>
                <a:gd name="T52" fmla="*/ 285 w 299"/>
                <a:gd name="T53" fmla="*/ 85 h 163"/>
                <a:gd name="T54" fmla="*/ 290 w 299"/>
                <a:gd name="T55" fmla="*/ 99 h 163"/>
                <a:gd name="T56" fmla="*/ 295 w 299"/>
                <a:gd name="T57" fmla="*/ 114 h 163"/>
                <a:gd name="T58" fmla="*/ 296 w 299"/>
                <a:gd name="T59" fmla="*/ 129 h 163"/>
                <a:gd name="T60" fmla="*/ 299 w 299"/>
                <a:gd name="T61" fmla="*/ 147 h 163"/>
                <a:gd name="T62" fmla="*/ 297 w 299"/>
                <a:gd name="T63" fmla="*/ 160 h 163"/>
                <a:gd name="T64" fmla="*/ 283 w 299"/>
                <a:gd name="T65" fmla="*/ 163 h 163"/>
                <a:gd name="T66" fmla="*/ 277 w 299"/>
                <a:gd name="T67" fmla="*/ 158 h 163"/>
                <a:gd name="T68" fmla="*/ 276 w 299"/>
                <a:gd name="T69" fmla="*/ 148 h 163"/>
                <a:gd name="T70" fmla="*/ 273 w 299"/>
                <a:gd name="T71" fmla="*/ 134 h 163"/>
                <a:gd name="T72" fmla="*/ 270 w 299"/>
                <a:gd name="T73" fmla="*/ 117 h 163"/>
                <a:gd name="T74" fmla="*/ 266 w 299"/>
                <a:gd name="T75" fmla="*/ 107 h 163"/>
                <a:gd name="T76" fmla="*/ 263 w 299"/>
                <a:gd name="T77" fmla="*/ 96 h 163"/>
                <a:gd name="T78" fmla="*/ 258 w 299"/>
                <a:gd name="T79" fmla="*/ 85 h 163"/>
                <a:gd name="T80" fmla="*/ 251 w 299"/>
                <a:gd name="T81" fmla="*/ 73 h 163"/>
                <a:gd name="T82" fmla="*/ 241 w 299"/>
                <a:gd name="T83" fmla="*/ 60 h 163"/>
                <a:gd name="T84" fmla="*/ 229 w 299"/>
                <a:gd name="T85" fmla="*/ 47 h 163"/>
                <a:gd name="T86" fmla="*/ 218 w 299"/>
                <a:gd name="T87" fmla="*/ 38 h 163"/>
                <a:gd name="T88" fmla="*/ 205 w 299"/>
                <a:gd name="T89" fmla="*/ 31 h 163"/>
                <a:gd name="T90" fmla="*/ 190 w 299"/>
                <a:gd name="T91" fmla="*/ 25 h 163"/>
                <a:gd name="T92" fmla="*/ 173 w 299"/>
                <a:gd name="T93" fmla="*/ 21 h 163"/>
                <a:gd name="T94" fmla="*/ 156 w 299"/>
                <a:gd name="T95" fmla="*/ 18 h 163"/>
                <a:gd name="T96" fmla="*/ 141 w 299"/>
                <a:gd name="T97" fmla="*/ 18 h 163"/>
                <a:gd name="T98" fmla="*/ 125 w 299"/>
                <a:gd name="T99" fmla="*/ 19 h 163"/>
                <a:gd name="T100" fmla="*/ 111 w 299"/>
                <a:gd name="T101" fmla="*/ 23 h 163"/>
                <a:gd name="T102" fmla="*/ 97 w 299"/>
                <a:gd name="T103" fmla="*/ 29 h 163"/>
                <a:gd name="T104" fmla="*/ 85 w 299"/>
                <a:gd name="T105" fmla="*/ 35 h 163"/>
                <a:gd name="T106" fmla="*/ 73 w 299"/>
                <a:gd name="T107" fmla="*/ 43 h 163"/>
                <a:gd name="T108" fmla="*/ 62 w 299"/>
                <a:gd name="T109" fmla="*/ 52 h 163"/>
                <a:gd name="T110" fmla="*/ 51 w 299"/>
                <a:gd name="T111" fmla="*/ 62 h 163"/>
                <a:gd name="T112" fmla="*/ 43 w 299"/>
                <a:gd name="T113" fmla="*/ 73 h 163"/>
                <a:gd name="T114" fmla="*/ 36 w 299"/>
                <a:gd name="T115" fmla="*/ 84 h 163"/>
                <a:gd name="T116" fmla="*/ 28 w 299"/>
                <a:gd name="T117" fmla="*/ 96 h 163"/>
                <a:gd name="T118" fmla="*/ 25 w 299"/>
                <a:gd name="T119" fmla="*/ 108 h 163"/>
                <a:gd name="T120" fmla="*/ 21 w 299"/>
                <a:gd name="T121" fmla="*/ 120 h 163"/>
                <a:gd name="T122" fmla="*/ 21 w 299"/>
                <a:gd name="T123" fmla="*/ 13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9" h="163">
                  <a:moveTo>
                    <a:pt x="0" y="134"/>
                  </a:moveTo>
                  <a:lnTo>
                    <a:pt x="0" y="132"/>
                  </a:lnTo>
                  <a:lnTo>
                    <a:pt x="0" y="128"/>
                  </a:lnTo>
                  <a:lnTo>
                    <a:pt x="0" y="126"/>
                  </a:lnTo>
                  <a:lnTo>
                    <a:pt x="1" y="122"/>
                  </a:lnTo>
                  <a:lnTo>
                    <a:pt x="1" y="119"/>
                  </a:lnTo>
                  <a:lnTo>
                    <a:pt x="1" y="116"/>
                  </a:lnTo>
                  <a:lnTo>
                    <a:pt x="2" y="113"/>
                  </a:lnTo>
                  <a:lnTo>
                    <a:pt x="2" y="110"/>
                  </a:lnTo>
                  <a:lnTo>
                    <a:pt x="3" y="107"/>
                  </a:lnTo>
                  <a:lnTo>
                    <a:pt x="5" y="104"/>
                  </a:lnTo>
                  <a:lnTo>
                    <a:pt x="5" y="101"/>
                  </a:lnTo>
                  <a:lnTo>
                    <a:pt x="6" y="97"/>
                  </a:lnTo>
                  <a:lnTo>
                    <a:pt x="7" y="95"/>
                  </a:lnTo>
                  <a:lnTo>
                    <a:pt x="8" y="92"/>
                  </a:lnTo>
                  <a:lnTo>
                    <a:pt x="9" y="89"/>
                  </a:lnTo>
                  <a:lnTo>
                    <a:pt x="12" y="86"/>
                  </a:lnTo>
                  <a:lnTo>
                    <a:pt x="13" y="83"/>
                  </a:lnTo>
                  <a:lnTo>
                    <a:pt x="14" y="80"/>
                  </a:lnTo>
                  <a:lnTo>
                    <a:pt x="15" y="77"/>
                  </a:lnTo>
                  <a:lnTo>
                    <a:pt x="18" y="74"/>
                  </a:lnTo>
                  <a:lnTo>
                    <a:pt x="19" y="71"/>
                  </a:lnTo>
                  <a:lnTo>
                    <a:pt x="20" y="68"/>
                  </a:lnTo>
                  <a:lnTo>
                    <a:pt x="23" y="66"/>
                  </a:lnTo>
                  <a:lnTo>
                    <a:pt x="25" y="64"/>
                  </a:lnTo>
                  <a:lnTo>
                    <a:pt x="26" y="60"/>
                  </a:lnTo>
                  <a:lnTo>
                    <a:pt x="28" y="58"/>
                  </a:lnTo>
                  <a:lnTo>
                    <a:pt x="31" y="54"/>
                  </a:lnTo>
                  <a:lnTo>
                    <a:pt x="33" y="52"/>
                  </a:lnTo>
                  <a:lnTo>
                    <a:pt x="36" y="49"/>
                  </a:lnTo>
                  <a:lnTo>
                    <a:pt x="38" y="47"/>
                  </a:lnTo>
                  <a:lnTo>
                    <a:pt x="40" y="44"/>
                  </a:lnTo>
                  <a:lnTo>
                    <a:pt x="43" y="42"/>
                  </a:lnTo>
                  <a:lnTo>
                    <a:pt x="48" y="37"/>
                  </a:lnTo>
                  <a:lnTo>
                    <a:pt x="54" y="33"/>
                  </a:lnTo>
                  <a:lnTo>
                    <a:pt x="56" y="30"/>
                  </a:lnTo>
                  <a:lnTo>
                    <a:pt x="60" y="29"/>
                  </a:lnTo>
                  <a:lnTo>
                    <a:pt x="62" y="27"/>
                  </a:lnTo>
                  <a:lnTo>
                    <a:pt x="66" y="24"/>
                  </a:lnTo>
                  <a:lnTo>
                    <a:pt x="68" y="22"/>
                  </a:lnTo>
                  <a:lnTo>
                    <a:pt x="72" y="21"/>
                  </a:lnTo>
                  <a:lnTo>
                    <a:pt x="75" y="18"/>
                  </a:lnTo>
                  <a:lnTo>
                    <a:pt x="79" y="17"/>
                  </a:lnTo>
                  <a:lnTo>
                    <a:pt x="81" y="16"/>
                  </a:lnTo>
                  <a:lnTo>
                    <a:pt x="85" y="13"/>
                  </a:lnTo>
                  <a:lnTo>
                    <a:pt x="88" y="12"/>
                  </a:lnTo>
                  <a:lnTo>
                    <a:pt x="92" y="11"/>
                  </a:lnTo>
                  <a:lnTo>
                    <a:pt x="94" y="10"/>
                  </a:lnTo>
                  <a:lnTo>
                    <a:pt x="99" y="9"/>
                  </a:lnTo>
                  <a:lnTo>
                    <a:pt x="101" y="6"/>
                  </a:lnTo>
                  <a:lnTo>
                    <a:pt x="106" y="6"/>
                  </a:lnTo>
                  <a:lnTo>
                    <a:pt x="110" y="5"/>
                  </a:lnTo>
                  <a:lnTo>
                    <a:pt x="113" y="4"/>
                  </a:lnTo>
                  <a:lnTo>
                    <a:pt x="117" y="3"/>
                  </a:lnTo>
                  <a:lnTo>
                    <a:pt x="122" y="3"/>
                  </a:lnTo>
                  <a:lnTo>
                    <a:pt x="125" y="1"/>
                  </a:lnTo>
                  <a:lnTo>
                    <a:pt x="129" y="1"/>
                  </a:lnTo>
                  <a:lnTo>
                    <a:pt x="132" y="0"/>
                  </a:lnTo>
                  <a:lnTo>
                    <a:pt x="137" y="0"/>
                  </a:lnTo>
                  <a:lnTo>
                    <a:pt x="141" y="0"/>
                  </a:lnTo>
                  <a:lnTo>
                    <a:pt x="146" y="0"/>
                  </a:lnTo>
                  <a:lnTo>
                    <a:pt x="149" y="0"/>
                  </a:lnTo>
                  <a:lnTo>
                    <a:pt x="154" y="0"/>
                  </a:lnTo>
                  <a:lnTo>
                    <a:pt x="158" y="0"/>
                  </a:lnTo>
                  <a:lnTo>
                    <a:pt x="161" y="0"/>
                  </a:lnTo>
                  <a:lnTo>
                    <a:pt x="165" y="0"/>
                  </a:lnTo>
                  <a:lnTo>
                    <a:pt x="169" y="1"/>
                  </a:lnTo>
                  <a:lnTo>
                    <a:pt x="173" y="1"/>
                  </a:lnTo>
                  <a:lnTo>
                    <a:pt x="177" y="1"/>
                  </a:lnTo>
                  <a:lnTo>
                    <a:pt x="181" y="3"/>
                  </a:lnTo>
                  <a:lnTo>
                    <a:pt x="185" y="4"/>
                  </a:lnTo>
                  <a:lnTo>
                    <a:pt x="189" y="4"/>
                  </a:lnTo>
                  <a:lnTo>
                    <a:pt x="192" y="5"/>
                  </a:lnTo>
                  <a:lnTo>
                    <a:pt x="196" y="6"/>
                  </a:lnTo>
                  <a:lnTo>
                    <a:pt x="201" y="7"/>
                  </a:lnTo>
                  <a:lnTo>
                    <a:pt x="203" y="9"/>
                  </a:lnTo>
                  <a:lnTo>
                    <a:pt x="208" y="10"/>
                  </a:lnTo>
                  <a:lnTo>
                    <a:pt x="210" y="11"/>
                  </a:lnTo>
                  <a:lnTo>
                    <a:pt x="215" y="12"/>
                  </a:lnTo>
                  <a:lnTo>
                    <a:pt x="217" y="13"/>
                  </a:lnTo>
                  <a:lnTo>
                    <a:pt x="221" y="16"/>
                  </a:lnTo>
                  <a:lnTo>
                    <a:pt x="224" y="17"/>
                  </a:lnTo>
                  <a:lnTo>
                    <a:pt x="227" y="18"/>
                  </a:lnTo>
                  <a:lnTo>
                    <a:pt x="230" y="21"/>
                  </a:lnTo>
                  <a:lnTo>
                    <a:pt x="233" y="22"/>
                  </a:lnTo>
                  <a:lnTo>
                    <a:pt x="236" y="24"/>
                  </a:lnTo>
                  <a:lnTo>
                    <a:pt x="240" y="27"/>
                  </a:lnTo>
                  <a:lnTo>
                    <a:pt x="242" y="28"/>
                  </a:lnTo>
                  <a:lnTo>
                    <a:pt x="245" y="30"/>
                  </a:lnTo>
                  <a:lnTo>
                    <a:pt x="247" y="33"/>
                  </a:lnTo>
                  <a:lnTo>
                    <a:pt x="251" y="35"/>
                  </a:lnTo>
                  <a:lnTo>
                    <a:pt x="253" y="37"/>
                  </a:lnTo>
                  <a:lnTo>
                    <a:pt x="255" y="40"/>
                  </a:lnTo>
                  <a:lnTo>
                    <a:pt x="258" y="42"/>
                  </a:lnTo>
                  <a:lnTo>
                    <a:pt x="261" y="46"/>
                  </a:lnTo>
                  <a:lnTo>
                    <a:pt x="263" y="48"/>
                  </a:lnTo>
                  <a:lnTo>
                    <a:pt x="265" y="50"/>
                  </a:lnTo>
                  <a:lnTo>
                    <a:pt x="267" y="53"/>
                  </a:lnTo>
                  <a:lnTo>
                    <a:pt x="270" y="56"/>
                  </a:lnTo>
                  <a:lnTo>
                    <a:pt x="271" y="59"/>
                  </a:lnTo>
                  <a:lnTo>
                    <a:pt x="273" y="61"/>
                  </a:lnTo>
                  <a:lnTo>
                    <a:pt x="276" y="65"/>
                  </a:lnTo>
                  <a:lnTo>
                    <a:pt x="278" y="68"/>
                  </a:lnTo>
                  <a:lnTo>
                    <a:pt x="279" y="71"/>
                  </a:lnTo>
                  <a:lnTo>
                    <a:pt x="281" y="74"/>
                  </a:lnTo>
                  <a:lnTo>
                    <a:pt x="283" y="78"/>
                  </a:lnTo>
                  <a:lnTo>
                    <a:pt x="284" y="82"/>
                  </a:lnTo>
                  <a:lnTo>
                    <a:pt x="285" y="85"/>
                  </a:lnTo>
                  <a:lnTo>
                    <a:pt x="288" y="89"/>
                  </a:lnTo>
                  <a:lnTo>
                    <a:pt x="289" y="92"/>
                  </a:lnTo>
                  <a:lnTo>
                    <a:pt x="290" y="96"/>
                  </a:lnTo>
                  <a:lnTo>
                    <a:pt x="290" y="99"/>
                  </a:lnTo>
                  <a:lnTo>
                    <a:pt x="291" y="103"/>
                  </a:lnTo>
                  <a:lnTo>
                    <a:pt x="293" y="107"/>
                  </a:lnTo>
                  <a:lnTo>
                    <a:pt x="294" y="110"/>
                  </a:lnTo>
                  <a:lnTo>
                    <a:pt x="295" y="114"/>
                  </a:lnTo>
                  <a:lnTo>
                    <a:pt x="295" y="117"/>
                  </a:lnTo>
                  <a:lnTo>
                    <a:pt x="296" y="122"/>
                  </a:lnTo>
                  <a:lnTo>
                    <a:pt x="296" y="126"/>
                  </a:lnTo>
                  <a:lnTo>
                    <a:pt x="296" y="129"/>
                  </a:lnTo>
                  <a:lnTo>
                    <a:pt x="297" y="134"/>
                  </a:lnTo>
                  <a:lnTo>
                    <a:pt x="297" y="139"/>
                  </a:lnTo>
                  <a:lnTo>
                    <a:pt x="299" y="142"/>
                  </a:lnTo>
                  <a:lnTo>
                    <a:pt x="299" y="147"/>
                  </a:lnTo>
                  <a:lnTo>
                    <a:pt x="299" y="151"/>
                  </a:lnTo>
                  <a:lnTo>
                    <a:pt x="299" y="156"/>
                  </a:lnTo>
                  <a:lnTo>
                    <a:pt x="299" y="160"/>
                  </a:lnTo>
                  <a:lnTo>
                    <a:pt x="297" y="160"/>
                  </a:lnTo>
                  <a:lnTo>
                    <a:pt x="295" y="160"/>
                  </a:lnTo>
                  <a:lnTo>
                    <a:pt x="291" y="162"/>
                  </a:lnTo>
                  <a:lnTo>
                    <a:pt x="288" y="163"/>
                  </a:lnTo>
                  <a:lnTo>
                    <a:pt x="283" y="163"/>
                  </a:lnTo>
                  <a:lnTo>
                    <a:pt x="281" y="163"/>
                  </a:lnTo>
                  <a:lnTo>
                    <a:pt x="278" y="162"/>
                  </a:lnTo>
                  <a:lnTo>
                    <a:pt x="277" y="159"/>
                  </a:lnTo>
                  <a:lnTo>
                    <a:pt x="277" y="158"/>
                  </a:lnTo>
                  <a:lnTo>
                    <a:pt x="277" y="157"/>
                  </a:lnTo>
                  <a:lnTo>
                    <a:pt x="277" y="154"/>
                  </a:lnTo>
                  <a:lnTo>
                    <a:pt x="277" y="152"/>
                  </a:lnTo>
                  <a:lnTo>
                    <a:pt x="276" y="148"/>
                  </a:lnTo>
                  <a:lnTo>
                    <a:pt x="276" y="146"/>
                  </a:lnTo>
                  <a:lnTo>
                    <a:pt x="276" y="142"/>
                  </a:lnTo>
                  <a:lnTo>
                    <a:pt x="275" y="139"/>
                  </a:lnTo>
                  <a:lnTo>
                    <a:pt x="273" y="134"/>
                  </a:lnTo>
                  <a:lnTo>
                    <a:pt x="273" y="129"/>
                  </a:lnTo>
                  <a:lnTo>
                    <a:pt x="272" y="126"/>
                  </a:lnTo>
                  <a:lnTo>
                    <a:pt x="271" y="121"/>
                  </a:lnTo>
                  <a:lnTo>
                    <a:pt x="270" y="117"/>
                  </a:lnTo>
                  <a:lnTo>
                    <a:pt x="269" y="115"/>
                  </a:lnTo>
                  <a:lnTo>
                    <a:pt x="269" y="111"/>
                  </a:lnTo>
                  <a:lnTo>
                    <a:pt x="267" y="109"/>
                  </a:lnTo>
                  <a:lnTo>
                    <a:pt x="266" y="107"/>
                  </a:lnTo>
                  <a:lnTo>
                    <a:pt x="266" y="104"/>
                  </a:lnTo>
                  <a:lnTo>
                    <a:pt x="265" y="102"/>
                  </a:lnTo>
                  <a:lnTo>
                    <a:pt x="264" y="99"/>
                  </a:lnTo>
                  <a:lnTo>
                    <a:pt x="263" y="96"/>
                  </a:lnTo>
                  <a:lnTo>
                    <a:pt x="261" y="93"/>
                  </a:lnTo>
                  <a:lnTo>
                    <a:pt x="260" y="90"/>
                  </a:lnTo>
                  <a:lnTo>
                    <a:pt x="259" y="87"/>
                  </a:lnTo>
                  <a:lnTo>
                    <a:pt x="258" y="85"/>
                  </a:lnTo>
                  <a:lnTo>
                    <a:pt x="257" y="82"/>
                  </a:lnTo>
                  <a:lnTo>
                    <a:pt x="254" y="79"/>
                  </a:lnTo>
                  <a:lnTo>
                    <a:pt x="253" y="76"/>
                  </a:lnTo>
                  <a:lnTo>
                    <a:pt x="251" y="73"/>
                  </a:lnTo>
                  <a:lnTo>
                    <a:pt x="250" y="71"/>
                  </a:lnTo>
                  <a:lnTo>
                    <a:pt x="247" y="67"/>
                  </a:lnTo>
                  <a:lnTo>
                    <a:pt x="246" y="65"/>
                  </a:lnTo>
                  <a:lnTo>
                    <a:pt x="241" y="60"/>
                  </a:lnTo>
                  <a:lnTo>
                    <a:pt x="238" y="55"/>
                  </a:lnTo>
                  <a:lnTo>
                    <a:pt x="234" y="52"/>
                  </a:lnTo>
                  <a:lnTo>
                    <a:pt x="232" y="49"/>
                  </a:lnTo>
                  <a:lnTo>
                    <a:pt x="229" y="47"/>
                  </a:lnTo>
                  <a:lnTo>
                    <a:pt x="227" y="44"/>
                  </a:lnTo>
                  <a:lnTo>
                    <a:pt x="224" y="42"/>
                  </a:lnTo>
                  <a:lnTo>
                    <a:pt x="221" y="41"/>
                  </a:lnTo>
                  <a:lnTo>
                    <a:pt x="218" y="38"/>
                  </a:lnTo>
                  <a:lnTo>
                    <a:pt x="215" y="37"/>
                  </a:lnTo>
                  <a:lnTo>
                    <a:pt x="211" y="35"/>
                  </a:lnTo>
                  <a:lnTo>
                    <a:pt x="208" y="33"/>
                  </a:lnTo>
                  <a:lnTo>
                    <a:pt x="205" y="31"/>
                  </a:lnTo>
                  <a:lnTo>
                    <a:pt x="202" y="30"/>
                  </a:lnTo>
                  <a:lnTo>
                    <a:pt x="198" y="28"/>
                  </a:lnTo>
                  <a:lnTo>
                    <a:pt x="193" y="27"/>
                  </a:lnTo>
                  <a:lnTo>
                    <a:pt x="190" y="25"/>
                  </a:lnTo>
                  <a:lnTo>
                    <a:pt x="186" y="24"/>
                  </a:lnTo>
                  <a:lnTo>
                    <a:pt x="181" y="23"/>
                  </a:lnTo>
                  <a:lnTo>
                    <a:pt x="178" y="21"/>
                  </a:lnTo>
                  <a:lnTo>
                    <a:pt x="173" y="21"/>
                  </a:lnTo>
                  <a:lnTo>
                    <a:pt x="169" y="19"/>
                  </a:lnTo>
                  <a:lnTo>
                    <a:pt x="165" y="18"/>
                  </a:lnTo>
                  <a:lnTo>
                    <a:pt x="161" y="18"/>
                  </a:lnTo>
                  <a:lnTo>
                    <a:pt x="156" y="18"/>
                  </a:lnTo>
                  <a:lnTo>
                    <a:pt x="153" y="18"/>
                  </a:lnTo>
                  <a:lnTo>
                    <a:pt x="149" y="18"/>
                  </a:lnTo>
                  <a:lnTo>
                    <a:pt x="144" y="18"/>
                  </a:lnTo>
                  <a:lnTo>
                    <a:pt x="141" y="18"/>
                  </a:lnTo>
                  <a:lnTo>
                    <a:pt x="137" y="18"/>
                  </a:lnTo>
                  <a:lnTo>
                    <a:pt x="132" y="18"/>
                  </a:lnTo>
                  <a:lnTo>
                    <a:pt x="130" y="19"/>
                  </a:lnTo>
                  <a:lnTo>
                    <a:pt x="125" y="19"/>
                  </a:lnTo>
                  <a:lnTo>
                    <a:pt x="123" y="21"/>
                  </a:lnTo>
                  <a:lnTo>
                    <a:pt x="118" y="22"/>
                  </a:lnTo>
                  <a:lnTo>
                    <a:pt x="115" y="23"/>
                  </a:lnTo>
                  <a:lnTo>
                    <a:pt x="111" y="23"/>
                  </a:lnTo>
                  <a:lnTo>
                    <a:pt x="107" y="25"/>
                  </a:lnTo>
                  <a:lnTo>
                    <a:pt x="104" y="27"/>
                  </a:lnTo>
                  <a:lnTo>
                    <a:pt x="100" y="28"/>
                  </a:lnTo>
                  <a:lnTo>
                    <a:pt x="97" y="29"/>
                  </a:lnTo>
                  <a:lnTo>
                    <a:pt x="94" y="30"/>
                  </a:lnTo>
                  <a:lnTo>
                    <a:pt x="91" y="33"/>
                  </a:lnTo>
                  <a:lnTo>
                    <a:pt x="87" y="34"/>
                  </a:lnTo>
                  <a:lnTo>
                    <a:pt x="85" y="35"/>
                  </a:lnTo>
                  <a:lnTo>
                    <a:pt x="81" y="37"/>
                  </a:lnTo>
                  <a:lnTo>
                    <a:pt x="79" y="38"/>
                  </a:lnTo>
                  <a:lnTo>
                    <a:pt x="75" y="41"/>
                  </a:lnTo>
                  <a:lnTo>
                    <a:pt x="73" y="43"/>
                  </a:lnTo>
                  <a:lnTo>
                    <a:pt x="70" y="46"/>
                  </a:lnTo>
                  <a:lnTo>
                    <a:pt x="67" y="48"/>
                  </a:lnTo>
                  <a:lnTo>
                    <a:pt x="64" y="50"/>
                  </a:lnTo>
                  <a:lnTo>
                    <a:pt x="62" y="52"/>
                  </a:lnTo>
                  <a:lnTo>
                    <a:pt x="58" y="54"/>
                  </a:lnTo>
                  <a:lnTo>
                    <a:pt x="56" y="56"/>
                  </a:lnTo>
                  <a:lnTo>
                    <a:pt x="54" y="59"/>
                  </a:lnTo>
                  <a:lnTo>
                    <a:pt x="51" y="62"/>
                  </a:lnTo>
                  <a:lnTo>
                    <a:pt x="49" y="65"/>
                  </a:lnTo>
                  <a:lnTo>
                    <a:pt x="46" y="67"/>
                  </a:lnTo>
                  <a:lnTo>
                    <a:pt x="45" y="70"/>
                  </a:lnTo>
                  <a:lnTo>
                    <a:pt x="43" y="73"/>
                  </a:lnTo>
                  <a:lnTo>
                    <a:pt x="40" y="76"/>
                  </a:lnTo>
                  <a:lnTo>
                    <a:pt x="38" y="78"/>
                  </a:lnTo>
                  <a:lnTo>
                    <a:pt x="37" y="82"/>
                  </a:lnTo>
                  <a:lnTo>
                    <a:pt x="36" y="84"/>
                  </a:lnTo>
                  <a:lnTo>
                    <a:pt x="33" y="87"/>
                  </a:lnTo>
                  <a:lnTo>
                    <a:pt x="32" y="90"/>
                  </a:lnTo>
                  <a:lnTo>
                    <a:pt x="31" y="93"/>
                  </a:lnTo>
                  <a:lnTo>
                    <a:pt x="28" y="96"/>
                  </a:lnTo>
                  <a:lnTo>
                    <a:pt x="28" y="99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5" y="108"/>
                  </a:lnTo>
                  <a:lnTo>
                    <a:pt x="24" y="111"/>
                  </a:lnTo>
                  <a:lnTo>
                    <a:pt x="23" y="114"/>
                  </a:lnTo>
                  <a:lnTo>
                    <a:pt x="23" y="116"/>
                  </a:lnTo>
                  <a:lnTo>
                    <a:pt x="21" y="120"/>
                  </a:lnTo>
                  <a:lnTo>
                    <a:pt x="21" y="123"/>
                  </a:lnTo>
                  <a:lnTo>
                    <a:pt x="21" y="126"/>
                  </a:lnTo>
                  <a:lnTo>
                    <a:pt x="21" y="129"/>
                  </a:lnTo>
                  <a:lnTo>
                    <a:pt x="21" y="132"/>
                  </a:lnTo>
                  <a:lnTo>
                    <a:pt x="21" y="135"/>
                  </a:lnTo>
                  <a:lnTo>
                    <a:pt x="0" y="134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8" name="Freeform 130"/>
            <p:cNvSpPr>
              <a:spLocks/>
            </p:cNvSpPr>
            <p:nvPr/>
          </p:nvSpPr>
          <p:spPr bwMode="auto">
            <a:xfrm>
              <a:off x="6686550" y="5514976"/>
              <a:ext cx="238125" cy="144463"/>
            </a:xfrm>
            <a:custGeom>
              <a:avLst/>
              <a:gdLst>
                <a:gd name="T0" fmla="*/ 0 w 300"/>
                <a:gd name="T1" fmla="*/ 14 h 182"/>
                <a:gd name="T2" fmla="*/ 0 w 300"/>
                <a:gd name="T3" fmla="*/ 28 h 182"/>
                <a:gd name="T4" fmla="*/ 0 w 300"/>
                <a:gd name="T5" fmla="*/ 41 h 182"/>
                <a:gd name="T6" fmla="*/ 1 w 300"/>
                <a:gd name="T7" fmla="*/ 55 h 182"/>
                <a:gd name="T8" fmla="*/ 3 w 300"/>
                <a:gd name="T9" fmla="*/ 69 h 182"/>
                <a:gd name="T10" fmla="*/ 7 w 300"/>
                <a:gd name="T11" fmla="*/ 83 h 182"/>
                <a:gd name="T12" fmla="*/ 14 w 300"/>
                <a:gd name="T13" fmla="*/ 96 h 182"/>
                <a:gd name="T14" fmla="*/ 21 w 300"/>
                <a:gd name="T15" fmla="*/ 110 h 182"/>
                <a:gd name="T16" fmla="*/ 31 w 300"/>
                <a:gd name="T17" fmla="*/ 124 h 182"/>
                <a:gd name="T18" fmla="*/ 44 w 300"/>
                <a:gd name="T19" fmla="*/ 136 h 182"/>
                <a:gd name="T20" fmla="*/ 60 w 300"/>
                <a:gd name="T21" fmla="*/ 149 h 182"/>
                <a:gd name="T22" fmla="*/ 77 w 300"/>
                <a:gd name="T23" fmla="*/ 161 h 182"/>
                <a:gd name="T24" fmla="*/ 99 w 300"/>
                <a:gd name="T25" fmla="*/ 172 h 182"/>
                <a:gd name="T26" fmla="*/ 120 w 300"/>
                <a:gd name="T27" fmla="*/ 179 h 182"/>
                <a:gd name="T28" fmla="*/ 144 w 300"/>
                <a:gd name="T29" fmla="*/ 182 h 182"/>
                <a:gd name="T30" fmla="*/ 167 w 300"/>
                <a:gd name="T31" fmla="*/ 182 h 182"/>
                <a:gd name="T32" fmla="*/ 190 w 300"/>
                <a:gd name="T33" fmla="*/ 178 h 182"/>
                <a:gd name="T34" fmla="*/ 211 w 300"/>
                <a:gd name="T35" fmla="*/ 171 h 182"/>
                <a:gd name="T36" fmla="*/ 232 w 300"/>
                <a:gd name="T37" fmla="*/ 161 h 182"/>
                <a:gd name="T38" fmla="*/ 250 w 300"/>
                <a:gd name="T39" fmla="*/ 147 h 182"/>
                <a:gd name="T40" fmla="*/ 266 w 300"/>
                <a:gd name="T41" fmla="*/ 131 h 182"/>
                <a:gd name="T42" fmla="*/ 279 w 300"/>
                <a:gd name="T43" fmla="*/ 112 h 182"/>
                <a:gd name="T44" fmla="*/ 290 w 300"/>
                <a:gd name="T45" fmla="*/ 92 h 182"/>
                <a:gd name="T46" fmla="*/ 296 w 300"/>
                <a:gd name="T47" fmla="*/ 69 h 182"/>
                <a:gd name="T48" fmla="*/ 299 w 300"/>
                <a:gd name="T49" fmla="*/ 45 h 182"/>
                <a:gd name="T50" fmla="*/ 296 w 300"/>
                <a:gd name="T51" fmla="*/ 29 h 182"/>
                <a:gd name="T52" fmla="*/ 290 w 300"/>
                <a:gd name="T53" fmla="*/ 14 h 182"/>
                <a:gd name="T54" fmla="*/ 279 w 300"/>
                <a:gd name="T55" fmla="*/ 15 h 182"/>
                <a:gd name="T56" fmla="*/ 277 w 300"/>
                <a:gd name="T57" fmla="*/ 29 h 182"/>
                <a:gd name="T58" fmla="*/ 275 w 300"/>
                <a:gd name="T59" fmla="*/ 47 h 182"/>
                <a:gd name="T60" fmla="*/ 272 w 300"/>
                <a:gd name="T61" fmla="*/ 61 h 182"/>
                <a:gd name="T62" fmla="*/ 269 w 300"/>
                <a:gd name="T63" fmla="*/ 75 h 182"/>
                <a:gd name="T64" fmla="*/ 265 w 300"/>
                <a:gd name="T65" fmla="*/ 88 h 182"/>
                <a:gd name="T66" fmla="*/ 258 w 300"/>
                <a:gd name="T67" fmla="*/ 104 h 182"/>
                <a:gd name="T68" fmla="*/ 240 w 300"/>
                <a:gd name="T69" fmla="*/ 128 h 182"/>
                <a:gd name="T70" fmla="*/ 218 w 300"/>
                <a:gd name="T71" fmla="*/ 144 h 182"/>
                <a:gd name="T72" fmla="*/ 203 w 300"/>
                <a:gd name="T73" fmla="*/ 151 h 182"/>
                <a:gd name="T74" fmla="*/ 185 w 300"/>
                <a:gd name="T75" fmla="*/ 156 h 182"/>
                <a:gd name="T76" fmla="*/ 165 w 300"/>
                <a:gd name="T77" fmla="*/ 161 h 182"/>
                <a:gd name="T78" fmla="*/ 142 w 300"/>
                <a:gd name="T79" fmla="*/ 161 h 182"/>
                <a:gd name="T80" fmla="*/ 120 w 300"/>
                <a:gd name="T81" fmla="*/ 159 h 182"/>
                <a:gd name="T82" fmla="*/ 100 w 300"/>
                <a:gd name="T83" fmla="*/ 153 h 182"/>
                <a:gd name="T84" fmla="*/ 83 w 300"/>
                <a:gd name="T85" fmla="*/ 145 h 182"/>
                <a:gd name="T86" fmla="*/ 68 w 300"/>
                <a:gd name="T87" fmla="*/ 133 h 182"/>
                <a:gd name="T88" fmla="*/ 55 w 300"/>
                <a:gd name="T89" fmla="*/ 120 h 182"/>
                <a:gd name="T90" fmla="*/ 44 w 300"/>
                <a:gd name="T91" fmla="*/ 107 h 182"/>
                <a:gd name="T92" fmla="*/ 36 w 300"/>
                <a:gd name="T93" fmla="*/ 90 h 182"/>
                <a:gd name="T94" fmla="*/ 28 w 300"/>
                <a:gd name="T95" fmla="*/ 75 h 182"/>
                <a:gd name="T96" fmla="*/ 24 w 300"/>
                <a:gd name="T97" fmla="*/ 59 h 182"/>
                <a:gd name="T98" fmla="*/ 21 w 300"/>
                <a:gd name="T99" fmla="*/ 43 h 182"/>
                <a:gd name="T100" fmla="*/ 20 w 300"/>
                <a:gd name="T101" fmla="*/ 28 h 182"/>
                <a:gd name="T102" fmla="*/ 21 w 300"/>
                <a:gd name="T103" fmla="*/ 1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0" h="182">
                  <a:moveTo>
                    <a:pt x="2" y="0"/>
                  </a:moveTo>
                  <a:lnTo>
                    <a:pt x="1" y="4"/>
                  </a:lnTo>
                  <a:lnTo>
                    <a:pt x="1" y="9"/>
                  </a:lnTo>
                  <a:lnTo>
                    <a:pt x="1" y="13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1" y="52"/>
                  </a:lnTo>
                  <a:lnTo>
                    <a:pt x="1" y="55"/>
                  </a:lnTo>
                  <a:lnTo>
                    <a:pt x="1" y="58"/>
                  </a:lnTo>
                  <a:lnTo>
                    <a:pt x="1" y="61"/>
                  </a:lnTo>
                  <a:lnTo>
                    <a:pt x="2" y="64"/>
                  </a:lnTo>
                  <a:lnTo>
                    <a:pt x="2" y="67"/>
                  </a:lnTo>
                  <a:lnTo>
                    <a:pt x="3" y="69"/>
                  </a:lnTo>
                  <a:lnTo>
                    <a:pt x="3" y="71"/>
                  </a:lnTo>
                  <a:lnTo>
                    <a:pt x="5" y="75"/>
                  </a:lnTo>
                  <a:lnTo>
                    <a:pt x="6" y="77"/>
                  </a:lnTo>
                  <a:lnTo>
                    <a:pt x="7" y="81"/>
                  </a:lnTo>
                  <a:lnTo>
                    <a:pt x="7" y="83"/>
                  </a:lnTo>
                  <a:lnTo>
                    <a:pt x="9" y="86"/>
                  </a:lnTo>
                  <a:lnTo>
                    <a:pt x="9" y="88"/>
                  </a:lnTo>
                  <a:lnTo>
                    <a:pt x="11" y="92"/>
                  </a:lnTo>
                  <a:lnTo>
                    <a:pt x="13" y="94"/>
                  </a:lnTo>
                  <a:lnTo>
                    <a:pt x="14" y="96"/>
                  </a:lnTo>
                  <a:lnTo>
                    <a:pt x="14" y="99"/>
                  </a:lnTo>
                  <a:lnTo>
                    <a:pt x="17" y="102"/>
                  </a:lnTo>
                  <a:lnTo>
                    <a:pt x="18" y="105"/>
                  </a:lnTo>
                  <a:lnTo>
                    <a:pt x="20" y="107"/>
                  </a:lnTo>
                  <a:lnTo>
                    <a:pt x="21" y="110"/>
                  </a:lnTo>
                  <a:lnTo>
                    <a:pt x="23" y="113"/>
                  </a:lnTo>
                  <a:lnTo>
                    <a:pt x="25" y="116"/>
                  </a:lnTo>
                  <a:lnTo>
                    <a:pt x="27" y="118"/>
                  </a:lnTo>
                  <a:lnTo>
                    <a:pt x="28" y="120"/>
                  </a:lnTo>
                  <a:lnTo>
                    <a:pt x="31" y="124"/>
                  </a:lnTo>
                  <a:lnTo>
                    <a:pt x="33" y="126"/>
                  </a:lnTo>
                  <a:lnTo>
                    <a:pt x="37" y="129"/>
                  </a:lnTo>
                  <a:lnTo>
                    <a:pt x="38" y="131"/>
                  </a:lnTo>
                  <a:lnTo>
                    <a:pt x="40" y="133"/>
                  </a:lnTo>
                  <a:lnTo>
                    <a:pt x="44" y="136"/>
                  </a:lnTo>
                  <a:lnTo>
                    <a:pt x="46" y="139"/>
                  </a:lnTo>
                  <a:lnTo>
                    <a:pt x="50" y="142"/>
                  </a:lnTo>
                  <a:lnTo>
                    <a:pt x="52" y="144"/>
                  </a:lnTo>
                  <a:lnTo>
                    <a:pt x="56" y="147"/>
                  </a:lnTo>
                  <a:lnTo>
                    <a:pt x="60" y="149"/>
                  </a:lnTo>
                  <a:lnTo>
                    <a:pt x="62" y="151"/>
                  </a:lnTo>
                  <a:lnTo>
                    <a:pt x="67" y="154"/>
                  </a:lnTo>
                  <a:lnTo>
                    <a:pt x="69" y="156"/>
                  </a:lnTo>
                  <a:lnTo>
                    <a:pt x="74" y="159"/>
                  </a:lnTo>
                  <a:lnTo>
                    <a:pt x="77" y="161"/>
                  </a:lnTo>
                  <a:lnTo>
                    <a:pt x="81" y="163"/>
                  </a:lnTo>
                  <a:lnTo>
                    <a:pt x="86" y="166"/>
                  </a:lnTo>
                  <a:lnTo>
                    <a:pt x="91" y="168"/>
                  </a:lnTo>
                  <a:lnTo>
                    <a:pt x="94" y="171"/>
                  </a:lnTo>
                  <a:lnTo>
                    <a:pt x="99" y="172"/>
                  </a:lnTo>
                  <a:lnTo>
                    <a:pt x="104" y="173"/>
                  </a:lnTo>
                  <a:lnTo>
                    <a:pt x="107" y="175"/>
                  </a:lnTo>
                  <a:lnTo>
                    <a:pt x="112" y="177"/>
                  </a:lnTo>
                  <a:lnTo>
                    <a:pt x="117" y="178"/>
                  </a:lnTo>
                  <a:lnTo>
                    <a:pt x="120" y="179"/>
                  </a:lnTo>
                  <a:lnTo>
                    <a:pt x="125" y="180"/>
                  </a:lnTo>
                  <a:lnTo>
                    <a:pt x="130" y="181"/>
                  </a:lnTo>
                  <a:lnTo>
                    <a:pt x="135" y="181"/>
                  </a:lnTo>
                  <a:lnTo>
                    <a:pt x="140" y="182"/>
                  </a:lnTo>
                  <a:lnTo>
                    <a:pt x="144" y="182"/>
                  </a:lnTo>
                  <a:lnTo>
                    <a:pt x="149" y="182"/>
                  </a:lnTo>
                  <a:lnTo>
                    <a:pt x="154" y="182"/>
                  </a:lnTo>
                  <a:lnTo>
                    <a:pt x="159" y="182"/>
                  </a:lnTo>
                  <a:lnTo>
                    <a:pt x="162" y="182"/>
                  </a:lnTo>
                  <a:lnTo>
                    <a:pt x="167" y="182"/>
                  </a:lnTo>
                  <a:lnTo>
                    <a:pt x="172" y="181"/>
                  </a:lnTo>
                  <a:lnTo>
                    <a:pt x="175" y="180"/>
                  </a:lnTo>
                  <a:lnTo>
                    <a:pt x="180" y="180"/>
                  </a:lnTo>
                  <a:lnTo>
                    <a:pt x="185" y="179"/>
                  </a:lnTo>
                  <a:lnTo>
                    <a:pt x="190" y="178"/>
                  </a:lnTo>
                  <a:lnTo>
                    <a:pt x="193" y="177"/>
                  </a:lnTo>
                  <a:lnTo>
                    <a:pt x="198" y="175"/>
                  </a:lnTo>
                  <a:lnTo>
                    <a:pt x="203" y="174"/>
                  </a:lnTo>
                  <a:lnTo>
                    <a:pt x="207" y="173"/>
                  </a:lnTo>
                  <a:lnTo>
                    <a:pt x="211" y="171"/>
                  </a:lnTo>
                  <a:lnTo>
                    <a:pt x="215" y="169"/>
                  </a:lnTo>
                  <a:lnTo>
                    <a:pt x="220" y="167"/>
                  </a:lnTo>
                  <a:lnTo>
                    <a:pt x="223" y="165"/>
                  </a:lnTo>
                  <a:lnTo>
                    <a:pt x="228" y="163"/>
                  </a:lnTo>
                  <a:lnTo>
                    <a:pt x="232" y="161"/>
                  </a:lnTo>
                  <a:lnTo>
                    <a:pt x="235" y="159"/>
                  </a:lnTo>
                  <a:lnTo>
                    <a:pt x="239" y="155"/>
                  </a:lnTo>
                  <a:lnTo>
                    <a:pt x="242" y="153"/>
                  </a:lnTo>
                  <a:lnTo>
                    <a:pt x="246" y="150"/>
                  </a:lnTo>
                  <a:lnTo>
                    <a:pt x="250" y="147"/>
                  </a:lnTo>
                  <a:lnTo>
                    <a:pt x="253" y="144"/>
                  </a:lnTo>
                  <a:lnTo>
                    <a:pt x="257" y="141"/>
                  </a:lnTo>
                  <a:lnTo>
                    <a:pt x="260" y="138"/>
                  </a:lnTo>
                  <a:lnTo>
                    <a:pt x="263" y="135"/>
                  </a:lnTo>
                  <a:lnTo>
                    <a:pt x="266" y="131"/>
                  </a:lnTo>
                  <a:lnTo>
                    <a:pt x="269" y="128"/>
                  </a:lnTo>
                  <a:lnTo>
                    <a:pt x="271" y="124"/>
                  </a:lnTo>
                  <a:lnTo>
                    <a:pt x="273" y="120"/>
                  </a:lnTo>
                  <a:lnTo>
                    <a:pt x="277" y="117"/>
                  </a:lnTo>
                  <a:lnTo>
                    <a:pt x="279" y="112"/>
                  </a:lnTo>
                  <a:lnTo>
                    <a:pt x="282" y="110"/>
                  </a:lnTo>
                  <a:lnTo>
                    <a:pt x="284" y="105"/>
                  </a:lnTo>
                  <a:lnTo>
                    <a:pt x="285" y="100"/>
                  </a:lnTo>
                  <a:lnTo>
                    <a:pt x="288" y="96"/>
                  </a:lnTo>
                  <a:lnTo>
                    <a:pt x="290" y="92"/>
                  </a:lnTo>
                  <a:lnTo>
                    <a:pt x="291" y="87"/>
                  </a:lnTo>
                  <a:lnTo>
                    <a:pt x="293" y="83"/>
                  </a:lnTo>
                  <a:lnTo>
                    <a:pt x="294" y="78"/>
                  </a:lnTo>
                  <a:lnTo>
                    <a:pt x="295" y="74"/>
                  </a:lnTo>
                  <a:lnTo>
                    <a:pt x="296" y="69"/>
                  </a:lnTo>
                  <a:lnTo>
                    <a:pt x="296" y="64"/>
                  </a:lnTo>
                  <a:lnTo>
                    <a:pt x="297" y="59"/>
                  </a:lnTo>
                  <a:lnTo>
                    <a:pt x="299" y="55"/>
                  </a:lnTo>
                  <a:lnTo>
                    <a:pt x="299" y="50"/>
                  </a:lnTo>
                  <a:lnTo>
                    <a:pt x="299" y="45"/>
                  </a:lnTo>
                  <a:lnTo>
                    <a:pt x="299" y="40"/>
                  </a:lnTo>
                  <a:lnTo>
                    <a:pt x="300" y="35"/>
                  </a:lnTo>
                  <a:lnTo>
                    <a:pt x="299" y="34"/>
                  </a:lnTo>
                  <a:lnTo>
                    <a:pt x="299" y="33"/>
                  </a:lnTo>
                  <a:lnTo>
                    <a:pt x="296" y="29"/>
                  </a:lnTo>
                  <a:lnTo>
                    <a:pt x="296" y="27"/>
                  </a:lnTo>
                  <a:lnTo>
                    <a:pt x="295" y="24"/>
                  </a:lnTo>
                  <a:lnTo>
                    <a:pt x="293" y="20"/>
                  </a:lnTo>
                  <a:lnTo>
                    <a:pt x="291" y="16"/>
                  </a:lnTo>
                  <a:lnTo>
                    <a:pt x="290" y="14"/>
                  </a:lnTo>
                  <a:lnTo>
                    <a:pt x="285" y="10"/>
                  </a:lnTo>
                  <a:lnTo>
                    <a:pt x="282" y="12"/>
                  </a:lnTo>
                  <a:lnTo>
                    <a:pt x="281" y="12"/>
                  </a:lnTo>
                  <a:lnTo>
                    <a:pt x="281" y="14"/>
                  </a:lnTo>
                  <a:lnTo>
                    <a:pt x="279" y="15"/>
                  </a:lnTo>
                  <a:lnTo>
                    <a:pt x="279" y="19"/>
                  </a:lnTo>
                  <a:lnTo>
                    <a:pt x="278" y="21"/>
                  </a:lnTo>
                  <a:lnTo>
                    <a:pt x="278" y="25"/>
                  </a:lnTo>
                  <a:lnTo>
                    <a:pt x="277" y="27"/>
                  </a:lnTo>
                  <a:lnTo>
                    <a:pt x="277" y="29"/>
                  </a:lnTo>
                  <a:lnTo>
                    <a:pt x="277" y="32"/>
                  </a:lnTo>
                  <a:lnTo>
                    <a:pt x="277" y="34"/>
                  </a:lnTo>
                  <a:lnTo>
                    <a:pt x="276" y="39"/>
                  </a:lnTo>
                  <a:lnTo>
                    <a:pt x="276" y="45"/>
                  </a:lnTo>
                  <a:lnTo>
                    <a:pt x="275" y="47"/>
                  </a:lnTo>
                  <a:lnTo>
                    <a:pt x="275" y="50"/>
                  </a:lnTo>
                  <a:lnTo>
                    <a:pt x="273" y="52"/>
                  </a:lnTo>
                  <a:lnTo>
                    <a:pt x="273" y="56"/>
                  </a:lnTo>
                  <a:lnTo>
                    <a:pt x="273" y="58"/>
                  </a:lnTo>
                  <a:lnTo>
                    <a:pt x="272" y="61"/>
                  </a:lnTo>
                  <a:lnTo>
                    <a:pt x="272" y="64"/>
                  </a:lnTo>
                  <a:lnTo>
                    <a:pt x="271" y="67"/>
                  </a:lnTo>
                  <a:lnTo>
                    <a:pt x="271" y="69"/>
                  </a:lnTo>
                  <a:lnTo>
                    <a:pt x="270" y="71"/>
                  </a:lnTo>
                  <a:lnTo>
                    <a:pt x="269" y="75"/>
                  </a:lnTo>
                  <a:lnTo>
                    <a:pt x="269" y="77"/>
                  </a:lnTo>
                  <a:lnTo>
                    <a:pt x="267" y="80"/>
                  </a:lnTo>
                  <a:lnTo>
                    <a:pt x="266" y="83"/>
                  </a:lnTo>
                  <a:lnTo>
                    <a:pt x="265" y="86"/>
                  </a:lnTo>
                  <a:lnTo>
                    <a:pt x="265" y="88"/>
                  </a:lnTo>
                  <a:lnTo>
                    <a:pt x="264" y="90"/>
                  </a:lnTo>
                  <a:lnTo>
                    <a:pt x="263" y="93"/>
                  </a:lnTo>
                  <a:lnTo>
                    <a:pt x="261" y="95"/>
                  </a:lnTo>
                  <a:lnTo>
                    <a:pt x="260" y="99"/>
                  </a:lnTo>
                  <a:lnTo>
                    <a:pt x="258" y="104"/>
                  </a:lnTo>
                  <a:lnTo>
                    <a:pt x="254" y="108"/>
                  </a:lnTo>
                  <a:lnTo>
                    <a:pt x="252" y="113"/>
                  </a:lnTo>
                  <a:lnTo>
                    <a:pt x="248" y="119"/>
                  </a:lnTo>
                  <a:lnTo>
                    <a:pt x="245" y="123"/>
                  </a:lnTo>
                  <a:lnTo>
                    <a:pt x="240" y="128"/>
                  </a:lnTo>
                  <a:lnTo>
                    <a:pt x="235" y="131"/>
                  </a:lnTo>
                  <a:lnTo>
                    <a:pt x="232" y="136"/>
                  </a:lnTo>
                  <a:lnTo>
                    <a:pt x="226" y="138"/>
                  </a:lnTo>
                  <a:lnTo>
                    <a:pt x="221" y="142"/>
                  </a:lnTo>
                  <a:lnTo>
                    <a:pt x="218" y="144"/>
                  </a:lnTo>
                  <a:lnTo>
                    <a:pt x="216" y="145"/>
                  </a:lnTo>
                  <a:lnTo>
                    <a:pt x="212" y="147"/>
                  </a:lnTo>
                  <a:lnTo>
                    <a:pt x="210" y="149"/>
                  </a:lnTo>
                  <a:lnTo>
                    <a:pt x="207" y="150"/>
                  </a:lnTo>
                  <a:lnTo>
                    <a:pt x="203" y="151"/>
                  </a:lnTo>
                  <a:lnTo>
                    <a:pt x="199" y="153"/>
                  </a:lnTo>
                  <a:lnTo>
                    <a:pt x="197" y="154"/>
                  </a:lnTo>
                  <a:lnTo>
                    <a:pt x="193" y="155"/>
                  </a:lnTo>
                  <a:lnTo>
                    <a:pt x="189" y="156"/>
                  </a:lnTo>
                  <a:lnTo>
                    <a:pt x="185" y="156"/>
                  </a:lnTo>
                  <a:lnTo>
                    <a:pt x="181" y="159"/>
                  </a:lnTo>
                  <a:lnTo>
                    <a:pt x="178" y="159"/>
                  </a:lnTo>
                  <a:lnTo>
                    <a:pt x="173" y="159"/>
                  </a:lnTo>
                  <a:lnTo>
                    <a:pt x="169" y="160"/>
                  </a:lnTo>
                  <a:lnTo>
                    <a:pt x="165" y="161"/>
                  </a:lnTo>
                  <a:lnTo>
                    <a:pt x="160" y="161"/>
                  </a:lnTo>
                  <a:lnTo>
                    <a:pt x="156" y="161"/>
                  </a:lnTo>
                  <a:lnTo>
                    <a:pt x="152" y="161"/>
                  </a:lnTo>
                  <a:lnTo>
                    <a:pt x="148" y="161"/>
                  </a:lnTo>
                  <a:lnTo>
                    <a:pt x="142" y="161"/>
                  </a:lnTo>
                  <a:lnTo>
                    <a:pt x="137" y="161"/>
                  </a:lnTo>
                  <a:lnTo>
                    <a:pt x="134" y="161"/>
                  </a:lnTo>
                  <a:lnTo>
                    <a:pt x="129" y="160"/>
                  </a:lnTo>
                  <a:lnTo>
                    <a:pt x="125" y="159"/>
                  </a:lnTo>
                  <a:lnTo>
                    <a:pt x="120" y="159"/>
                  </a:lnTo>
                  <a:lnTo>
                    <a:pt x="116" y="157"/>
                  </a:lnTo>
                  <a:lnTo>
                    <a:pt x="112" y="156"/>
                  </a:lnTo>
                  <a:lnTo>
                    <a:pt x="109" y="155"/>
                  </a:lnTo>
                  <a:lnTo>
                    <a:pt x="104" y="154"/>
                  </a:lnTo>
                  <a:lnTo>
                    <a:pt x="100" y="153"/>
                  </a:lnTo>
                  <a:lnTo>
                    <a:pt x="97" y="151"/>
                  </a:lnTo>
                  <a:lnTo>
                    <a:pt x="93" y="149"/>
                  </a:lnTo>
                  <a:lnTo>
                    <a:pt x="89" y="148"/>
                  </a:lnTo>
                  <a:lnTo>
                    <a:pt x="87" y="147"/>
                  </a:lnTo>
                  <a:lnTo>
                    <a:pt x="83" y="145"/>
                  </a:lnTo>
                  <a:lnTo>
                    <a:pt x="80" y="142"/>
                  </a:lnTo>
                  <a:lnTo>
                    <a:pt x="76" y="141"/>
                  </a:lnTo>
                  <a:lnTo>
                    <a:pt x="74" y="138"/>
                  </a:lnTo>
                  <a:lnTo>
                    <a:pt x="72" y="136"/>
                  </a:lnTo>
                  <a:lnTo>
                    <a:pt x="68" y="133"/>
                  </a:lnTo>
                  <a:lnTo>
                    <a:pt x="66" y="131"/>
                  </a:lnTo>
                  <a:lnTo>
                    <a:pt x="63" y="129"/>
                  </a:lnTo>
                  <a:lnTo>
                    <a:pt x="61" y="126"/>
                  </a:lnTo>
                  <a:lnTo>
                    <a:pt x="57" y="124"/>
                  </a:lnTo>
                  <a:lnTo>
                    <a:pt x="55" y="120"/>
                  </a:lnTo>
                  <a:lnTo>
                    <a:pt x="52" y="118"/>
                  </a:lnTo>
                  <a:lnTo>
                    <a:pt x="50" y="116"/>
                  </a:lnTo>
                  <a:lnTo>
                    <a:pt x="48" y="112"/>
                  </a:lnTo>
                  <a:lnTo>
                    <a:pt x="46" y="110"/>
                  </a:lnTo>
                  <a:lnTo>
                    <a:pt x="44" y="107"/>
                  </a:lnTo>
                  <a:lnTo>
                    <a:pt x="43" y="104"/>
                  </a:lnTo>
                  <a:lnTo>
                    <a:pt x="40" y="100"/>
                  </a:lnTo>
                  <a:lnTo>
                    <a:pt x="38" y="98"/>
                  </a:lnTo>
                  <a:lnTo>
                    <a:pt x="37" y="94"/>
                  </a:lnTo>
                  <a:lnTo>
                    <a:pt x="36" y="90"/>
                  </a:lnTo>
                  <a:lnTo>
                    <a:pt x="34" y="88"/>
                  </a:lnTo>
                  <a:lnTo>
                    <a:pt x="33" y="84"/>
                  </a:lnTo>
                  <a:lnTo>
                    <a:pt x="31" y="81"/>
                  </a:lnTo>
                  <a:lnTo>
                    <a:pt x="31" y="78"/>
                  </a:lnTo>
                  <a:lnTo>
                    <a:pt x="28" y="75"/>
                  </a:lnTo>
                  <a:lnTo>
                    <a:pt x="27" y="71"/>
                  </a:lnTo>
                  <a:lnTo>
                    <a:pt x="26" y="69"/>
                  </a:lnTo>
                  <a:lnTo>
                    <a:pt x="26" y="65"/>
                  </a:lnTo>
                  <a:lnTo>
                    <a:pt x="25" y="62"/>
                  </a:lnTo>
                  <a:lnTo>
                    <a:pt x="24" y="59"/>
                  </a:lnTo>
                  <a:lnTo>
                    <a:pt x="24" y="56"/>
                  </a:lnTo>
                  <a:lnTo>
                    <a:pt x="24" y="52"/>
                  </a:lnTo>
                  <a:lnTo>
                    <a:pt x="23" y="50"/>
                  </a:lnTo>
                  <a:lnTo>
                    <a:pt x="21" y="46"/>
                  </a:lnTo>
                  <a:lnTo>
                    <a:pt x="21" y="43"/>
                  </a:lnTo>
                  <a:lnTo>
                    <a:pt x="21" y="40"/>
                  </a:lnTo>
                  <a:lnTo>
                    <a:pt x="20" y="37"/>
                  </a:lnTo>
                  <a:lnTo>
                    <a:pt x="20" y="33"/>
                  </a:lnTo>
                  <a:lnTo>
                    <a:pt x="20" y="31"/>
                  </a:lnTo>
                  <a:lnTo>
                    <a:pt x="20" y="28"/>
                  </a:lnTo>
                  <a:lnTo>
                    <a:pt x="20" y="25"/>
                  </a:lnTo>
                  <a:lnTo>
                    <a:pt x="20" y="22"/>
                  </a:lnTo>
                  <a:lnTo>
                    <a:pt x="20" y="19"/>
                  </a:lnTo>
                  <a:lnTo>
                    <a:pt x="21" y="16"/>
                  </a:lnTo>
                  <a:lnTo>
                    <a:pt x="21" y="12"/>
                  </a:lnTo>
                  <a:lnTo>
                    <a:pt x="23" y="7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9" name="Freeform 131"/>
            <p:cNvSpPr>
              <a:spLocks/>
            </p:cNvSpPr>
            <p:nvPr/>
          </p:nvSpPr>
          <p:spPr bwMode="auto">
            <a:xfrm>
              <a:off x="6773863" y="5503863"/>
              <a:ext cx="65088" cy="63500"/>
            </a:xfrm>
            <a:custGeom>
              <a:avLst/>
              <a:gdLst>
                <a:gd name="T0" fmla="*/ 44 w 81"/>
                <a:gd name="T1" fmla="*/ 81 h 81"/>
                <a:gd name="T2" fmla="*/ 52 w 81"/>
                <a:gd name="T3" fmla="*/ 78 h 81"/>
                <a:gd name="T4" fmla="*/ 59 w 81"/>
                <a:gd name="T5" fmla="*/ 76 h 81"/>
                <a:gd name="T6" fmla="*/ 65 w 81"/>
                <a:gd name="T7" fmla="*/ 71 h 81"/>
                <a:gd name="T8" fmla="*/ 70 w 81"/>
                <a:gd name="T9" fmla="*/ 66 h 81"/>
                <a:gd name="T10" fmla="*/ 75 w 81"/>
                <a:gd name="T11" fmla="*/ 59 h 81"/>
                <a:gd name="T12" fmla="*/ 79 w 81"/>
                <a:gd name="T13" fmla="*/ 52 h 81"/>
                <a:gd name="T14" fmla="*/ 80 w 81"/>
                <a:gd name="T15" fmla="*/ 45 h 81"/>
                <a:gd name="T16" fmla="*/ 80 w 81"/>
                <a:gd name="T17" fmla="*/ 36 h 81"/>
                <a:gd name="T18" fmla="*/ 79 w 81"/>
                <a:gd name="T19" fmla="*/ 28 h 81"/>
                <a:gd name="T20" fmla="*/ 75 w 81"/>
                <a:gd name="T21" fmla="*/ 21 h 81"/>
                <a:gd name="T22" fmla="*/ 70 w 81"/>
                <a:gd name="T23" fmla="*/ 15 h 81"/>
                <a:gd name="T24" fmla="*/ 65 w 81"/>
                <a:gd name="T25" fmla="*/ 10 h 81"/>
                <a:gd name="T26" fmla="*/ 59 w 81"/>
                <a:gd name="T27" fmla="*/ 5 h 81"/>
                <a:gd name="T28" fmla="*/ 52 w 81"/>
                <a:gd name="T29" fmla="*/ 3 h 81"/>
                <a:gd name="T30" fmla="*/ 44 w 81"/>
                <a:gd name="T31" fmla="*/ 0 h 81"/>
                <a:gd name="T32" fmla="*/ 37 w 81"/>
                <a:gd name="T33" fmla="*/ 0 h 81"/>
                <a:gd name="T34" fmla="*/ 27 w 81"/>
                <a:gd name="T35" fmla="*/ 3 h 81"/>
                <a:gd name="T36" fmla="*/ 20 w 81"/>
                <a:gd name="T37" fmla="*/ 5 h 81"/>
                <a:gd name="T38" fmla="*/ 14 w 81"/>
                <a:gd name="T39" fmla="*/ 10 h 81"/>
                <a:gd name="T40" fmla="*/ 8 w 81"/>
                <a:gd name="T41" fmla="*/ 15 h 81"/>
                <a:gd name="T42" fmla="*/ 5 w 81"/>
                <a:gd name="T43" fmla="*/ 21 h 81"/>
                <a:gd name="T44" fmla="*/ 1 w 81"/>
                <a:gd name="T45" fmla="*/ 28 h 81"/>
                <a:gd name="T46" fmla="*/ 0 w 81"/>
                <a:gd name="T47" fmla="*/ 36 h 81"/>
                <a:gd name="T48" fmla="*/ 0 w 81"/>
                <a:gd name="T49" fmla="*/ 45 h 81"/>
                <a:gd name="T50" fmla="*/ 1 w 81"/>
                <a:gd name="T51" fmla="*/ 52 h 81"/>
                <a:gd name="T52" fmla="*/ 5 w 81"/>
                <a:gd name="T53" fmla="*/ 59 h 81"/>
                <a:gd name="T54" fmla="*/ 8 w 81"/>
                <a:gd name="T55" fmla="*/ 66 h 81"/>
                <a:gd name="T56" fmla="*/ 14 w 81"/>
                <a:gd name="T57" fmla="*/ 71 h 81"/>
                <a:gd name="T58" fmla="*/ 20 w 81"/>
                <a:gd name="T59" fmla="*/ 76 h 81"/>
                <a:gd name="T60" fmla="*/ 27 w 81"/>
                <a:gd name="T61" fmla="*/ 78 h 81"/>
                <a:gd name="T62" fmla="*/ 37 w 81"/>
                <a:gd name="T63" fmla="*/ 81 h 81"/>
                <a:gd name="T64" fmla="*/ 40 w 81"/>
                <a:gd name="T65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1" h="81">
                  <a:moveTo>
                    <a:pt x="40" y="81"/>
                  </a:moveTo>
                  <a:lnTo>
                    <a:pt x="44" y="81"/>
                  </a:lnTo>
                  <a:lnTo>
                    <a:pt x="49" y="81"/>
                  </a:lnTo>
                  <a:lnTo>
                    <a:pt x="52" y="78"/>
                  </a:lnTo>
                  <a:lnTo>
                    <a:pt x="56" y="78"/>
                  </a:lnTo>
                  <a:lnTo>
                    <a:pt x="59" y="76"/>
                  </a:lnTo>
                  <a:lnTo>
                    <a:pt x="62" y="73"/>
                  </a:lnTo>
                  <a:lnTo>
                    <a:pt x="65" y="71"/>
                  </a:lnTo>
                  <a:lnTo>
                    <a:pt x="69" y="69"/>
                  </a:lnTo>
                  <a:lnTo>
                    <a:pt x="70" y="66"/>
                  </a:lnTo>
                  <a:lnTo>
                    <a:pt x="73" y="63"/>
                  </a:lnTo>
                  <a:lnTo>
                    <a:pt x="75" y="59"/>
                  </a:lnTo>
                  <a:lnTo>
                    <a:pt x="77" y="57"/>
                  </a:lnTo>
                  <a:lnTo>
                    <a:pt x="79" y="52"/>
                  </a:lnTo>
                  <a:lnTo>
                    <a:pt x="80" y="48"/>
                  </a:lnTo>
                  <a:lnTo>
                    <a:pt x="80" y="45"/>
                  </a:lnTo>
                  <a:lnTo>
                    <a:pt x="81" y="41"/>
                  </a:lnTo>
                  <a:lnTo>
                    <a:pt x="80" y="36"/>
                  </a:lnTo>
                  <a:lnTo>
                    <a:pt x="80" y="33"/>
                  </a:lnTo>
                  <a:lnTo>
                    <a:pt x="79" y="28"/>
                  </a:lnTo>
                  <a:lnTo>
                    <a:pt x="77" y="24"/>
                  </a:lnTo>
                  <a:lnTo>
                    <a:pt x="75" y="21"/>
                  </a:lnTo>
                  <a:lnTo>
                    <a:pt x="73" y="17"/>
                  </a:lnTo>
                  <a:lnTo>
                    <a:pt x="70" y="15"/>
                  </a:lnTo>
                  <a:lnTo>
                    <a:pt x="69" y="12"/>
                  </a:lnTo>
                  <a:lnTo>
                    <a:pt x="65" y="10"/>
                  </a:lnTo>
                  <a:lnTo>
                    <a:pt x="62" y="8"/>
                  </a:lnTo>
                  <a:lnTo>
                    <a:pt x="59" y="5"/>
                  </a:lnTo>
                  <a:lnTo>
                    <a:pt x="56" y="4"/>
                  </a:lnTo>
                  <a:lnTo>
                    <a:pt x="52" y="3"/>
                  </a:lnTo>
                  <a:lnTo>
                    <a:pt x="49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2" y="2"/>
                  </a:lnTo>
                  <a:lnTo>
                    <a:pt x="27" y="3"/>
                  </a:lnTo>
                  <a:lnTo>
                    <a:pt x="25" y="4"/>
                  </a:lnTo>
                  <a:lnTo>
                    <a:pt x="20" y="5"/>
                  </a:lnTo>
                  <a:lnTo>
                    <a:pt x="18" y="8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5" y="21"/>
                  </a:lnTo>
                  <a:lnTo>
                    <a:pt x="3" y="24"/>
                  </a:lnTo>
                  <a:lnTo>
                    <a:pt x="1" y="28"/>
                  </a:lnTo>
                  <a:lnTo>
                    <a:pt x="1" y="33"/>
                  </a:lnTo>
                  <a:lnTo>
                    <a:pt x="0" y="36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1" y="48"/>
                  </a:lnTo>
                  <a:lnTo>
                    <a:pt x="1" y="52"/>
                  </a:lnTo>
                  <a:lnTo>
                    <a:pt x="3" y="57"/>
                  </a:lnTo>
                  <a:lnTo>
                    <a:pt x="5" y="59"/>
                  </a:lnTo>
                  <a:lnTo>
                    <a:pt x="6" y="63"/>
                  </a:lnTo>
                  <a:lnTo>
                    <a:pt x="8" y="66"/>
                  </a:lnTo>
                  <a:lnTo>
                    <a:pt x="12" y="69"/>
                  </a:lnTo>
                  <a:lnTo>
                    <a:pt x="14" y="71"/>
                  </a:lnTo>
                  <a:lnTo>
                    <a:pt x="18" y="73"/>
                  </a:lnTo>
                  <a:lnTo>
                    <a:pt x="20" y="76"/>
                  </a:lnTo>
                  <a:lnTo>
                    <a:pt x="25" y="78"/>
                  </a:lnTo>
                  <a:lnTo>
                    <a:pt x="27" y="78"/>
                  </a:lnTo>
                  <a:lnTo>
                    <a:pt x="32" y="81"/>
                  </a:lnTo>
                  <a:lnTo>
                    <a:pt x="37" y="81"/>
                  </a:lnTo>
                  <a:lnTo>
                    <a:pt x="40" y="81"/>
                  </a:lnTo>
                  <a:lnTo>
                    <a:pt x="40" y="8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0" name="Freeform 132"/>
            <p:cNvSpPr>
              <a:spLocks/>
            </p:cNvSpPr>
            <p:nvPr/>
          </p:nvSpPr>
          <p:spPr bwMode="auto">
            <a:xfrm>
              <a:off x="6786563" y="5514976"/>
              <a:ext cx="39688" cy="39688"/>
            </a:xfrm>
            <a:custGeom>
              <a:avLst/>
              <a:gdLst>
                <a:gd name="T0" fmla="*/ 25 w 49"/>
                <a:gd name="T1" fmla="*/ 50 h 50"/>
                <a:gd name="T2" fmla="*/ 30 w 49"/>
                <a:gd name="T3" fmla="*/ 49 h 50"/>
                <a:gd name="T4" fmla="*/ 35 w 49"/>
                <a:gd name="T5" fmla="*/ 48 h 50"/>
                <a:gd name="T6" fmla="*/ 39 w 49"/>
                <a:gd name="T7" fmla="*/ 45 h 50"/>
                <a:gd name="T8" fmla="*/ 42 w 49"/>
                <a:gd name="T9" fmla="*/ 42 h 50"/>
                <a:gd name="T10" fmla="*/ 44 w 49"/>
                <a:gd name="T11" fmla="*/ 38 h 50"/>
                <a:gd name="T12" fmla="*/ 47 w 49"/>
                <a:gd name="T13" fmla="*/ 34 h 50"/>
                <a:gd name="T14" fmla="*/ 48 w 49"/>
                <a:gd name="T15" fmla="*/ 30 h 50"/>
                <a:gd name="T16" fmla="*/ 49 w 49"/>
                <a:gd name="T17" fmla="*/ 25 h 50"/>
                <a:gd name="T18" fmla="*/ 49 w 49"/>
                <a:gd name="T19" fmla="*/ 23 h 50"/>
                <a:gd name="T20" fmla="*/ 48 w 49"/>
                <a:gd name="T21" fmla="*/ 19 h 50"/>
                <a:gd name="T22" fmla="*/ 47 w 49"/>
                <a:gd name="T23" fmla="*/ 17 h 50"/>
                <a:gd name="T24" fmla="*/ 47 w 49"/>
                <a:gd name="T25" fmla="*/ 15 h 50"/>
                <a:gd name="T26" fmla="*/ 44 w 49"/>
                <a:gd name="T27" fmla="*/ 11 h 50"/>
                <a:gd name="T28" fmla="*/ 42 w 49"/>
                <a:gd name="T29" fmla="*/ 7 h 50"/>
                <a:gd name="T30" fmla="*/ 39 w 49"/>
                <a:gd name="T31" fmla="*/ 3 h 50"/>
                <a:gd name="T32" fmla="*/ 35 w 49"/>
                <a:gd name="T33" fmla="*/ 2 h 50"/>
                <a:gd name="T34" fmla="*/ 30 w 49"/>
                <a:gd name="T35" fmla="*/ 0 h 50"/>
                <a:gd name="T36" fmla="*/ 25 w 49"/>
                <a:gd name="T37" fmla="*/ 0 h 50"/>
                <a:gd name="T38" fmla="*/ 23 w 49"/>
                <a:gd name="T39" fmla="*/ 0 h 50"/>
                <a:gd name="T40" fmla="*/ 19 w 49"/>
                <a:gd name="T41" fmla="*/ 0 h 50"/>
                <a:gd name="T42" fmla="*/ 17 w 49"/>
                <a:gd name="T43" fmla="*/ 1 h 50"/>
                <a:gd name="T44" fmla="*/ 16 w 49"/>
                <a:gd name="T45" fmla="*/ 2 h 50"/>
                <a:gd name="T46" fmla="*/ 11 w 49"/>
                <a:gd name="T47" fmla="*/ 3 h 50"/>
                <a:gd name="T48" fmla="*/ 7 w 49"/>
                <a:gd name="T49" fmla="*/ 7 h 50"/>
                <a:gd name="T50" fmla="*/ 5 w 49"/>
                <a:gd name="T51" fmla="*/ 11 h 50"/>
                <a:gd name="T52" fmla="*/ 3 w 49"/>
                <a:gd name="T53" fmla="*/ 15 h 50"/>
                <a:gd name="T54" fmla="*/ 1 w 49"/>
                <a:gd name="T55" fmla="*/ 17 h 50"/>
                <a:gd name="T56" fmla="*/ 0 w 49"/>
                <a:gd name="T57" fmla="*/ 19 h 50"/>
                <a:gd name="T58" fmla="*/ 0 w 49"/>
                <a:gd name="T59" fmla="*/ 23 h 50"/>
                <a:gd name="T60" fmla="*/ 0 w 49"/>
                <a:gd name="T61" fmla="*/ 25 h 50"/>
                <a:gd name="T62" fmla="*/ 0 w 49"/>
                <a:gd name="T63" fmla="*/ 30 h 50"/>
                <a:gd name="T64" fmla="*/ 3 w 49"/>
                <a:gd name="T65" fmla="*/ 34 h 50"/>
                <a:gd name="T66" fmla="*/ 5 w 49"/>
                <a:gd name="T67" fmla="*/ 38 h 50"/>
                <a:gd name="T68" fmla="*/ 7 w 49"/>
                <a:gd name="T69" fmla="*/ 42 h 50"/>
                <a:gd name="T70" fmla="*/ 11 w 49"/>
                <a:gd name="T71" fmla="*/ 45 h 50"/>
                <a:gd name="T72" fmla="*/ 16 w 49"/>
                <a:gd name="T73" fmla="*/ 48 h 50"/>
                <a:gd name="T74" fmla="*/ 17 w 49"/>
                <a:gd name="T75" fmla="*/ 48 h 50"/>
                <a:gd name="T76" fmla="*/ 19 w 49"/>
                <a:gd name="T77" fmla="*/ 49 h 50"/>
                <a:gd name="T78" fmla="*/ 23 w 49"/>
                <a:gd name="T79" fmla="*/ 49 h 50"/>
                <a:gd name="T80" fmla="*/ 25 w 49"/>
                <a:gd name="T81" fmla="*/ 50 h 50"/>
                <a:gd name="T82" fmla="*/ 25 w 49"/>
                <a:gd name="T8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50">
                  <a:moveTo>
                    <a:pt x="25" y="50"/>
                  </a:moveTo>
                  <a:lnTo>
                    <a:pt x="30" y="49"/>
                  </a:lnTo>
                  <a:lnTo>
                    <a:pt x="35" y="48"/>
                  </a:lnTo>
                  <a:lnTo>
                    <a:pt x="39" y="45"/>
                  </a:lnTo>
                  <a:lnTo>
                    <a:pt x="42" y="42"/>
                  </a:lnTo>
                  <a:lnTo>
                    <a:pt x="44" y="38"/>
                  </a:lnTo>
                  <a:lnTo>
                    <a:pt x="47" y="34"/>
                  </a:lnTo>
                  <a:lnTo>
                    <a:pt x="48" y="30"/>
                  </a:lnTo>
                  <a:lnTo>
                    <a:pt x="49" y="25"/>
                  </a:lnTo>
                  <a:lnTo>
                    <a:pt x="49" y="23"/>
                  </a:lnTo>
                  <a:lnTo>
                    <a:pt x="48" y="19"/>
                  </a:lnTo>
                  <a:lnTo>
                    <a:pt x="47" y="17"/>
                  </a:lnTo>
                  <a:lnTo>
                    <a:pt x="47" y="15"/>
                  </a:lnTo>
                  <a:lnTo>
                    <a:pt x="44" y="11"/>
                  </a:lnTo>
                  <a:lnTo>
                    <a:pt x="42" y="7"/>
                  </a:lnTo>
                  <a:lnTo>
                    <a:pt x="39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1" y="3"/>
                  </a:lnTo>
                  <a:lnTo>
                    <a:pt x="7" y="7"/>
                  </a:lnTo>
                  <a:lnTo>
                    <a:pt x="5" y="11"/>
                  </a:lnTo>
                  <a:lnTo>
                    <a:pt x="3" y="15"/>
                  </a:lnTo>
                  <a:lnTo>
                    <a:pt x="1" y="17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4"/>
                  </a:lnTo>
                  <a:lnTo>
                    <a:pt x="5" y="38"/>
                  </a:lnTo>
                  <a:lnTo>
                    <a:pt x="7" y="42"/>
                  </a:lnTo>
                  <a:lnTo>
                    <a:pt x="11" y="45"/>
                  </a:lnTo>
                  <a:lnTo>
                    <a:pt x="16" y="48"/>
                  </a:lnTo>
                  <a:lnTo>
                    <a:pt x="17" y="48"/>
                  </a:lnTo>
                  <a:lnTo>
                    <a:pt x="19" y="49"/>
                  </a:lnTo>
                  <a:lnTo>
                    <a:pt x="23" y="49"/>
                  </a:lnTo>
                  <a:lnTo>
                    <a:pt x="25" y="50"/>
                  </a:lnTo>
                  <a:lnTo>
                    <a:pt x="25" y="50"/>
                  </a:lnTo>
                  <a:close/>
                </a:path>
              </a:pathLst>
            </a:custGeom>
            <a:solidFill>
              <a:srgbClr val="F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1" name="Freeform 133"/>
            <p:cNvSpPr>
              <a:spLocks/>
            </p:cNvSpPr>
            <p:nvPr/>
          </p:nvSpPr>
          <p:spPr bwMode="auto">
            <a:xfrm>
              <a:off x="6796088" y="5524501"/>
              <a:ext cx="20638" cy="20638"/>
            </a:xfrm>
            <a:custGeom>
              <a:avLst/>
              <a:gdLst>
                <a:gd name="T0" fmla="*/ 13 w 27"/>
                <a:gd name="T1" fmla="*/ 25 h 25"/>
                <a:gd name="T2" fmla="*/ 18 w 27"/>
                <a:gd name="T3" fmla="*/ 24 h 25"/>
                <a:gd name="T4" fmla="*/ 22 w 27"/>
                <a:gd name="T5" fmla="*/ 21 h 25"/>
                <a:gd name="T6" fmla="*/ 25 w 27"/>
                <a:gd name="T7" fmla="*/ 16 h 25"/>
                <a:gd name="T8" fmla="*/ 27 w 27"/>
                <a:gd name="T9" fmla="*/ 12 h 25"/>
                <a:gd name="T10" fmla="*/ 25 w 27"/>
                <a:gd name="T11" fmla="*/ 7 h 25"/>
                <a:gd name="T12" fmla="*/ 22 w 27"/>
                <a:gd name="T13" fmla="*/ 3 h 25"/>
                <a:gd name="T14" fmla="*/ 18 w 27"/>
                <a:gd name="T15" fmla="*/ 0 h 25"/>
                <a:gd name="T16" fmla="*/ 13 w 27"/>
                <a:gd name="T17" fmla="*/ 0 h 25"/>
                <a:gd name="T18" fmla="*/ 11 w 27"/>
                <a:gd name="T19" fmla="*/ 0 h 25"/>
                <a:gd name="T20" fmla="*/ 7 w 27"/>
                <a:gd name="T21" fmla="*/ 0 h 25"/>
                <a:gd name="T22" fmla="*/ 5 w 27"/>
                <a:gd name="T23" fmla="*/ 1 h 25"/>
                <a:gd name="T24" fmla="*/ 4 w 27"/>
                <a:gd name="T25" fmla="*/ 3 h 25"/>
                <a:gd name="T26" fmla="*/ 1 w 27"/>
                <a:gd name="T27" fmla="*/ 7 h 25"/>
                <a:gd name="T28" fmla="*/ 0 w 27"/>
                <a:gd name="T29" fmla="*/ 12 h 25"/>
                <a:gd name="T30" fmla="*/ 1 w 27"/>
                <a:gd name="T31" fmla="*/ 16 h 25"/>
                <a:gd name="T32" fmla="*/ 4 w 27"/>
                <a:gd name="T33" fmla="*/ 21 h 25"/>
                <a:gd name="T34" fmla="*/ 5 w 27"/>
                <a:gd name="T35" fmla="*/ 22 h 25"/>
                <a:gd name="T36" fmla="*/ 7 w 27"/>
                <a:gd name="T37" fmla="*/ 24 h 25"/>
                <a:gd name="T38" fmla="*/ 11 w 27"/>
                <a:gd name="T39" fmla="*/ 25 h 25"/>
                <a:gd name="T40" fmla="*/ 13 w 27"/>
                <a:gd name="T41" fmla="*/ 25 h 25"/>
                <a:gd name="T42" fmla="*/ 13 w 27"/>
                <a:gd name="T4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" h="25">
                  <a:moveTo>
                    <a:pt x="13" y="25"/>
                  </a:moveTo>
                  <a:lnTo>
                    <a:pt x="18" y="24"/>
                  </a:lnTo>
                  <a:lnTo>
                    <a:pt x="22" y="21"/>
                  </a:lnTo>
                  <a:lnTo>
                    <a:pt x="25" y="16"/>
                  </a:lnTo>
                  <a:lnTo>
                    <a:pt x="27" y="12"/>
                  </a:lnTo>
                  <a:lnTo>
                    <a:pt x="25" y="7"/>
                  </a:lnTo>
                  <a:lnTo>
                    <a:pt x="22" y="3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1"/>
                  </a:lnTo>
                  <a:lnTo>
                    <a:pt x="5" y="22"/>
                  </a:lnTo>
                  <a:lnTo>
                    <a:pt x="7" y="24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2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2" name="Freeform 134"/>
            <p:cNvSpPr>
              <a:spLocks/>
            </p:cNvSpPr>
            <p:nvPr/>
          </p:nvSpPr>
          <p:spPr bwMode="auto">
            <a:xfrm>
              <a:off x="6788150" y="5383213"/>
              <a:ext cx="39688" cy="131763"/>
            </a:xfrm>
            <a:custGeom>
              <a:avLst/>
              <a:gdLst>
                <a:gd name="T0" fmla="*/ 0 w 49"/>
                <a:gd name="T1" fmla="*/ 0 h 166"/>
                <a:gd name="T2" fmla="*/ 2 w 49"/>
                <a:gd name="T3" fmla="*/ 165 h 166"/>
                <a:gd name="T4" fmla="*/ 49 w 49"/>
                <a:gd name="T5" fmla="*/ 166 h 166"/>
                <a:gd name="T6" fmla="*/ 46 w 49"/>
                <a:gd name="T7" fmla="*/ 8 h 166"/>
                <a:gd name="T8" fmla="*/ 0 w 49"/>
                <a:gd name="T9" fmla="*/ 0 h 166"/>
                <a:gd name="T10" fmla="*/ 0 w 49"/>
                <a:gd name="T1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166">
                  <a:moveTo>
                    <a:pt x="0" y="0"/>
                  </a:moveTo>
                  <a:lnTo>
                    <a:pt x="2" y="165"/>
                  </a:lnTo>
                  <a:lnTo>
                    <a:pt x="49" y="166"/>
                  </a:lnTo>
                  <a:lnTo>
                    <a:pt x="4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3" name="Freeform 135"/>
            <p:cNvSpPr>
              <a:spLocks/>
            </p:cNvSpPr>
            <p:nvPr/>
          </p:nvSpPr>
          <p:spPr bwMode="auto">
            <a:xfrm>
              <a:off x="6777038" y="5351463"/>
              <a:ext cx="69850" cy="38100"/>
            </a:xfrm>
            <a:custGeom>
              <a:avLst/>
              <a:gdLst>
                <a:gd name="T0" fmla="*/ 0 w 88"/>
                <a:gd name="T1" fmla="*/ 0 h 49"/>
                <a:gd name="T2" fmla="*/ 0 w 88"/>
                <a:gd name="T3" fmla="*/ 30 h 49"/>
                <a:gd name="T4" fmla="*/ 37 w 88"/>
                <a:gd name="T5" fmla="*/ 49 h 49"/>
                <a:gd name="T6" fmla="*/ 85 w 88"/>
                <a:gd name="T7" fmla="*/ 43 h 49"/>
                <a:gd name="T8" fmla="*/ 88 w 88"/>
                <a:gd name="T9" fmla="*/ 7 h 49"/>
                <a:gd name="T10" fmla="*/ 27 w 88"/>
                <a:gd name="T11" fmla="*/ 6 h 49"/>
                <a:gd name="T12" fmla="*/ 0 w 88"/>
                <a:gd name="T13" fmla="*/ 0 h 49"/>
                <a:gd name="T14" fmla="*/ 0 w 88"/>
                <a:gd name="T1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49">
                  <a:moveTo>
                    <a:pt x="0" y="0"/>
                  </a:moveTo>
                  <a:lnTo>
                    <a:pt x="0" y="30"/>
                  </a:lnTo>
                  <a:lnTo>
                    <a:pt x="37" y="49"/>
                  </a:lnTo>
                  <a:lnTo>
                    <a:pt x="85" y="43"/>
                  </a:lnTo>
                  <a:lnTo>
                    <a:pt x="88" y="7"/>
                  </a:lnTo>
                  <a:lnTo>
                    <a:pt x="27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4" name="Freeform 136"/>
            <p:cNvSpPr>
              <a:spLocks/>
            </p:cNvSpPr>
            <p:nvPr/>
          </p:nvSpPr>
          <p:spPr bwMode="auto">
            <a:xfrm>
              <a:off x="6797675" y="5392738"/>
              <a:ext cx="20638" cy="130175"/>
            </a:xfrm>
            <a:custGeom>
              <a:avLst/>
              <a:gdLst>
                <a:gd name="T0" fmla="*/ 1 w 25"/>
                <a:gd name="T1" fmla="*/ 4 h 164"/>
                <a:gd name="T2" fmla="*/ 1 w 25"/>
                <a:gd name="T3" fmla="*/ 91 h 164"/>
                <a:gd name="T4" fmla="*/ 0 w 25"/>
                <a:gd name="T5" fmla="*/ 164 h 164"/>
                <a:gd name="T6" fmla="*/ 25 w 25"/>
                <a:gd name="T7" fmla="*/ 164 h 164"/>
                <a:gd name="T8" fmla="*/ 25 w 25"/>
                <a:gd name="T9" fmla="*/ 78 h 164"/>
                <a:gd name="T10" fmla="*/ 25 w 25"/>
                <a:gd name="T11" fmla="*/ 0 h 164"/>
                <a:gd name="T12" fmla="*/ 1 w 25"/>
                <a:gd name="T13" fmla="*/ 4 h 164"/>
                <a:gd name="T14" fmla="*/ 1 w 25"/>
                <a:gd name="T15" fmla="*/ 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4">
                  <a:moveTo>
                    <a:pt x="1" y="4"/>
                  </a:moveTo>
                  <a:lnTo>
                    <a:pt x="1" y="91"/>
                  </a:lnTo>
                  <a:lnTo>
                    <a:pt x="0" y="164"/>
                  </a:lnTo>
                  <a:lnTo>
                    <a:pt x="25" y="164"/>
                  </a:lnTo>
                  <a:lnTo>
                    <a:pt x="25" y="78"/>
                  </a:lnTo>
                  <a:lnTo>
                    <a:pt x="25" y="0"/>
                  </a:ln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5" name="Freeform 137"/>
            <p:cNvSpPr>
              <a:spLocks/>
            </p:cNvSpPr>
            <p:nvPr/>
          </p:nvSpPr>
          <p:spPr bwMode="auto">
            <a:xfrm>
              <a:off x="6804025" y="5392738"/>
              <a:ext cx="7938" cy="142875"/>
            </a:xfrm>
            <a:custGeom>
              <a:avLst/>
              <a:gdLst>
                <a:gd name="T0" fmla="*/ 2 w 10"/>
                <a:gd name="T1" fmla="*/ 0 h 179"/>
                <a:gd name="T2" fmla="*/ 1 w 10"/>
                <a:gd name="T3" fmla="*/ 122 h 179"/>
                <a:gd name="T4" fmla="*/ 0 w 10"/>
                <a:gd name="T5" fmla="*/ 179 h 179"/>
                <a:gd name="T6" fmla="*/ 10 w 10"/>
                <a:gd name="T7" fmla="*/ 178 h 179"/>
                <a:gd name="T8" fmla="*/ 8 w 10"/>
                <a:gd name="T9" fmla="*/ 90 h 179"/>
                <a:gd name="T10" fmla="*/ 10 w 10"/>
                <a:gd name="T11" fmla="*/ 0 h 179"/>
                <a:gd name="T12" fmla="*/ 2 w 10"/>
                <a:gd name="T13" fmla="*/ 0 h 179"/>
                <a:gd name="T14" fmla="*/ 2 w 10"/>
                <a:gd name="T1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79">
                  <a:moveTo>
                    <a:pt x="2" y="0"/>
                  </a:moveTo>
                  <a:lnTo>
                    <a:pt x="1" y="122"/>
                  </a:lnTo>
                  <a:lnTo>
                    <a:pt x="0" y="179"/>
                  </a:lnTo>
                  <a:lnTo>
                    <a:pt x="10" y="178"/>
                  </a:lnTo>
                  <a:lnTo>
                    <a:pt x="8" y="90"/>
                  </a:lnTo>
                  <a:lnTo>
                    <a:pt x="1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6" name="Freeform 138"/>
            <p:cNvSpPr>
              <a:spLocks/>
            </p:cNvSpPr>
            <p:nvPr/>
          </p:nvSpPr>
          <p:spPr bwMode="auto">
            <a:xfrm>
              <a:off x="6508750" y="5353051"/>
              <a:ext cx="176213" cy="461963"/>
            </a:xfrm>
            <a:custGeom>
              <a:avLst/>
              <a:gdLst>
                <a:gd name="T0" fmla="*/ 56 w 222"/>
                <a:gd name="T1" fmla="*/ 8 h 583"/>
                <a:gd name="T2" fmla="*/ 49 w 222"/>
                <a:gd name="T3" fmla="*/ 17 h 583"/>
                <a:gd name="T4" fmla="*/ 41 w 222"/>
                <a:gd name="T5" fmla="*/ 31 h 583"/>
                <a:gd name="T6" fmla="*/ 35 w 222"/>
                <a:gd name="T7" fmla="*/ 41 h 583"/>
                <a:gd name="T8" fmla="*/ 30 w 222"/>
                <a:gd name="T9" fmla="*/ 53 h 583"/>
                <a:gd name="T10" fmla="*/ 24 w 222"/>
                <a:gd name="T11" fmla="*/ 65 h 583"/>
                <a:gd name="T12" fmla="*/ 19 w 222"/>
                <a:gd name="T13" fmla="*/ 80 h 583"/>
                <a:gd name="T14" fmla="*/ 13 w 222"/>
                <a:gd name="T15" fmla="*/ 97 h 583"/>
                <a:gd name="T16" fmla="*/ 10 w 222"/>
                <a:gd name="T17" fmla="*/ 116 h 583"/>
                <a:gd name="T18" fmla="*/ 5 w 222"/>
                <a:gd name="T19" fmla="*/ 137 h 583"/>
                <a:gd name="T20" fmla="*/ 3 w 222"/>
                <a:gd name="T21" fmla="*/ 159 h 583"/>
                <a:gd name="T22" fmla="*/ 0 w 222"/>
                <a:gd name="T23" fmla="*/ 183 h 583"/>
                <a:gd name="T24" fmla="*/ 0 w 222"/>
                <a:gd name="T25" fmla="*/ 210 h 583"/>
                <a:gd name="T26" fmla="*/ 0 w 222"/>
                <a:gd name="T27" fmla="*/ 236 h 583"/>
                <a:gd name="T28" fmla="*/ 0 w 222"/>
                <a:gd name="T29" fmla="*/ 262 h 583"/>
                <a:gd name="T30" fmla="*/ 0 w 222"/>
                <a:gd name="T31" fmla="*/ 287 h 583"/>
                <a:gd name="T32" fmla="*/ 3 w 222"/>
                <a:gd name="T33" fmla="*/ 314 h 583"/>
                <a:gd name="T34" fmla="*/ 5 w 222"/>
                <a:gd name="T35" fmla="*/ 337 h 583"/>
                <a:gd name="T36" fmla="*/ 10 w 222"/>
                <a:gd name="T37" fmla="*/ 363 h 583"/>
                <a:gd name="T38" fmla="*/ 16 w 222"/>
                <a:gd name="T39" fmla="*/ 386 h 583"/>
                <a:gd name="T40" fmla="*/ 24 w 222"/>
                <a:gd name="T41" fmla="*/ 410 h 583"/>
                <a:gd name="T42" fmla="*/ 35 w 222"/>
                <a:gd name="T43" fmla="*/ 433 h 583"/>
                <a:gd name="T44" fmla="*/ 47 w 222"/>
                <a:gd name="T45" fmla="*/ 456 h 583"/>
                <a:gd name="T46" fmla="*/ 64 w 222"/>
                <a:gd name="T47" fmla="*/ 477 h 583"/>
                <a:gd name="T48" fmla="*/ 83 w 222"/>
                <a:gd name="T49" fmla="*/ 499 h 583"/>
                <a:gd name="T50" fmla="*/ 105 w 222"/>
                <a:gd name="T51" fmla="*/ 520 h 583"/>
                <a:gd name="T52" fmla="*/ 132 w 222"/>
                <a:gd name="T53" fmla="*/ 541 h 583"/>
                <a:gd name="T54" fmla="*/ 161 w 222"/>
                <a:gd name="T55" fmla="*/ 561 h 583"/>
                <a:gd name="T56" fmla="*/ 191 w 222"/>
                <a:gd name="T57" fmla="*/ 579 h 583"/>
                <a:gd name="T58" fmla="*/ 206 w 222"/>
                <a:gd name="T59" fmla="*/ 581 h 583"/>
                <a:gd name="T60" fmla="*/ 216 w 222"/>
                <a:gd name="T61" fmla="*/ 577 h 583"/>
                <a:gd name="T62" fmla="*/ 221 w 222"/>
                <a:gd name="T63" fmla="*/ 572 h 583"/>
                <a:gd name="T64" fmla="*/ 209 w 222"/>
                <a:gd name="T65" fmla="*/ 565 h 583"/>
                <a:gd name="T66" fmla="*/ 195 w 222"/>
                <a:gd name="T67" fmla="*/ 556 h 583"/>
                <a:gd name="T68" fmla="*/ 181 w 222"/>
                <a:gd name="T69" fmla="*/ 548 h 583"/>
                <a:gd name="T70" fmla="*/ 164 w 222"/>
                <a:gd name="T71" fmla="*/ 538 h 583"/>
                <a:gd name="T72" fmla="*/ 147 w 222"/>
                <a:gd name="T73" fmla="*/ 525 h 583"/>
                <a:gd name="T74" fmla="*/ 129 w 222"/>
                <a:gd name="T75" fmla="*/ 511 h 583"/>
                <a:gd name="T76" fmla="*/ 110 w 222"/>
                <a:gd name="T77" fmla="*/ 494 h 583"/>
                <a:gd name="T78" fmla="*/ 92 w 222"/>
                <a:gd name="T79" fmla="*/ 476 h 583"/>
                <a:gd name="T80" fmla="*/ 74 w 222"/>
                <a:gd name="T81" fmla="*/ 456 h 583"/>
                <a:gd name="T82" fmla="*/ 59 w 222"/>
                <a:gd name="T83" fmla="*/ 434 h 583"/>
                <a:gd name="T84" fmla="*/ 44 w 222"/>
                <a:gd name="T85" fmla="*/ 410 h 583"/>
                <a:gd name="T86" fmla="*/ 32 w 222"/>
                <a:gd name="T87" fmla="*/ 384 h 583"/>
                <a:gd name="T88" fmla="*/ 23 w 222"/>
                <a:gd name="T89" fmla="*/ 355 h 583"/>
                <a:gd name="T90" fmla="*/ 18 w 222"/>
                <a:gd name="T91" fmla="*/ 327 h 583"/>
                <a:gd name="T92" fmla="*/ 16 w 222"/>
                <a:gd name="T93" fmla="*/ 296 h 583"/>
                <a:gd name="T94" fmla="*/ 15 w 222"/>
                <a:gd name="T95" fmla="*/ 267 h 583"/>
                <a:gd name="T96" fmla="*/ 15 w 222"/>
                <a:gd name="T97" fmla="*/ 239 h 583"/>
                <a:gd name="T98" fmla="*/ 15 w 222"/>
                <a:gd name="T99" fmla="*/ 214 h 583"/>
                <a:gd name="T100" fmla="*/ 16 w 222"/>
                <a:gd name="T101" fmla="*/ 190 h 583"/>
                <a:gd name="T102" fmla="*/ 19 w 222"/>
                <a:gd name="T103" fmla="*/ 169 h 583"/>
                <a:gd name="T104" fmla="*/ 23 w 222"/>
                <a:gd name="T105" fmla="*/ 147 h 583"/>
                <a:gd name="T106" fmla="*/ 28 w 222"/>
                <a:gd name="T107" fmla="*/ 127 h 583"/>
                <a:gd name="T108" fmla="*/ 32 w 222"/>
                <a:gd name="T109" fmla="*/ 108 h 583"/>
                <a:gd name="T110" fmla="*/ 37 w 222"/>
                <a:gd name="T111" fmla="*/ 91 h 583"/>
                <a:gd name="T112" fmla="*/ 44 w 222"/>
                <a:gd name="T113" fmla="*/ 74 h 583"/>
                <a:gd name="T114" fmla="*/ 52 w 222"/>
                <a:gd name="T115" fmla="*/ 59 h 583"/>
                <a:gd name="T116" fmla="*/ 60 w 222"/>
                <a:gd name="T117" fmla="*/ 43 h 583"/>
                <a:gd name="T118" fmla="*/ 68 w 222"/>
                <a:gd name="T119" fmla="*/ 29 h 583"/>
                <a:gd name="T120" fmla="*/ 78 w 222"/>
                <a:gd name="T121" fmla="*/ 16 h 583"/>
                <a:gd name="T122" fmla="*/ 89 w 222"/>
                <a:gd name="T123" fmla="*/ 3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2" h="583">
                  <a:moveTo>
                    <a:pt x="61" y="4"/>
                  </a:moveTo>
                  <a:lnTo>
                    <a:pt x="60" y="4"/>
                  </a:lnTo>
                  <a:lnTo>
                    <a:pt x="59" y="6"/>
                  </a:lnTo>
                  <a:lnTo>
                    <a:pt x="56" y="8"/>
                  </a:lnTo>
                  <a:lnTo>
                    <a:pt x="55" y="10"/>
                  </a:lnTo>
                  <a:lnTo>
                    <a:pt x="54" y="12"/>
                  </a:lnTo>
                  <a:lnTo>
                    <a:pt x="52" y="15"/>
                  </a:lnTo>
                  <a:lnTo>
                    <a:pt x="49" y="17"/>
                  </a:lnTo>
                  <a:lnTo>
                    <a:pt x="47" y="21"/>
                  </a:lnTo>
                  <a:lnTo>
                    <a:pt x="44" y="24"/>
                  </a:lnTo>
                  <a:lnTo>
                    <a:pt x="42" y="29"/>
                  </a:lnTo>
                  <a:lnTo>
                    <a:pt x="41" y="31"/>
                  </a:lnTo>
                  <a:lnTo>
                    <a:pt x="40" y="34"/>
                  </a:lnTo>
                  <a:lnTo>
                    <a:pt x="37" y="36"/>
                  </a:lnTo>
                  <a:lnTo>
                    <a:pt x="37" y="39"/>
                  </a:lnTo>
                  <a:lnTo>
                    <a:pt x="35" y="41"/>
                  </a:lnTo>
                  <a:lnTo>
                    <a:pt x="34" y="43"/>
                  </a:lnTo>
                  <a:lnTo>
                    <a:pt x="32" y="47"/>
                  </a:lnTo>
                  <a:lnTo>
                    <a:pt x="31" y="51"/>
                  </a:lnTo>
                  <a:lnTo>
                    <a:pt x="30" y="53"/>
                  </a:lnTo>
                  <a:lnTo>
                    <a:pt x="29" y="55"/>
                  </a:lnTo>
                  <a:lnTo>
                    <a:pt x="28" y="59"/>
                  </a:lnTo>
                  <a:lnTo>
                    <a:pt x="25" y="63"/>
                  </a:lnTo>
                  <a:lnTo>
                    <a:pt x="24" y="65"/>
                  </a:lnTo>
                  <a:lnTo>
                    <a:pt x="23" y="70"/>
                  </a:lnTo>
                  <a:lnTo>
                    <a:pt x="22" y="73"/>
                  </a:lnTo>
                  <a:lnTo>
                    <a:pt x="21" y="77"/>
                  </a:lnTo>
                  <a:lnTo>
                    <a:pt x="19" y="80"/>
                  </a:lnTo>
                  <a:lnTo>
                    <a:pt x="17" y="84"/>
                  </a:lnTo>
                  <a:lnTo>
                    <a:pt x="16" y="89"/>
                  </a:lnTo>
                  <a:lnTo>
                    <a:pt x="15" y="92"/>
                  </a:lnTo>
                  <a:lnTo>
                    <a:pt x="13" y="97"/>
                  </a:lnTo>
                  <a:lnTo>
                    <a:pt x="12" y="102"/>
                  </a:lnTo>
                  <a:lnTo>
                    <a:pt x="11" y="107"/>
                  </a:lnTo>
                  <a:lnTo>
                    <a:pt x="11" y="112"/>
                  </a:lnTo>
                  <a:lnTo>
                    <a:pt x="10" y="116"/>
                  </a:lnTo>
                  <a:lnTo>
                    <a:pt x="9" y="121"/>
                  </a:lnTo>
                  <a:lnTo>
                    <a:pt x="7" y="126"/>
                  </a:lnTo>
                  <a:lnTo>
                    <a:pt x="6" y="132"/>
                  </a:lnTo>
                  <a:lnTo>
                    <a:pt x="5" y="137"/>
                  </a:lnTo>
                  <a:lnTo>
                    <a:pt x="5" y="143"/>
                  </a:lnTo>
                  <a:lnTo>
                    <a:pt x="4" y="147"/>
                  </a:lnTo>
                  <a:lnTo>
                    <a:pt x="4" y="153"/>
                  </a:lnTo>
                  <a:lnTo>
                    <a:pt x="3" y="159"/>
                  </a:lnTo>
                  <a:lnTo>
                    <a:pt x="3" y="165"/>
                  </a:lnTo>
                  <a:lnTo>
                    <a:pt x="1" y="171"/>
                  </a:lnTo>
                  <a:lnTo>
                    <a:pt x="1" y="177"/>
                  </a:lnTo>
                  <a:lnTo>
                    <a:pt x="0" y="183"/>
                  </a:lnTo>
                  <a:lnTo>
                    <a:pt x="0" y="190"/>
                  </a:lnTo>
                  <a:lnTo>
                    <a:pt x="0" y="196"/>
                  </a:lnTo>
                  <a:lnTo>
                    <a:pt x="0" y="204"/>
                  </a:lnTo>
                  <a:lnTo>
                    <a:pt x="0" y="210"/>
                  </a:lnTo>
                  <a:lnTo>
                    <a:pt x="0" y="217"/>
                  </a:lnTo>
                  <a:lnTo>
                    <a:pt x="0" y="223"/>
                  </a:lnTo>
                  <a:lnTo>
                    <a:pt x="0" y="230"/>
                  </a:lnTo>
                  <a:lnTo>
                    <a:pt x="0" y="236"/>
                  </a:lnTo>
                  <a:lnTo>
                    <a:pt x="0" y="242"/>
                  </a:lnTo>
                  <a:lnTo>
                    <a:pt x="0" y="249"/>
                  </a:lnTo>
                  <a:lnTo>
                    <a:pt x="0" y="256"/>
                  </a:lnTo>
                  <a:lnTo>
                    <a:pt x="0" y="262"/>
                  </a:lnTo>
                  <a:lnTo>
                    <a:pt x="0" y="268"/>
                  </a:lnTo>
                  <a:lnTo>
                    <a:pt x="0" y="275"/>
                  </a:lnTo>
                  <a:lnTo>
                    <a:pt x="0" y="281"/>
                  </a:lnTo>
                  <a:lnTo>
                    <a:pt x="0" y="287"/>
                  </a:lnTo>
                  <a:lnTo>
                    <a:pt x="0" y="294"/>
                  </a:lnTo>
                  <a:lnTo>
                    <a:pt x="1" y="300"/>
                  </a:lnTo>
                  <a:lnTo>
                    <a:pt x="3" y="308"/>
                  </a:lnTo>
                  <a:lnTo>
                    <a:pt x="3" y="314"/>
                  </a:lnTo>
                  <a:lnTo>
                    <a:pt x="3" y="320"/>
                  </a:lnTo>
                  <a:lnTo>
                    <a:pt x="3" y="326"/>
                  </a:lnTo>
                  <a:lnTo>
                    <a:pt x="4" y="332"/>
                  </a:lnTo>
                  <a:lnTo>
                    <a:pt x="5" y="337"/>
                  </a:lnTo>
                  <a:lnTo>
                    <a:pt x="5" y="345"/>
                  </a:lnTo>
                  <a:lnTo>
                    <a:pt x="6" y="351"/>
                  </a:lnTo>
                  <a:lnTo>
                    <a:pt x="9" y="357"/>
                  </a:lnTo>
                  <a:lnTo>
                    <a:pt x="10" y="363"/>
                  </a:lnTo>
                  <a:lnTo>
                    <a:pt x="11" y="369"/>
                  </a:lnTo>
                  <a:lnTo>
                    <a:pt x="12" y="375"/>
                  </a:lnTo>
                  <a:lnTo>
                    <a:pt x="15" y="381"/>
                  </a:lnTo>
                  <a:lnTo>
                    <a:pt x="16" y="386"/>
                  </a:lnTo>
                  <a:lnTo>
                    <a:pt x="17" y="392"/>
                  </a:lnTo>
                  <a:lnTo>
                    <a:pt x="19" y="398"/>
                  </a:lnTo>
                  <a:lnTo>
                    <a:pt x="22" y="404"/>
                  </a:lnTo>
                  <a:lnTo>
                    <a:pt x="24" y="410"/>
                  </a:lnTo>
                  <a:lnTo>
                    <a:pt x="26" y="415"/>
                  </a:lnTo>
                  <a:lnTo>
                    <a:pt x="29" y="421"/>
                  </a:lnTo>
                  <a:lnTo>
                    <a:pt x="31" y="427"/>
                  </a:lnTo>
                  <a:lnTo>
                    <a:pt x="35" y="433"/>
                  </a:lnTo>
                  <a:lnTo>
                    <a:pt x="37" y="439"/>
                  </a:lnTo>
                  <a:lnTo>
                    <a:pt x="40" y="444"/>
                  </a:lnTo>
                  <a:lnTo>
                    <a:pt x="44" y="450"/>
                  </a:lnTo>
                  <a:lnTo>
                    <a:pt x="47" y="456"/>
                  </a:lnTo>
                  <a:lnTo>
                    <a:pt x="50" y="461"/>
                  </a:lnTo>
                  <a:lnTo>
                    <a:pt x="55" y="467"/>
                  </a:lnTo>
                  <a:lnTo>
                    <a:pt x="59" y="471"/>
                  </a:lnTo>
                  <a:lnTo>
                    <a:pt x="64" y="477"/>
                  </a:lnTo>
                  <a:lnTo>
                    <a:pt x="68" y="483"/>
                  </a:lnTo>
                  <a:lnTo>
                    <a:pt x="73" y="488"/>
                  </a:lnTo>
                  <a:lnTo>
                    <a:pt x="78" y="494"/>
                  </a:lnTo>
                  <a:lnTo>
                    <a:pt x="83" y="499"/>
                  </a:lnTo>
                  <a:lnTo>
                    <a:pt x="87" y="505"/>
                  </a:lnTo>
                  <a:lnTo>
                    <a:pt x="93" y="510"/>
                  </a:lnTo>
                  <a:lnTo>
                    <a:pt x="99" y="516"/>
                  </a:lnTo>
                  <a:lnTo>
                    <a:pt x="105" y="520"/>
                  </a:lnTo>
                  <a:lnTo>
                    <a:pt x="111" y="526"/>
                  </a:lnTo>
                  <a:lnTo>
                    <a:pt x="117" y="531"/>
                  </a:lnTo>
                  <a:lnTo>
                    <a:pt x="124" y="536"/>
                  </a:lnTo>
                  <a:lnTo>
                    <a:pt x="132" y="541"/>
                  </a:lnTo>
                  <a:lnTo>
                    <a:pt x="139" y="547"/>
                  </a:lnTo>
                  <a:lnTo>
                    <a:pt x="146" y="551"/>
                  </a:lnTo>
                  <a:lnTo>
                    <a:pt x="153" y="556"/>
                  </a:lnTo>
                  <a:lnTo>
                    <a:pt x="161" y="561"/>
                  </a:lnTo>
                  <a:lnTo>
                    <a:pt x="170" y="567"/>
                  </a:lnTo>
                  <a:lnTo>
                    <a:pt x="178" y="572"/>
                  </a:lnTo>
                  <a:lnTo>
                    <a:pt x="188" y="578"/>
                  </a:lnTo>
                  <a:lnTo>
                    <a:pt x="191" y="579"/>
                  </a:lnTo>
                  <a:lnTo>
                    <a:pt x="195" y="581"/>
                  </a:lnTo>
                  <a:lnTo>
                    <a:pt x="199" y="581"/>
                  </a:lnTo>
                  <a:lnTo>
                    <a:pt x="202" y="583"/>
                  </a:lnTo>
                  <a:lnTo>
                    <a:pt x="206" y="581"/>
                  </a:lnTo>
                  <a:lnTo>
                    <a:pt x="208" y="581"/>
                  </a:lnTo>
                  <a:lnTo>
                    <a:pt x="210" y="580"/>
                  </a:lnTo>
                  <a:lnTo>
                    <a:pt x="214" y="580"/>
                  </a:lnTo>
                  <a:lnTo>
                    <a:pt x="216" y="577"/>
                  </a:lnTo>
                  <a:lnTo>
                    <a:pt x="220" y="574"/>
                  </a:lnTo>
                  <a:lnTo>
                    <a:pt x="221" y="573"/>
                  </a:lnTo>
                  <a:lnTo>
                    <a:pt x="222" y="572"/>
                  </a:lnTo>
                  <a:lnTo>
                    <a:pt x="221" y="572"/>
                  </a:lnTo>
                  <a:lnTo>
                    <a:pt x="220" y="571"/>
                  </a:lnTo>
                  <a:lnTo>
                    <a:pt x="216" y="569"/>
                  </a:lnTo>
                  <a:lnTo>
                    <a:pt x="214" y="568"/>
                  </a:lnTo>
                  <a:lnTo>
                    <a:pt x="209" y="565"/>
                  </a:lnTo>
                  <a:lnTo>
                    <a:pt x="205" y="562"/>
                  </a:lnTo>
                  <a:lnTo>
                    <a:pt x="201" y="560"/>
                  </a:lnTo>
                  <a:lnTo>
                    <a:pt x="197" y="559"/>
                  </a:lnTo>
                  <a:lnTo>
                    <a:pt x="195" y="556"/>
                  </a:lnTo>
                  <a:lnTo>
                    <a:pt x="191" y="555"/>
                  </a:lnTo>
                  <a:lnTo>
                    <a:pt x="188" y="553"/>
                  </a:lnTo>
                  <a:lnTo>
                    <a:pt x="184" y="550"/>
                  </a:lnTo>
                  <a:lnTo>
                    <a:pt x="181" y="548"/>
                  </a:lnTo>
                  <a:lnTo>
                    <a:pt x="176" y="547"/>
                  </a:lnTo>
                  <a:lnTo>
                    <a:pt x="172" y="543"/>
                  </a:lnTo>
                  <a:lnTo>
                    <a:pt x="169" y="541"/>
                  </a:lnTo>
                  <a:lnTo>
                    <a:pt x="164" y="538"/>
                  </a:lnTo>
                  <a:lnTo>
                    <a:pt x="160" y="536"/>
                  </a:lnTo>
                  <a:lnTo>
                    <a:pt x="156" y="532"/>
                  </a:lnTo>
                  <a:lnTo>
                    <a:pt x="151" y="529"/>
                  </a:lnTo>
                  <a:lnTo>
                    <a:pt x="147" y="525"/>
                  </a:lnTo>
                  <a:lnTo>
                    <a:pt x="142" y="522"/>
                  </a:lnTo>
                  <a:lnTo>
                    <a:pt x="138" y="518"/>
                  </a:lnTo>
                  <a:lnTo>
                    <a:pt x="134" y="514"/>
                  </a:lnTo>
                  <a:lnTo>
                    <a:pt x="129" y="511"/>
                  </a:lnTo>
                  <a:lnTo>
                    <a:pt x="124" y="507"/>
                  </a:lnTo>
                  <a:lnTo>
                    <a:pt x="120" y="502"/>
                  </a:lnTo>
                  <a:lnTo>
                    <a:pt x="115" y="499"/>
                  </a:lnTo>
                  <a:lnTo>
                    <a:pt x="110" y="494"/>
                  </a:lnTo>
                  <a:lnTo>
                    <a:pt x="105" y="491"/>
                  </a:lnTo>
                  <a:lnTo>
                    <a:pt x="101" y="486"/>
                  </a:lnTo>
                  <a:lnTo>
                    <a:pt x="96" y="481"/>
                  </a:lnTo>
                  <a:lnTo>
                    <a:pt x="92" y="476"/>
                  </a:lnTo>
                  <a:lnTo>
                    <a:pt x="87" y="471"/>
                  </a:lnTo>
                  <a:lnTo>
                    <a:pt x="83" y="467"/>
                  </a:lnTo>
                  <a:lnTo>
                    <a:pt x="79" y="461"/>
                  </a:lnTo>
                  <a:lnTo>
                    <a:pt x="74" y="456"/>
                  </a:lnTo>
                  <a:lnTo>
                    <a:pt x="71" y="451"/>
                  </a:lnTo>
                  <a:lnTo>
                    <a:pt x="66" y="445"/>
                  </a:lnTo>
                  <a:lnTo>
                    <a:pt x="62" y="439"/>
                  </a:lnTo>
                  <a:lnTo>
                    <a:pt x="59" y="434"/>
                  </a:lnTo>
                  <a:lnTo>
                    <a:pt x="55" y="428"/>
                  </a:lnTo>
                  <a:lnTo>
                    <a:pt x="50" y="422"/>
                  </a:lnTo>
                  <a:lnTo>
                    <a:pt x="47" y="416"/>
                  </a:lnTo>
                  <a:lnTo>
                    <a:pt x="44" y="410"/>
                  </a:lnTo>
                  <a:lnTo>
                    <a:pt x="41" y="403"/>
                  </a:lnTo>
                  <a:lnTo>
                    <a:pt x="37" y="397"/>
                  </a:lnTo>
                  <a:lnTo>
                    <a:pt x="35" y="390"/>
                  </a:lnTo>
                  <a:lnTo>
                    <a:pt x="32" y="384"/>
                  </a:lnTo>
                  <a:lnTo>
                    <a:pt x="30" y="377"/>
                  </a:lnTo>
                  <a:lnTo>
                    <a:pt x="28" y="370"/>
                  </a:lnTo>
                  <a:lnTo>
                    <a:pt x="25" y="363"/>
                  </a:lnTo>
                  <a:lnTo>
                    <a:pt x="23" y="355"/>
                  </a:lnTo>
                  <a:lnTo>
                    <a:pt x="22" y="349"/>
                  </a:lnTo>
                  <a:lnTo>
                    <a:pt x="21" y="341"/>
                  </a:lnTo>
                  <a:lnTo>
                    <a:pt x="19" y="334"/>
                  </a:lnTo>
                  <a:lnTo>
                    <a:pt x="18" y="327"/>
                  </a:lnTo>
                  <a:lnTo>
                    <a:pt x="18" y="320"/>
                  </a:lnTo>
                  <a:lnTo>
                    <a:pt x="17" y="311"/>
                  </a:lnTo>
                  <a:lnTo>
                    <a:pt x="16" y="304"/>
                  </a:lnTo>
                  <a:lnTo>
                    <a:pt x="16" y="296"/>
                  </a:lnTo>
                  <a:lnTo>
                    <a:pt x="16" y="288"/>
                  </a:lnTo>
                  <a:lnTo>
                    <a:pt x="15" y="281"/>
                  </a:lnTo>
                  <a:lnTo>
                    <a:pt x="15" y="274"/>
                  </a:lnTo>
                  <a:lnTo>
                    <a:pt x="15" y="267"/>
                  </a:lnTo>
                  <a:lnTo>
                    <a:pt x="15" y="261"/>
                  </a:lnTo>
                  <a:lnTo>
                    <a:pt x="15" y="254"/>
                  </a:lnTo>
                  <a:lnTo>
                    <a:pt x="15" y="247"/>
                  </a:lnTo>
                  <a:lnTo>
                    <a:pt x="15" y="239"/>
                  </a:lnTo>
                  <a:lnTo>
                    <a:pt x="15" y="233"/>
                  </a:lnTo>
                  <a:lnTo>
                    <a:pt x="15" y="226"/>
                  </a:lnTo>
                  <a:lnTo>
                    <a:pt x="15" y="220"/>
                  </a:lnTo>
                  <a:lnTo>
                    <a:pt x="15" y="214"/>
                  </a:lnTo>
                  <a:lnTo>
                    <a:pt x="16" y="208"/>
                  </a:lnTo>
                  <a:lnTo>
                    <a:pt x="16" y="202"/>
                  </a:lnTo>
                  <a:lnTo>
                    <a:pt x="16" y="196"/>
                  </a:lnTo>
                  <a:lnTo>
                    <a:pt x="16" y="190"/>
                  </a:lnTo>
                  <a:lnTo>
                    <a:pt x="17" y="186"/>
                  </a:lnTo>
                  <a:lnTo>
                    <a:pt x="17" y="180"/>
                  </a:lnTo>
                  <a:lnTo>
                    <a:pt x="18" y="174"/>
                  </a:lnTo>
                  <a:lnTo>
                    <a:pt x="19" y="169"/>
                  </a:lnTo>
                  <a:lnTo>
                    <a:pt x="21" y="163"/>
                  </a:lnTo>
                  <a:lnTo>
                    <a:pt x="21" y="157"/>
                  </a:lnTo>
                  <a:lnTo>
                    <a:pt x="22" y="152"/>
                  </a:lnTo>
                  <a:lnTo>
                    <a:pt x="23" y="147"/>
                  </a:lnTo>
                  <a:lnTo>
                    <a:pt x="24" y="143"/>
                  </a:lnTo>
                  <a:lnTo>
                    <a:pt x="25" y="137"/>
                  </a:lnTo>
                  <a:lnTo>
                    <a:pt x="25" y="132"/>
                  </a:lnTo>
                  <a:lnTo>
                    <a:pt x="28" y="127"/>
                  </a:lnTo>
                  <a:lnTo>
                    <a:pt x="29" y="124"/>
                  </a:lnTo>
                  <a:lnTo>
                    <a:pt x="30" y="118"/>
                  </a:lnTo>
                  <a:lnTo>
                    <a:pt x="30" y="113"/>
                  </a:lnTo>
                  <a:lnTo>
                    <a:pt x="32" y="108"/>
                  </a:lnTo>
                  <a:lnTo>
                    <a:pt x="34" y="104"/>
                  </a:lnTo>
                  <a:lnTo>
                    <a:pt x="35" y="100"/>
                  </a:lnTo>
                  <a:lnTo>
                    <a:pt x="36" y="96"/>
                  </a:lnTo>
                  <a:lnTo>
                    <a:pt x="37" y="91"/>
                  </a:lnTo>
                  <a:lnTo>
                    <a:pt x="40" y="86"/>
                  </a:lnTo>
                  <a:lnTo>
                    <a:pt x="41" y="83"/>
                  </a:lnTo>
                  <a:lnTo>
                    <a:pt x="42" y="78"/>
                  </a:lnTo>
                  <a:lnTo>
                    <a:pt x="44" y="74"/>
                  </a:lnTo>
                  <a:lnTo>
                    <a:pt x="47" y="71"/>
                  </a:lnTo>
                  <a:lnTo>
                    <a:pt x="48" y="66"/>
                  </a:lnTo>
                  <a:lnTo>
                    <a:pt x="49" y="63"/>
                  </a:lnTo>
                  <a:lnTo>
                    <a:pt x="52" y="59"/>
                  </a:lnTo>
                  <a:lnTo>
                    <a:pt x="54" y="55"/>
                  </a:lnTo>
                  <a:lnTo>
                    <a:pt x="55" y="51"/>
                  </a:lnTo>
                  <a:lnTo>
                    <a:pt x="58" y="48"/>
                  </a:lnTo>
                  <a:lnTo>
                    <a:pt x="60" y="43"/>
                  </a:lnTo>
                  <a:lnTo>
                    <a:pt x="62" y="41"/>
                  </a:lnTo>
                  <a:lnTo>
                    <a:pt x="64" y="36"/>
                  </a:lnTo>
                  <a:lnTo>
                    <a:pt x="66" y="34"/>
                  </a:lnTo>
                  <a:lnTo>
                    <a:pt x="68" y="29"/>
                  </a:lnTo>
                  <a:lnTo>
                    <a:pt x="71" y="27"/>
                  </a:lnTo>
                  <a:lnTo>
                    <a:pt x="73" y="22"/>
                  </a:lnTo>
                  <a:lnTo>
                    <a:pt x="75" y="19"/>
                  </a:lnTo>
                  <a:lnTo>
                    <a:pt x="78" y="16"/>
                  </a:lnTo>
                  <a:lnTo>
                    <a:pt x="80" y="12"/>
                  </a:lnTo>
                  <a:lnTo>
                    <a:pt x="83" y="10"/>
                  </a:lnTo>
                  <a:lnTo>
                    <a:pt x="85" y="6"/>
                  </a:lnTo>
                  <a:lnTo>
                    <a:pt x="89" y="3"/>
                  </a:lnTo>
                  <a:lnTo>
                    <a:pt x="91" y="0"/>
                  </a:lnTo>
                  <a:lnTo>
                    <a:pt x="61" y="4"/>
                  </a:lnTo>
                  <a:lnTo>
                    <a:pt x="61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7" name="Freeform 139"/>
            <p:cNvSpPr>
              <a:spLocks/>
            </p:cNvSpPr>
            <p:nvPr/>
          </p:nvSpPr>
          <p:spPr bwMode="auto">
            <a:xfrm>
              <a:off x="6934200" y="5357813"/>
              <a:ext cx="188913" cy="454025"/>
            </a:xfrm>
            <a:custGeom>
              <a:avLst/>
              <a:gdLst>
                <a:gd name="T0" fmla="*/ 139 w 237"/>
                <a:gd name="T1" fmla="*/ 6 h 572"/>
                <a:gd name="T2" fmla="*/ 150 w 237"/>
                <a:gd name="T3" fmla="*/ 21 h 572"/>
                <a:gd name="T4" fmla="*/ 159 w 237"/>
                <a:gd name="T5" fmla="*/ 34 h 572"/>
                <a:gd name="T6" fmla="*/ 166 w 237"/>
                <a:gd name="T7" fmla="*/ 47 h 572"/>
                <a:gd name="T8" fmla="*/ 173 w 237"/>
                <a:gd name="T9" fmla="*/ 61 h 572"/>
                <a:gd name="T10" fmla="*/ 180 w 237"/>
                <a:gd name="T11" fmla="*/ 78 h 572"/>
                <a:gd name="T12" fmla="*/ 187 w 237"/>
                <a:gd name="T13" fmla="*/ 96 h 572"/>
                <a:gd name="T14" fmla="*/ 194 w 237"/>
                <a:gd name="T15" fmla="*/ 118 h 572"/>
                <a:gd name="T16" fmla="*/ 202 w 237"/>
                <a:gd name="T17" fmla="*/ 140 h 572"/>
                <a:gd name="T18" fmla="*/ 206 w 237"/>
                <a:gd name="T19" fmla="*/ 164 h 572"/>
                <a:gd name="T20" fmla="*/ 211 w 237"/>
                <a:gd name="T21" fmla="*/ 190 h 572"/>
                <a:gd name="T22" fmla="*/ 212 w 237"/>
                <a:gd name="T23" fmla="*/ 218 h 572"/>
                <a:gd name="T24" fmla="*/ 215 w 237"/>
                <a:gd name="T25" fmla="*/ 248 h 572"/>
                <a:gd name="T26" fmla="*/ 214 w 237"/>
                <a:gd name="T27" fmla="*/ 279 h 572"/>
                <a:gd name="T28" fmla="*/ 210 w 237"/>
                <a:gd name="T29" fmla="*/ 309 h 572"/>
                <a:gd name="T30" fmla="*/ 204 w 237"/>
                <a:gd name="T31" fmla="*/ 336 h 572"/>
                <a:gd name="T32" fmla="*/ 197 w 237"/>
                <a:gd name="T33" fmla="*/ 364 h 572"/>
                <a:gd name="T34" fmla="*/ 187 w 237"/>
                <a:gd name="T35" fmla="*/ 390 h 572"/>
                <a:gd name="T36" fmla="*/ 176 w 237"/>
                <a:gd name="T37" fmla="*/ 414 h 572"/>
                <a:gd name="T38" fmla="*/ 163 w 237"/>
                <a:gd name="T39" fmla="*/ 438 h 572"/>
                <a:gd name="T40" fmla="*/ 149 w 237"/>
                <a:gd name="T41" fmla="*/ 459 h 572"/>
                <a:gd name="T42" fmla="*/ 133 w 237"/>
                <a:gd name="T43" fmla="*/ 479 h 572"/>
                <a:gd name="T44" fmla="*/ 117 w 237"/>
                <a:gd name="T45" fmla="*/ 496 h 572"/>
                <a:gd name="T46" fmla="*/ 100 w 237"/>
                <a:gd name="T47" fmla="*/ 513 h 572"/>
                <a:gd name="T48" fmla="*/ 81 w 237"/>
                <a:gd name="T49" fmla="*/ 529 h 572"/>
                <a:gd name="T50" fmla="*/ 62 w 237"/>
                <a:gd name="T51" fmla="*/ 542 h 572"/>
                <a:gd name="T52" fmla="*/ 44 w 237"/>
                <a:gd name="T53" fmla="*/ 554 h 572"/>
                <a:gd name="T54" fmla="*/ 24 w 237"/>
                <a:gd name="T55" fmla="*/ 562 h 572"/>
                <a:gd name="T56" fmla="*/ 4 w 237"/>
                <a:gd name="T57" fmla="*/ 571 h 572"/>
                <a:gd name="T58" fmla="*/ 37 w 237"/>
                <a:gd name="T59" fmla="*/ 571 h 572"/>
                <a:gd name="T60" fmla="*/ 51 w 237"/>
                <a:gd name="T61" fmla="*/ 567 h 572"/>
                <a:gd name="T62" fmla="*/ 62 w 237"/>
                <a:gd name="T63" fmla="*/ 562 h 572"/>
                <a:gd name="T64" fmla="*/ 74 w 237"/>
                <a:gd name="T65" fmla="*/ 557 h 572"/>
                <a:gd name="T66" fmla="*/ 87 w 237"/>
                <a:gd name="T67" fmla="*/ 550 h 572"/>
                <a:gd name="T68" fmla="*/ 102 w 237"/>
                <a:gd name="T69" fmla="*/ 541 h 572"/>
                <a:gd name="T70" fmla="*/ 117 w 237"/>
                <a:gd name="T71" fmla="*/ 528 h 572"/>
                <a:gd name="T72" fmla="*/ 132 w 237"/>
                <a:gd name="T73" fmla="*/ 513 h 572"/>
                <a:gd name="T74" fmla="*/ 148 w 237"/>
                <a:gd name="T75" fmla="*/ 494 h 572"/>
                <a:gd name="T76" fmla="*/ 163 w 237"/>
                <a:gd name="T77" fmla="*/ 473 h 572"/>
                <a:gd name="T78" fmla="*/ 179 w 237"/>
                <a:gd name="T79" fmla="*/ 446 h 572"/>
                <a:gd name="T80" fmla="*/ 193 w 237"/>
                <a:gd name="T81" fmla="*/ 419 h 572"/>
                <a:gd name="T82" fmla="*/ 206 w 237"/>
                <a:gd name="T83" fmla="*/ 384 h 572"/>
                <a:gd name="T84" fmla="*/ 219 w 237"/>
                <a:gd name="T85" fmla="*/ 347 h 572"/>
                <a:gd name="T86" fmla="*/ 228 w 237"/>
                <a:gd name="T87" fmla="*/ 308 h 572"/>
                <a:gd name="T88" fmla="*/ 234 w 237"/>
                <a:gd name="T89" fmla="*/ 269 h 572"/>
                <a:gd name="T90" fmla="*/ 236 w 237"/>
                <a:gd name="T91" fmla="*/ 235 h 572"/>
                <a:gd name="T92" fmla="*/ 237 w 237"/>
                <a:gd name="T93" fmla="*/ 202 h 572"/>
                <a:gd name="T94" fmla="*/ 234 w 237"/>
                <a:gd name="T95" fmla="*/ 172 h 572"/>
                <a:gd name="T96" fmla="*/ 230 w 237"/>
                <a:gd name="T97" fmla="*/ 144 h 572"/>
                <a:gd name="T98" fmla="*/ 225 w 237"/>
                <a:gd name="T99" fmla="*/ 119 h 572"/>
                <a:gd name="T100" fmla="*/ 218 w 237"/>
                <a:gd name="T101" fmla="*/ 96 h 572"/>
                <a:gd name="T102" fmla="*/ 211 w 237"/>
                <a:gd name="T103" fmla="*/ 76 h 572"/>
                <a:gd name="T104" fmla="*/ 203 w 237"/>
                <a:gd name="T105" fmla="*/ 58 h 572"/>
                <a:gd name="T106" fmla="*/ 194 w 237"/>
                <a:gd name="T107" fmla="*/ 42 h 572"/>
                <a:gd name="T108" fmla="*/ 188 w 237"/>
                <a:gd name="T109" fmla="*/ 30 h 572"/>
                <a:gd name="T110" fmla="*/ 181 w 237"/>
                <a:gd name="T111" fmla="*/ 21 h 572"/>
                <a:gd name="T112" fmla="*/ 173 w 237"/>
                <a:gd name="T113" fmla="*/ 8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7" h="572">
                  <a:moveTo>
                    <a:pt x="135" y="0"/>
                  </a:moveTo>
                  <a:lnTo>
                    <a:pt x="136" y="0"/>
                  </a:lnTo>
                  <a:lnTo>
                    <a:pt x="138" y="4"/>
                  </a:lnTo>
                  <a:lnTo>
                    <a:pt x="139" y="6"/>
                  </a:lnTo>
                  <a:lnTo>
                    <a:pt x="142" y="9"/>
                  </a:lnTo>
                  <a:lnTo>
                    <a:pt x="144" y="12"/>
                  </a:lnTo>
                  <a:lnTo>
                    <a:pt x="147" y="16"/>
                  </a:lnTo>
                  <a:lnTo>
                    <a:pt x="150" y="21"/>
                  </a:lnTo>
                  <a:lnTo>
                    <a:pt x="153" y="25"/>
                  </a:lnTo>
                  <a:lnTo>
                    <a:pt x="154" y="28"/>
                  </a:lnTo>
                  <a:lnTo>
                    <a:pt x="156" y="30"/>
                  </a:lnTo>
                  <a:lnTo>
                    <a:pt x="159" y="34"/>
                  </a:lnTo>
                  <a:lnTo>
                    <a:pt x="160" y="37"/>
                  </a:lnTo>
                  <a:lnTo>
                    <a:pt x="161" y="40"/>
                  </a:lnTo>
                  <a:lnTo>
                    <a:pt x="163" y="43"/>
                  </a:lnTo>
                  <a:lnTo>
                    <a:pt x="166" y="47"/>
                  </a:lnTo>
                  <a:lnTo>
                    <a:pt x="167" y="51"/>
                  </a:lnTo>
                  <a:lnTo>
                    <a:pt x="169" y="54"/>
                  </a:lnTo>
                  <a:lnTo>
                    <a:pt x="171" y="58"/>
                  </a:lnTo>
                  <a:lnTo>
                    <a:pt x="173" y="61"/>
                  </a:lnTo>
                  <a:lnTo>
                    <a:pt x="175" y="66"/>
                  </a:lnTo>
                  <a:lnTo>
                    <a:pt x="176" y="70"/>
                  </a:lnTo>
                  <a:lnTo>
                    <a:pt x="179" y="73"/>
                  </a:lnTo>
                  <a:lnTo>
                    <a:pt x="180" y="78"/>
                  </a:lnTo>
                  <a:lnTo>
                    <a:pt x="182" y="83"/>
                  </a:lnTo>
                  <a:lnTo>
                    <a:pt x="184" y="86"/>
                  </a:lnTo>
                  <a:lnTo>
                    <a:pt x="186" y="91"/>
                  </a:lnTo>
                  <a:lnTo>
                    <a:pt x="187" y="96"/>
                  </a:lnTo>
                  <a:lnTo>
                    <a:pt x="190" y="102"/>
                  </a:lnTo>
                  <a:lnTo>
                    <a:pt x="191" y="107"/>
                  </a:lnTo>
                  <a:lnTo>
                    <a:pt x="193" y="112"/>
                  </a:lnTo>
                  <a:lnTo>
                    <a:pt x="194" y="118"/>
                  </a:lnTo>
                  <a:lnTo>
                    <a:pt x="197" y="122"/>
                  </a:lnTo>
                  <a:lnTo>
                    <a:pt x="198" y="128"/>
                  </a:lnTo>
                  <a:lnTo>
                    <a:pt x="199" y="134"/>
                  </a:lnTo>
                  <a:lnTo>
                    <a:pt x="202" y="140"/>
                  </a:lnTo>
                  <a:lnTo>
                    <a:pt x="203" y="146"/>
                  </a:lnTo>
                  <a:lnTo>
                    <a:pt x="204" y="152"/>
                  </a:lnTo>
                  <a:lnTo>
                    <a:pt x="205" y="158"/>
                  </a:lnTo>
                  <a:lnTo>
                    <a:pt x="206" y="164"/>
                  </a:lnTo>
                  <a:lnTo>
                    <a:pt x="208" y="170"/>
                  </a:lnTo>
                  <a:lnTo>
                    <a:pt x="209" y="177"/>
                  </a:lnTo>
                  <a:lnTo>
                    <a:pt x="210" y="183"/>
                  </a:lnTo>
                  <a:lnTo>
                    <a:pt x="211" y="190"/>
                  </a:lnTo>
                  <a:lnTo>
                    <a:pt x="211" y="198"/>
                  </a:lnTo>
                  <a:lnTo>
                    <a:pt x="212" y="204"/>
                  </a:lnTo>
                  <a:lnTo>
                    <a:pt x="212" y="211"/>
                  </a:lnTo>
                  <a:lnTo>
                    <a:pt x="212" y="218"/>
                  </a:lnTo>
                  <a:lnTo>
                    <a:pt x="214" y="226"/>
                  </a:lnTo>
                  <a:lnTo>
                    <a:pt x="214" y="233"/>
                  </a:lnTo>
                  <a:lnTo>
                    <a:pt x="215" y="241"/>
                  </a:lnTo>
                  <a:lnTo>
                    <a:pt x="215" y="248"/>
                  </a:lnTo>
                  <a:lnTo>
                    <a:pt x="215" y="256"/>
                  </a:lnTo>
                  <a:lnTo>
                    <a:pt x="215" y="263"/>
                  </a:lnTo>
                  <a:lnTo>
                    <a:pt x="214" y="272"/>
                  </a:lnTo>
                  <a:lnTo>
                    <a:pt x="214" y="279"/>
                  </a:lnTo>
                  <a:lnTo>
                    <a:pt x="212" y="286"/>
                  </a:lnTo>
                  <a:lnTo>
                    <a:pt x="212" y="293"/>
                  </a:lnTo>
                  <a:lnTo>
                    <a:pt x="211" y="302"/>
                  </a:lnTo>
                  <a:lnTo>
                    <a:pt x="210" y="309"/>
                  </a:lnTo>
                  <a:lnTo>
                    <a:pt x="209" y="316"/>
                  </a:lnTo>
                  <a:lnTo>
                    <a:pt x="208" y="323"/>
                  </a:lnTo>
                  <a:lnTo>
                    <a:pt x="206" y="330"/>
                  </a:lnTo>
                  <a:lnTo>
                    <a:pt x="204" y="336"/>
                  </a:lnTo>
                  <a:lnTo>
                    <a:pt x="203" y="343"/>
                  </a:lnTo>
                  <a:lnTo>
                    <a:pt x="202" y="351"/>
                  </a:lnTo>
                  <a:lnTo>
                    <a:pt x="199" y="357"/>
                  </a:lnTo>
                  <a:lnTo>
                    <a:pt x="197" y="364"/>
                  </a:lnTo>
                  <a:lnTo>
                    <a:pt x="196" y="371"/>
                  </a:lnTo>
                  <a:lnTo>
                    <a:pt x="192" y="377"/>
                  </a:lnTo>
                  <a:lnTo>
                    <a:pt x="190" y="383"/>
                  </a:lnTo>
                  <a:lnTo>
                    <a:pt x="187" y="390"/>
                  </a:lnTo>
                  <a:lnTo>
                    <a:pt x="185" y="396"/>
                  </a:lnTo>
                  <a:lnTo>
                    <a:pt x="182" y="402"/>
                  </a:lnTo>
                  <a:lnTo>
                    <a:pt x="179" y="408"/>
                  </a:lnTo>
                  <a:lnTo>
                    <a:pt x="176" y="414"/>
                  </a:lnTo>
                  <a:lnTo>
                    <a:pt x="173" y="421"/>
                  </a:lnTo>
                  <a:lnTo>
                    <a:pt x="171" y="426"/>
                  </a:lnTo>
                  <a:lnTo>
                    <a:pt x="167" y="432"/>
                  </a:lnTo>
                  <a:lnTo>
                    <a:pt x="163" y="438"/>
                  </a:lnTo>
                  <a:lnTo>
                    <a:pt x="161" y="443"/>
                  </a:lnTo>
                  <a:lnTo>
                    <a:pt x="156" y="449"/>
                  </a:lnTo>
                  <a:lnTo>
                    <a:pt x="154" y="453"/>
                  </a:lnTo>
                  <a:lnTo>
                    <a:pt x="149" y="459"/>
                  </a:lnTo>
                  <a:lnTo>
                    <a:pt x="147" y="464"/>
                  </a:lnTo>
                  <a:lnTo>
                    <a:pt x="142" y="469"/>
                  </a:lnTo>
                  <a:lnTo>
                    <a:pt x="138" y="474"/>
                  </a:lnTo>
                  <a:lnTo>
                    <a:pt x="133" y="479"/>
                  </a:lnTo>
                  <a:lnTo>
                    <a:pt x="130" y="483"/>
                  </a:lnTo>
                  <a:lnTo>
                    <a:pt x="126" y="488"/>
                  </a:lnTo>
                  <a:lnTo>
                    <a:pt x="122" y="493"/>
                  </a:lnTo>
                  <a:lnTo>
                    <a:pt x="117" y="496"/>
                  </a:lnTo>
                  <a:lnTo>
                    <a:pt x="113" y="501"/>
                  </a:lnTo>
                  <a:lnTo>
                    <a:pt x="108" y="506"/>
                  </a:lnTo>
                  <a:lnTo>
                    <a:pt x="105" y="510"/>
                  </a:lnTo>
                  <a:lnTo>
                    <a:pt x="100" y="513"/>
                  </a:lnTo>
                  <a:lnTo>
                    <a:pt x="95" y="518"/>
                  </a:lnTo>
                  <a:lnTo>
                    <a:pt x="90" y="522"/>
                  </a:lnTo>
                  <a:lnTo>
                    <a:pt x="86" y="525"/>
                  </a:lnTo>
                  <a:lnTo>
                    <a:pt x="81" y="529"/>
                  </a:lnTo>
                  <a:lnTo>
                    <a:pt x="77" y="532"/>
                  </a:lnTo>
                  <a:lnTo>
                    <a:pt x="71" y="536"/>
                  </a:lnTo>
                  <a:lnTo>
                    <a:pt x="68" y="539"/>
                  </a:lnTo>
                  <a:lnTo>
                    <a:pt x="62" y="542"/>
                  </a:lnTo>
                  <a:lnTo>
                    <a:pt x="58" y="545"/>
                  </a:lnTo>
                  <a:lnTo>
                    <a:pt x="53" y="548"/>
                  </a:lnTo>
                  <a:lnTo>
                    <a:pt x="49" y="550"/>
                  </a:lnTo>
                  <a:lnTo>
                    <a:pt x="44" y="554"/>
                  </a:lnTo>
                  <a:lnTo>
                    <a:pt x="39" y="556"/>
                  </a:lnTo>
                  <a:lnTo>
                    <a:pt x="34" y="559"/>
                  </a:lnTo>
                  <a:lnTo>
                    <a:pt x="30" y="561"/>
                  </a:lnTo>
                  <a:lnTo>
                    <a:pt x="24" y="562"/>
                  </a:lnTo>
                  <a:lnTo>
                    <a:pt x="20" y="565"/>
                  </a:lnTo>
                  <a:lnTo>
                    <a:pt x="14" y="567"/>
                  </a:lnTo>
                  <a:lnTo>
                    <a:pt x="9" y="568"/>
                  </a:lnTo>
                  <a:lnTo>
                    <a:pt x="4" y="571"/>
                  </a:lnTo>
                  <a:lnTo>
                    <a:pt x="0" y="572"/>
                  </a:lnTo>
                  <a:lnTo>
                    <a:pt x="31" y="572"/>
                  </a:lnTo>
                  <a:lnTo>
                    <a:pt x="32" y="572"/>
                  </a:lnTo>
                  <a:lnTo>
                    <a:pt x="37" y="571"/>
                  </a:lnTo>
                  <a:lnTo>
                    <a:pt x="39" y="571"/>
                  </a:lnTo>
                  <a:lnTo>
                    <a:pt x="43" y="569"/>
                  </a:lnTo>
                  <a:lnTo>
                    <a:pt x="46" y="568"/>
                  </a:lnTo>
                  <a:lnTo>
                    <a:pt x="51" y="567"/>
                  </a:lnTo>
                  <a:lnTo>
                    <a:pt x="53" y="566"/>
                  </a:lnTo>
                  <a:lnTo>
                    <a:pt x="56" y="565"/>
                  </a:lnTo>
                  <a:lnTo>
                    <a:pt x="58" y="563"/>
                  </a:lnTo>
                  <a:lnTo>
                    <a:pt x="62" y="562"/>
                  </a:lnTo>
                  <a:lnTo>
                    <a:pt x="64" y="561"/>
                  </a:lnTo>
                  <a:lnTo>
                    <a:pt x="67" y="560"/>
                  </a:lnTo>
                  <a:lnTo>
                    <a:pt x="70" y="559"/>
                  </a:lnTo>
                  <a:lnTo>
                    <a:pt x="74" y="557"/>
                  </a:lnTo>
                  <a:lnTo>
                    <a:pt x="76" y="555"/>
                  </a:lnTo>
                  <a:lnTo>
                    <a:pt x="80" y="554"/>
                  </a:lnTo>
                  <a:lnTo>
                    <a:pt x="83" y="551"/>
                  </a:lnTo>
                  <a:lnTo>
                    <a:pt x="87" y="550"/>
                  </a:lnTo>
                  <a:lnTo>
                    <a:pt x="90" y="548"/>
                  </a:lnTo>
                  <a:lnTo>
                    <a:pt x="94" y="545"/>
                  </a:lnTo>
                  <a:lnTo>
                    <a:pt x="98" y="543"/>
                  </a:lnTo>
                  <a:lnTo>
                    <a:pt x="102" y="541"/>
                  </a:lnTo>
                  <a:lnTo>
                    <a:pt x="105" y="537"/>
                  </a:lnTo>
                  <a:lnTo>
                    <a:pt x="110" y="535"/>
                  </a:lnTo>
                  <a:lnTo>
                    <a:pt x="112" y="531"/>
                  </a:lnTo>
                  <a:lnTo>
                    <a:pt x="117" y="528"/>
                  </a:lnTo>
                  <a:lnTo>
                    <a:pt x="120" y="524"/>
                  </a:lnTo>
                  <a:lnTo>
                    <a:pt x="124" y="520"/>
                  </a:lnTo>
                  <a:lnTo>
                    <a:pt x="129" y="517"/>
                  </a:lnTo>
                  <a:lnTo>
                    <a:pt x="132" y="513"/>
                  </a:lnTo>
                  <a:lnTo>
                    <a:pt x="136" y="508"/>
                  </a:lnTo>
                  <a:lnTo>
                    <a:pt x="141" y="504"/>
                  </a:lnTo>
                  <a:lnTo>
                    <a:pt x="144" y="499"/>
                  </a:lnTo>
                  <a:lnTo>
                    <a:pt x="148" y="494"/>
                  </a:lnTo>
                  <a:lnTo>
                    <a:pt x="151" y="489"/>
                  </a:lnTo>
                  <a:lnTo>
                    <a:pt x="156" y="483"/>
                  </a:lnTo>
                  <a:lnTo>
                    <a:pt x="160" y="477"/>
                  </a:lnTo>
                  <a:lnTo>
                    <a:pt x="163" y="473"/>
                  </a:lnTo>
                  <a:lnTo>
                    <a:pt x="167" y="465"/>
                  </a:lnTo>
                  <a:lnTo>
                    <a:pt x="171" y="459"/>
                  </a:lnTo>
                  <a:lnTo>
                    <a:pt x="175" y="453"/>
                  </a:lnTo>
                  <a:lnTo>
                    <a:pt x="179" y="446"/>
                  </a:lnTo>
                  <a:lnTo>
                    <a:pt x="182" y="439"/>
                  </a:lnTo>
                  <a:lnTo>
                    <a:pt x="186" y="433"/>
                  </a:lnTo>
                  <a:lnTo>
                    <a:pt x="190" y="426"/>
                  </a:lnTo>
                  <a:lnTo>
                    <a:pt x="193" y="419"/>
                  </a:lnTo>
                  <a:lnTo>
                    <a:pt x="197" y="409"/>
                  </a:lnTo>
                  <a:lnTo>
                    <a:pt x="200" y="402"/>
                  </a:lnTo>
                  <a:lnTo>
                    <a:pt x="203" y="392"/>
                  </a:lnTo>
                  <a:lnTo>
                    <a:pt x="206" y="384"/>
                  </a:lnTo>
                  <a:lnTo>
                    <a:pt x="210" y="375"/>
                  </a:lnTo>
                  <a:lnTo>
                    <a:pt x="212" y="366"/>
                  </a:lnTo>
                  <a:lnTo>
                    <a:pt x="216" y="357"/>
                  </a:lnTo>
                  <a:lnTo>
                    <a:pt x="219" y="347"/>
                  </a:lnTo>
                  <a:lnTo>
                    <a:pt x="222" y="336"/>
                  </a:lnTo>
                  <a:lnTo>
                    <a:pt x="224" y="327"/>
                  </a:lnTo>
                  <a:lnTo>
                    <a:pt x="225" y="317"/>
                  </a:lnTo>
                  <a:lnTo>
                    <a:pt x="228" y="308"/>
                  </a:lnTo>
                  <a:lnTo>
                    <a:pt x="229" y="297"/>
                  </a:lnTo>
                  <a:lnTo>
                    <a:pt x="231" y="288"/>
                  </a:lnTo>
                  <a:lnTo>
                    <a:pt x="233" y="279"/>
                  </a:lnTo>
                  <a:lnTo>
                    <a:pt x="234" y="269"/>
                  </a:lnTo>
                  <a:lnTo>
                    <a:pt x="235" y="261"/>
                  </a:lnTo>
                  <a:lnTo>
                    <a:pt x="236" y="251"/>
                  </a:lnTo>
                  <a:lnTo>
                    <a:pt x="236" y="243"/>
                  </a:lnTo>
                  <a:lnTo>
                    <a:pt x="236" y="235"/>
                  </a:lnTo>
                  <a:lnTo>
                    <a:pt x="236" y="226"/>
                  </a:lnTo>
                  <a:lnTo>
                    <a:pt x="236" y="218"/>
                  </a:lnTo>
                  <a:lnTo>
                    <a:pt x="236" y="211"/>
                  </a:lnTo>
                  <a:lnTo>
                    <a:pt x="237" y="202"/>
                  </a:lnTo>
                  <a:lnTo>
                    <a:pt x="236" y="194"/>
                  </a:lnTo>
                  <a:lnTo>
                    <a:pt x="236" y="187"/>
                  </a:lnTo>
                  <a:lnTo>
                    <a:pt x="235" y="180"/>
                  </a:lnTo>
                  <a:lnTo>
                    <a:pt x="234" y="172"/>
                  </a:lnTo>
                  <a:lnTo>
                    <a:pt x="234" y="165"/>
                  </a:lnTo>
                  <a:lnTo>
                    <a:pt x="233" y="158"/>
                  </a:lnTo>
                  <a:lnTo>
                    <a:pt x="231" y="151"/>
                  </a:lnTo>
                  <a:lnTo>
                    <a:pt x="230" y="144"/>
                  </a:lnTo>
                  <a:lnTo>
                    <a:pt x="229" y="137"/>
                  </a:lnTo>
                  <a:lnTo>
                    <a:pt x="228" y="131"/>
                  </a:lnTo>
                  <a:lnTo>
                    <a:pt x="227" y="125"/>
                  </a:lnTo>
                  <a:lnTo>
                    <a:pt x="225" y="119"/>
                  </a:lnTo>
                  <a:lnTo>
                    <a:pt x="223" y="113"/>
                  </a:lnTo>
                  <a:lnTo>
                    <a:pt x="222" y="107"/>
                  </a:lnTo>
                  <a:lnTo>
                    <a:pt x="219" y="101"/>
                  </a:lnTo>
                  <a:lnTo>
                    <a:pt x="218" y="96"/>
                  </a:lnTo>
                  <a:lnTo>
                    <a:pt x="216" y="90"/>
                  </a:lnTo>
                  <a:lnTo>
                    <a:pt x="215" y="85"/>
                  </a:lnTo>
                  <a:lnTo>
                    <a:pt x="212" y="80"/>
                  </a:lnTo>
                  <a:lnTo>
                    <a:pt x="211" y="76"/>
                  </a:lnTo>
                  <a:lnTo>
                    <a:pt x="208" y="71"/>
                  </a:lnTo>
                  <a:lnTo>
                    <a:pt x="206" y="66"/>
                  </a:lnTo>
                  <a:lnTo>
                    <a:pt x="204" y="61"/>
                  </a:lnTo>
                  <a:lnTo>
                    <a:pt x="203" y="58"/>
                  </a:lnTo>
                  <a:lnTo>
                    <a:pt x="200" y="53"/>
                  </a:lnTo>
                  <a:lnTo>
                    <a:pt x="199" y="49"/>
                  </a:lnTo>
                  <a:lnTo>
                    <a:pt x="197" y="46"/>
                  </a:lnTo>
                  <a:lnTo>
                    <a:pt x="194" y="42"/>
                  </a:lnTo>
                  <a:lnTo>
                    <a:pt x="193" y="39"/>
                  </a:lnTo>
                  <a:lnTo>
                    <a:pt x="191" y="35"/>
                  </a:lnTo>
                  <a:lnTo>
                    <a:pt x="190" y="33"/>
                  </a:lnTo>
                  <a:lnTo>
                    <a:pt x="188" y="30"/>
                  </a:lnTo>
                  <a:lnTo>
                    <a:pt x="186" y="28"/>
                  </a:lnTo>
                  <a:lnTo>
                    <a:pt x="185" y="24"/>
                  </a:lnTo>
                  <a:lnTo>
                    <a:pt x="182" y="22"/>
                  </a:lnTo>
                  <a:lnTo>
                    <a:pt x="181" y="21"/>
                  </a:lnTo>
                  <a:lnTo>
                    <a:pt x="179" y="16"/>
                  </a:lnTo>
                  <a:lnTo>
                    <a:pt x="176" y="13"/>
                  </a:lnTo>
                  <a:lnTo>
                    <a:pt x="173" y="9"/>
                  </a:lnTo>
                  <a:lnTo>
                    <a:pt x="173" y="8"/>
                  </a:lnTo>
                  <a:lnTo>
                    <a:pt x="135" y="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8" name="Freeform 140"/>
            <p:cNvSpPr>
              <a:spLocks/>
            </p:cNvSpPr>
            <p:nvPr/>
          </p:nvSpPr>
          <p:spPr bwMode="auto">
            <a:xfrm>
              <a:off x="6529388" y="4927601"/>
              <a:ext cx="92075" cy="115888"/>
            </a:xfrm>
            <a:custGeom>
              <a:avLst/>
              <a:gdLst>
                <a:gd name="T0" fmla="*/ 0 w 115"/>
                <a:gd name="T1" fmla="*/ 21 h 147"/>
                <a:gd name="T2" fmla="*/ 65 w 115"/>
                <a:gd name="T3" fmla="*/ 0 h 147"/>
                <a:gd name="T4" fmla="*/ 98 w 115"/>
                <a:gd name="T5" fmla="*/ 20 h 147"/>
                <a:gd name="T6" fmla="*/ 115 w 115"/>
                <a:gd name="T7" fmla="*/ 61 h 147"/>
                <a:gd name="T8" fmla="*/ 113 w 115"/>
                <a:gd name="T9" fmla="*/ 104 h 147"/>
                <a:gd name="T10" fmla="*/ 85 w 115"/>
                <a:gd name="T11" fmla="*/ 137 h 147"/>
                <a:gd name="T12" fmla="*/ 70 w 115"/>
                <a:gd name="T13" fmla="*/ 147 h 147"/>
                <a:gd name="T14" fmla="*/ 18 w 115"/>
                <a:gd name="T15" fmla="*/ 129 h 147"/>
                <a:gd name="T16" fmla="*/ 52 w 115"/>
                <a:gd name="T17" fmla="*/ 108 h 147"/>
                <a:gd name="T18" fmla="*/ 67 w 115"/>
                <a:gd name="T19" fmla="*/ 70 h 147"/>
                <a:gd name="T20" fmla="*/ 52 w 115"/>
                <a:gd name="T21" fmla="*/ 38 h 147"/>
                <a:gd name="T22" fmla="*/ 28 w 115"/>
                <a:gd name="T23" fmla="*/ 22 h 147"/>
                <a:gd name="T24" fmla="*/ 0 w 115"/>
                <a:gd name="T25" fmla="*/ 21 h 147"/>
                <a:gd name="T26" fmla="*/ 0 w 115"/>
                <a:gd name="T27" fmla="*/ 2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5" h="147">
                  <a:moveTo>
                    <a:pt x="0" y="21"/>
                  </a:moveTo>
                  <a:lnTo>
                    <a:pt x="65" y="0"/>
                  </a:lnTo>
                  <a:lnTo>
                    <a:pt x="98" y="20"/>
                  </a:lnTo>
                  <a:lnTo>
                    <a:pt x="115" y="61"/>
                  </a:lnTo>
                  <a:lnTo>
                    <a:pt x="113" y="104"/>
                  </a:lnTo>
                  <a:lnTo>
                    <a:pt x="85" y="137"/>
                  </a:lnTo>
                  <a:lnTo>
                    <a:pt x="70" y="147"/>
                  </a:lnTo>
                  <a:lnTo>
                    <a:pt x="18" y="129"/>
                  </a:lnTo>
                  <a:lnTo>
                    <a:pt x="52" y="108"/>
                  </a:lnTo>
                  <a:lnTo>
                    <a:pt x="67" y="70"/>
                  </a:lnTo>
                  <a:lnTo>
                    <a:pt x="52" y="38"/>
                  </a:lnTo>
                  <a:lnTo>
                    <a:pt x="28" y="22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9" name="Freeform 141"/>
            <p:cNvSpPr>
              <a:spLocks/>
            </p:cNvSpPr>
            <p:nvPr/>
          </p:nvSpPr>
          <p:spPr bwMode="auto">
            <a:xfrm>
              <a:off x="6502400" y="4943476"/>
              <a:ext cx="79375" cy="80963"/>
            </a:xfrm>
            <a:custGeom>
              <a:avLst/>
              <a:gdLst>
                <a:gd name="T0" fmla="*/ 0 w 99"/>
                <a:gd name="T1" fmla="*/ 37 h 103"/>
                <a:gd name="T2" fmla="*/ 2 w 99"/>
                <a:gd name="T3" fmla="*/ 78 h 103"/>
                <a:gd name="T4" fmla="*/ 31 w 99"/>
                <a:gd name="T5" fmla="*/ 103 h 103"/>
                <a:gd name="T6" fmla="*/ 75 w 99"/>
                <a:gd name="T7" fmla="*/ 98 h 103"/>
                <a:gd name="T8" fmla="*/ 99 w 99"/>
                <a:gd name="T9" fmla="*/ 64 h 103"/>
                <a:gd name="T10" fmla="*/ 91 w 99"/>
                <a:gd name="T11" fmla="*/ 24 h 103"/>
                <a:gd name="T12" fmla="*/ 61 w 99"/>
                <a:gd name="T13" fmla="*/ 0 h 103"/>
                <a:gd name="T14" fmla="*/ 30 w 99"/>
                <a:gd name="T15" fmla="*/ 1 h 103"/>
                <a:gd name="T16" fmla="*/ 6 w 99"/>
                <a:gd name="T17" fmla="*/ 23 h 103"/>
                <a:gd name="T18" fmla="*/ 0 w 99"/>
                <a:gd name="T19" fmla="*/ 37 h 103"/>
                <a:gd name="T20" fmla="*/ 0 w 99"/>
                <a:gd name="T21" fmla="*/ 3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103">
                  <a:moveTo>
                    <a:pt x="0" y="37"/>
                  </a:moveTo>
                  <a:lnTo>
                    <a:pt x="2" y="78"/>
                  </a:lnTo>
                  <a:lnTo>
                    <a:pt x="31" y="103"/>
                  </a:lnTo>
                  <a:lnTo>
                    <a:pt x="75" y="98"/>
                  </a:lnTo>
                  <a:lnTo>
                    <a:pt x="99" y="64"/>
                  </a:lnTo>
                  <a:lnTo>
                    <a:pt x="91" y="24"/>
                  </a:lnTo>
                  <a:lnTo>
                    <a:pt x="61" y="0"/>
                  </a:lnTo>
                  <a:lnTo>
                    <a:pt x="30" y="1"/>
                  </a:lnTo>
                  <a:lnTo>
                    <a:pt x="6" y="23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0" name="Freeform 142"/>
            <p:cNvSpPr>
              <a:spLocks/>
            </p:cNvSpPr>
            <p:nvPr/>
          </p:nvSpPr>
          <p:spPr bwMode="auto">
            <a:xfrm>
              <a:off x="6556375" y="4930776"/>
              <a:ext cx="63500" cy="55563"/>
            </a:xfrm>
            <a:custGeom>
              <a:avLst/>
              <a:gdLst>
                <a:gd name="T0" fmla="*/ 38 w 80"/>
                <a:gd name="T1" fmla="*/ 70 h 71"/>
                <a:gd name="T2" fmla="*/ 80 w 80"/>
                <a:gd name="T3" fmla="*/ 71 h 71"/>
                <a:gd name="T4" fmla="*/ 73 w 80"/>
                <a:gd name="T5" fmla="*/ 40 h 71"/>
                <a:gd name="T6" fmla="*/ 43 w 80"/>
                <a:gd name="T7" fmla="*/ 0 h 71"/>
                <a:gd name="T8" fmla="*/ 0 w 80"/>
                <a:gd name="T9" fmla="*/ 12 h 71"/>
                <a:gd name="T10" fmla="*/ 26 w 80"/>
                <a:gd name="T11" fmla="*/ 54 h 71"/>
                <a:gd name="T12" fmla="*/ 38 w 80"/>
                <a:gd name="T13" fmla="*/ 70 h 71"/>
                <a:gd name="T14" fmla="*/ 38 w 80"/>
                <a:gd name="T15" fmla="*/ 7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71">
                  <a:moveTo>
                    <a:pt x="38" y="70"/>
                  </a:moveTo>
                  <a:lnTo>
                    <a:pt x="80" y="71"/>
                  </a:lnTo>
                  <a:lnTo>
                    <a:pt x="73" y="40"/>
                  </a:lnTo>
                  <a:lnTo>
                    <a:pt x="43" y="0"/>
                  </a:lnTo>
                  <a:lnTo>
                    <a:pt x="0" y="12"/>
                  </a:lnTo>
                  <a:lnTo>
                    <a:pt x="26" y="54"/>
                  </a:lnTo>
                  <a:lnTo>
                    <a:pt x="38" y="70"/>
                  </a:lnTo>
                  <a:lnTo>
                    <a:pt x="38" y="7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1" name="Freeform 143"/>
            <p:cNvSpPr>
              <a:spLocks/>
            </p:cNvSpPr>
            <p:nvPr/>
          </p:nvSpPr>
          <p:spPr bwMode="auto">
            <a:xfrm>
              <a:off x="6505575" y="4948238"/>
              <a:ext cx="73025" cy="82550"/>
            </a:xfrm>
            <a:custGeom>
              <a:avLst/>
              <a:gdLst>
                <a:gd name="T0" fmla="*/ 3 w 90"/>
                <a:gd name="T1" fmla="*/ 49 h 104"/>
                <a:gd name="T2" fmla="*/ 40 w 90"/>
                <a:gd name="T3" fmla="*/ 53 h 104"/>
                <a:gd name="T4" fmla="*/ 45 w 90"/>
                <a:gd name="T5" fmla="*/ 104 h 104"/>
                <a:gd name="T6" fmla="*/ 69 w 90"/>
                <a:gd name="T7" fmla="*/ 96 h 104"/>
                <a:gd name="T8" fmla="*/ 90 w 90"/>
                <a:gd name="T9" fmla="*/ 53 h 104"/>
                <a:gd name="T10" fmla="*/ 47 w 90"/>
                <a:gd name="T11" fmla="*/ 47 h 104"/>
                <a:gd name="T12" fmla="*/ 50 w 90"/>
                <a:gd name="T13" fmla="*/ 0 h 104"/>
                <a:gd name="T14" fmla="*/ 9 w 90"/>
                <a:gd name="T15" fmla="*/ 0 h 104"/>
                <a:gd name="T16" fmla="*/ 0 w 90"/>
                <a:gd name="T17" fmla="*/ 32 h 104"/>
                <a:gd name="T18" fmla="*/ 3 w 90"/>
                <a:gd name="T19" fmla="*/ 49 h 104"/>
                <a:gd name="T20" fmla="*/ 3 w 90"/>
                <a:gd name="T21" fmla="*/ 4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104">
                  <a:moveTo>
                    <a:pt x="3" y="49"/>
                  </a:moveTo>
                  <a:lnTo>
                    <a:pt x="40" y="53"/>
                  </a:lnTo>
                  <a:lnTo>
                    <a:pt x="45" y="104"/>
                  </a:lnTo>
                  <a:lnTo>
                    <a:pt x="69" y="96"/>
                  </a:lnTo>
                  <a:lnTo>
                    <a:pt x="90" y="53"/>
                  </a:lnTo>
                  <a:lnTo>
                    <a:pt x="47" y="47"/>
                  </a:lnTo>
                  <a:lnTo>
                    <a:pt x="50" y="0"/>
                  </a:lnTo>
                  <a:lnTo>
                    <a:pt x="9" y="0"/>
                  </a:lnTo>
                  <a:lnTo>
                    <a:pt x="0" y="32"/>
                  </a:lnTo>
                  <a:lnTo>
                    <a:pt x="3" y="49"/>
                  </a:lnTo>
                  <a:lnTo>
                    <a:pt x="3" y="49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2" name="Freeform 144"/>
            <p:cNvSpPr>
              <a:spLocks/>
            </p:cNvSpPr>
            <p:nvPr/>
          </p:nvSpPr>
          <p:spPr bwMode="auto">
            <a:xfrm>
              <a:off x="6567488" y="4940301"/>
              <a:ext cx="47625" cy="34925"/>
            </a:xfrm>
            <a:custGeom>
              <a:avLst/>
              <a:gdLst>
                <a:gd name="T0" fmla="*/ 23 w 61"/>
                <a:gd name="T1" fmla="*/ 45 h 45"/>
                <a:gd name="T2" fmla="*/ 61 w 61"/>
                <a:gd name="T3" fmla="*/ 39 h 45"/>
                <a:gd name="T4" fmla="*/ 44 w 61"/>
                <a:gd name="T5" fmla="*/ 0 h 45"/>
                <a:gd name="T6" fmla="*/ 0 w 61"/>
                <a:gd name="T7" fmla="*/ 11 h 45"/>
                <a:gd name="T8" fmla="*/ 23 w 61"/>
                <a:gd name="T9" fmla="*/ 45 h 45"/>
                <a:gd name="T10" fmla="*/ 23 w 61"/>
                <a:gd name="T1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45">
                  <a:moveTo>
                    <a:pt x="23" y="45"/>
                  </a:moveTo>
                  <a:lnTo>
                    <a:pt x="61" y="39"/>
                  </a:lnTo>
                  <a:lnTo>
                    <a:pt x="44" y="0"/>
                  </a:lnTo>
                  <a:lnTo>
                    <a:pt x="0" y="11"/>
                  </a:lnTo>
                  <a:lnTo>
                    <a:pt x="23" y="45"/>
                  </a:lnTo>
                  <a:lnTo>
                    <a:pt x="23" y="45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3" name="Freeform 145"/>
            <p:cNvSpPr>
              <a:spLocks/>
            </p:cNvSpPr>
            <p:nvPr/>
          </p:nvSpPr>
          <p:spPr bwMode="auto">
            <a:xfrm>
              <a:off x="6567488" y="4995863"/>
              <a:ext cx="49213" cy="36513"/>
            </a:xfrm>
            <a:custGeom>
              <a:avLst/>
              <a:gdLst>
                <a:gd name="T0" fmla="*/ 23 w 63"/>
                <a:gd name="T1" fmla="*/ 0 h 44"/>
                <a:gd name="T2" fmla="*/ 63 w 63"/>
                <a:gd name="T3" fmla="*/ 11 h 44"/>
                <a:gd name="T4" fmla="*/ 44 w 63"/>
                <a:gd name="T5" fmla="*/ 44 h 44"/>
                <a:gd name="T6" fmla="*/ 0 w 63"/>
                <a:gd name="T7" fmla="*/ 32 h 44"/>
                <a:gd name="T8" fmla="*/ 23 w 63"/>
                <a:gd name="T9" fmla="*/ 0 h 44"/>
                <a:gd name="T10" fmla="*/ 23 w 63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44">
                  <a:moveTo>
                    <a:pt x="23" y="0"/>
                  </a:moveTo>
                  <a:lnTo>
                    <a:pt x="63" y="11"/>
                  </a:lnTo>
                  <a:lnTo>
                    <a:pt x="44" y="44"/>
                  </a:lnTo>
                  <a:lnTo>
                    <a:pt x="0" y="32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4" name="Freeform 146"/>
            <p:cNvSpPr>
              <a:spLocks/>
            </p:cNvSpPr>
            <p:nvPr/>
          </p:nvSpPr>
          <p:spPr bwMode="auto">
            <a:xfrm>
              <a:off x="6550025" y="4956176"/>
              <a:ext cx="25400" cy="23813"/>
            </a:xfrm>
            <a:custGeom>
              <a:avLst/>
              <a:gdLst>
                <a:gd name="T0" fmla="*/ 9 w 32"/>
                <a:gd name="T1" fmla="*/ 0 h 30"/>
                <a:gd name="T2" fmla="*/ 0 w 32"/>
                <a:gd name="T3" fmla="*/ 30 h 30"/>
                <a:gd name="T4" fmla="*/ 32 w 32"/>
                <a:gd name="T5" fmla="*/ 27 h 30"/>
                <a:gd name="T6" fmla="*/ 22 w 32"/>
                <a:gd name="T7" fmla="*/ 7 h 30"/>
                <a:gd name="T8" fmla="*/ 9 w 32"/>
                <a:gd name="T9" fmla="*/ 0 h 30"/>
                <a:gd name="T10" fmla="*/ 9 w 32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0">
                  <a:moveTo>
                    <a:pt x="9" y="0"/>
                  </a:moveTo>
                  <a:lnTo>
                    <a:pt x="0" y="30"/>
                  </a:lnTo>
                  <a:lnTo>
                    <a:pt x="32" y="27"/>
                  </a:lnTo>
                  <a:lnTo>
                    <a:pt x="22" y="7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5" name="Freeform 147"/>
            <p:cNvSpPr>
              <a:spLocks/>
            </p:cNvSpPr>
            <p:nvPr/>
          </p:nvSpPr>
          <p:spPr bwMode="auto">
            <a:xfrm>
              <a:off x="6510338" y="4994276"/>
              <a:ext cx="22225" cy="28575"/>
            </a:xfrm>
            <a:custGeom>
              <a:avLst/>
              <a:gdLst>
                <a:gd name="T0" fmla="*/ 0 w 29"/>
                <a:gd name="T1" fmla="*/ 8 h 35"/>
                <a:gd name="T2" fmla="*/ 29 w 29"/>
                <a:gd name="T3" fmla="*/ 0 h 35"/>
                <a:gd name="T4" fmla="*/ 27 w 29"/>
                <a:gd name="T5" fmla="*/ 35 h 35"/>
                <a:gd name="T6" fmla="*/ 2 w 29"/>
                <a:gd name="T7" fmla="*/ 20 h 35"/>
                <a:gd name="T8" fmla="*/ 0 w 29"/>
                <a:gd name="T9" fmla="*/ 8 h 35"/>
                <a:gd name="T10" fmla="*/ 0 w 29"/>
                <a:gd name="T11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5">
                  <a:moveTo>
                    <a:pt x="0" y="8"/>
                  </a:moveTo>
                  <a:lnTo>
                    <a:pt x="29" y="0"/>
                  </a:lnTo>
                  <a:lnTo>
                    <a:pt x="27" y="35"/>
                  </a:lnTo>
                  <a:lnTo>
                    <a:pt x="2" y="20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6" name="Freeform 148"/>
            <p:cNvSpPr>
              <a:spLocks/>
            </p:cNvSpPr>
            <p:nvPr/>
          </p:nvSpPr>
          <p:spPr bwMode="auto">
            <a:xfrm>
              <a:off x="6508750" y="4949826"/>
              <a:ext cx="30163" cy="34925"/>
            </a:xfrm>
            <a:custGeom>
              <a:avLst/>
              <a:gdLst>
                <a:gd name="T0" fmla="*/ 0 w 37"/>
                <a:gd name="T1" fmla="*/ 31 h 45"/>
                <a:gd name="T2" fmla="*/ 37 w 37"/>
                <a:gd name="T3" fmla="*/ 45 h 45"/>
                <a:gd name="T4" fmla="*/ 34 w 37"/>
                <a:gd name="T5" fmla="*/ 0 h 45"/>
                <a:gd name="T6" fmla="*/ 13 w 37"/>
                <a:gd name="T7" fmla="*/ 4 h 45"/>
                <a:gd name="T8" fmla="*/ 0 w 37"/>
                <a:gd name="T9" fmla="*/ 31 h 45"/>
                <a:gd name="T10" fmla="*/ 0 w 37"/>
                <a:gd name="T11" fmla="*/ 3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45">
                  <a:moveTo>
                    <a:pt x="0" y="31"/>
                  </a:moveTo>
                  <a:lnTo>
                    <a:pt x="37" y="45"/>
                  </a:lnTo>
                  <a:lnTo>
                    <a:pt x="34" y="0"/>
                  </a:lnTo>
                  <a:lnTo>
                    <a:pt x="13" y="4"/>
                  </a:lnTo>
                  <a:lnTo>
                    <a:pt x="0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7" name="Freeform 149"/>
            <p:cNvSpPr>
              <a:spLocks/>
            </p:cNvSpPr>
            <p:nvPr/>
          </p:nvSpPr>
          <p:spPr bwMode="auto">
            <a:xfrm>
              <a:off x="6542088" y="4989513"/>
              <a:ext cx="28575" cy="33338"/>
            </a:xfrm>
            <a:custGeom>
              <a:avLst/>
              <a:gdLst>
                <a:gd name="T0" fmla="*/ 12 w 36"/>
                <a:gd name="T1" fmla="*/ 40 h 40"/>
                <a:gd name="T2" fmla="*/ 0 w 36"/>
                <a:gd name="T3" fmla="*/ 0 h 40"/>
                <a:gd name="T4" fmla="*/ 36 w 36"/>
                <a:gd name="T5" fmla="*/ 15 h 40"/>
                <a:gd name="T6" fmla="*/ 26 w 36"/>
                <a:gd name="T7" fmla="*/ 38 h 40"/>
                <a:gd name="T8" fmla="*/ 12 w 36"/>
                <a:gd name="T9" fmla="*/ 40 h 40"/>
                <a:gd name="T10" fmla="*/ 12 w 36"/>
                <a:gd name="T1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40">
                  <a:moveTo>
                    <a:pt x="12" y="40"/>
                  </a:moveTo>
                  <a:lnTo>
                    <a:pt x="0" y="0"/>
                  </a:lnTo>
                  <a:lnTo>
                    <a:pt x="36" y="15"/>
                  </a:lnTo>
                  <a:lnTo>
                    <a:pt x="26" y="38"/>
                  </a:lnTo>
                  <a:lnTo>
                    <a:pt x="12" y="40"/>
                  </a:lnTo>
                  <a:lnTo>
                    <a:pt x="12" y="4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8" name="Freeform 150"/>
            <p:cNvSpPr>
              <a:spLocks/>
            </p:cNvSpPr>
            <p:nvPr/>
          </p:nvSpPr>
          <p:spPr bwMode="auto">
            <a:xfrm>
              <a:off x="6583363" y="4951413"/>
              <a:ext cx="19050" cy="15875"/>
            </a:xfrm>
            <a:custGeom>
              <a:avLst/>
              <a:gdLst>
                <a:gd name="T0" fmla="*/ 0 w 24"/>
                <a:gd name="T1" fmla="*/ 2 h 20"/>
                <a:gd name="T2" fmla="*/ 15 w 24"/>
                <a:gd name="T3" fmla="*/ 0 h 20"/>
                <a:gd name="T4" fmla="*/ 22 w 24"/>
                <a:gd name="T5" fmla="*/ 8 h 20"/>
                <a:gd name="T6" fmla="*/ 24 w 24"/>
                <a:gd name="T7" fmla="*/ 19 h 20"/>
                <a:gd name="T8" fmla="*/ 10 w 24"/>
                <a:gd name="T9" fmla="*/ 20 h 20"/>
                <a:gd name="T10" fmla="*/ 8 w 24"/>
                <a:gd name="T11" fmla="*/ 13 h 20"/>
                <a:gd name="T12" fmla="*/ 17 w 24"/>
                <a:gd name="T13" fmla="*/ 9 h 20"/>
                <a:gd name="T14" fmla="*/ 5 w 24"/>
                <a:gd name="T15" fmla="*/ 9 h 20"/>
                <a:gd name="T16" fmla="*/ 3 w 24"/>
                <a:gd name="T17" fmla="*/ 4 h 20"/>
                <a:gd name="T18" fmla="*/ 0 w 24"/>
                <a:gd name="T19" fmla="*/ 2 h 20"/>
                <a:gd name="T20" fmla="*/ 0 w 24"/>
                <a:gd name="T21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0">
                  <a:moveTo>
                    <a:pt x="0" y="2"/>
                  </a:moveTo>
                  <a:lnTo>
                    <a:pt x="15" y="0"/>
                  </a:lnTo>
                  <a:lnTo>
                    <a:pt x="22" y="8"/>
                  </a:lnTo>
                  <a:lnTo>
                    <a:pt x="24" y="19"/>
                  </a:lnTo>
                  <a:lnTo>
                    <a:pt x="10" y="20"/>
                  </a:lnTo>
                  <a:lnTo>
                    <a:pt x="8" y="13"/>
                  </a:lnTo>
                  <a:lnTo>
                    <a:pt x="17" y="9"/>
                  </a:lnTo>
                  <a:lnTo>
                    <a:pt x="5" y="9"/>
                  </a:lnTo>
                  <a:lnTo>
                    <a:pt x="3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9" name="Freeform 151"/>
            <p:cNvSpPr>
              <a:spLocks/>
            </p:cNvSpPr>
            <p:nvPr/>
          </p:nvSpPr>
          <p:spPr bwMode="auto">
            <a:xfrm>
              <a:off x="6584950" y="5008563"/>
              <a:ext cx="17463" cy="14288"/>
            </a:xfrm>
            <a:custGeom>
              <a:avLst/>
              <a:gdLst>
                <a:gd name="T0" fmla="*/ 8 w 21"/>
                <a:gd name="T1" fmla="*/ 0 h 18"/>
                <a:gd name="T2" fmla="*/ 6 w 21"/>
                <a:gd name="T3" fmla="*/ 9 h 18"/>
                <a:gd name="T4" fmla="*/ 0 w 21"/>
                <a:gd name="T5" fmla="*/ 16 h 18"/>
                <a:gd name="T6" fmla="*/ 11 w 21"/>
                <a:gd name="T7" fmla="*/ 18 h 18"/>
                <a:gd name="T8" fmla="*/ 17 w 21"/>
                <a:gd name="T9" fmla="*/ 12 h 18"/>
                <a:gd name="T10" fmla="*/ 21 w 21"/>
                <a:gd name="T11" fmla="*/ 3 h 18"/>
                <a:gd name="T12" fmla="*/ 8 w 21"/>
                <a:gd name="T13" fmla="*/ 0 h 18"/>
                <a:gd name="T14" fmla="*/ 8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8" y="0"/>
                  </a:moveTo>
                  <a:lnTo>
                    <a:pt x="6" y="9"/>
                  </a:lnTo>
                  <a:lnTo>
                    <a:pt x="0" y="16"/>
                  </a:lnTo>
                  <a:lnTo>
                    <a:pt x="11" y="18"/>
                  </a:lnTo>
                  <a:lnTo>
                    <a:pt x="17" y="12"/>
                  </a:lnTo>
                  <a:lnTo>
                    <a:pt x="21" y="3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0" name="Freeform 152"/>
            <p:cNvSpPr>
              <a:spLocks/>
            </p:cNvSpPr>
            <p:nvPr/>
          </p:nvSpPr>
          <p:spPr bwMode="auto">
            <a:xfrm>
              <a:off x="6494463" y="4933951"/>
              <a:ext cx="95250" cy="58738"/>
            </a:xfrm>
            <a:custGeom>
              <a:avLst/>
              <a:gdLst>
                <a:gd name="T0" fmla="*/ 22 w 122"/>
                <a:gd name="T1" fmla="*/ 62 h 74"/>
                <a:gd name="T2" fmla="*/ 22 w 122"/>
                <a:gd name="T3" fmla="*/ 56 h 74"/>
                <a:gd name="T4" fmla="*/ 24 w 122"/>
                <a:gd name="T5" fmla="*/ 50 h 74"/>
                <a:gd name="T6" fmla="*/ 28 w 122"/>
                <a:gd name="T7" fmla="*/ 44 h 74"/>
                <a:gd name="T8" fmla="*/ 31 w 122"/>
                <a:gd name="T9" fmla="*/ 38 h 74"/>
                <a:gd name="T10" fmla="*/ 37 w 122"/>
                <a:gd name="T11" fmla="*/ 32 h 74"/>
                <a:gd name="T12" fmla="*/ 43 w 122"/>
                <a:gd name="T13" fmla="*/ 29 h 74"/>
                <a:gd name="T14" fmla="*/ 51 w 122"/>
                <a:gd name="T15" fmla="*/ 27 h 74"/>
                <a:gd name="T16" fmla="*/ 60 w 122"/>
                <a:gd name="T17" fmla="*/ 27 h 74"/>
                <a:gd name="T18" fmla="*/ 68 w 122"/>
                <a:gd name="T19" fmla="*/ 29 h 74"/>
                <a:gd name="T20" fmla="*/ 75 w 122"/>
                <a:gd name="T21" fmla="*/ 31 h 74"/>
                <a:gd name="T22" fmla="*/ 83 w 122"/>
                <a:gd name="T23" fmla="*/ 35 h 74"/>
                <a:gd name="T24" fmla="*/ 87 w 122"/>
                <a:gd name="T25" fmla="*/ 39 h 74"/>
                <a:gd name="T26" fmla="*/ 92 w 122"/>
                <a:gd name="T27" fmla="*/ 45 h 74"/>
                <a:gd name="T28" fmla="*/ 94 w 122"/>
                <a:gd name="T29" fmla="*/ 53 h 74"/>
                <a:gd name="T30" fmla="*/ 97 w 122"/>
                <a:gd name="T31" fmla="*/ 62 h 74"/>
                <a:gd name="T32" fmla="*/ 122 w 122"/>
                <a:gd name="T33" fmla="*/ 68 h 74"/>
                <a:gd name="T34" fmla="*/ 122 w 122"/>
                <a:gd name="T35" fmla="*/ 65 h 74"/>
                <a:gd name="T36" fmla="*/ 120 w 122"/>
                <a:gd name="T37" fmla="*/ 57 h 74"/>
                <a:gd name="T38" fmla="*/ 118 w 122"/>
                <a:gd name="T39" fmla="*/ 53 h 74"/>
                <a:gd name="T40" fmla="*/ 117 w 122"/>
                <a:gd name="T41" fmla="*/ 48 h 74"/>
                <a:gd name="T42" fmla="*/ 115 w 122"/>
                <a:gd name="T43" fmla="*/ 42 h 74"/>
                <a:gd name="T44" fmla="*/ 112 w 122"/>
                <a:gd name="T45" fmla="*/ 36 h 74"/>
                <a:gd name="T46" fmla="*/ 110 w 122"/>
                <a:gd name="T47" fmla="*/ 29 h 74"/>
                <a:gd name="T48" fmla="*/ 105 w 122"/>
                <a:gd name="T49" fmla="*/ 24 h 74"/>
                <a:gd name="T50" fmla="*/ 100 w 122"/>
                <a:gd name="T51" fmla="*/ 18 h 74"/>
                <a:gd name="T52" fmla="*/ 97 w 122"/>
                <a:gd name="T53" fmla="*/ 13 h 74"/>
                <a:gd name="T54" fmla="*/ 90 w 122"/>
                <a:gd name="T55" fmla="*/ 8 h 74"/>
                <a:gd name="T56" fmla="*/ 83 w 122"/>
                <a:gd name="T57" fmla="*/ 5 h 74"/>
                <a:gd name="T58" fmla="*/ 74 w 122"/>
                <a:gd name="T59" fmla="*/ 2 h 74"/>
                <a:gd name="T60" fmla="*/ 66 w 122"/>
                <a:gd name="T61" fmla="*/ 1 h 74"/>
                <a:gd name="T62" fmla="*/ 56 w 122"/>
                <a:gd name="T63" fmla="*/ 1 h 74"/>
                <a:gd name="T64" fmla="*/ 48 w 122"/>
                <a:gd name="T65" fmla="*/ 1 h 74"/>
                <a:gd name="T66" fmla="*/ 40 w 122"/>
                <a:gd name="T67" fmla="*/ 4 h 74"/>
                <a:gd name="T68" fmla="*/ 34 w 122"/>
                <a:gd name="T69" fmla="*/ 6 h 74"/>
                <a:gd name="T70" fmla="*/ 26 w 122"/>
                <a:gd name="T71" fmla="*/ 10 h 74"/>
                <a:gd name="T72" fmla="*/ 22 w 122"/>
                <a:gd name="T73" fmla="*/ 14 h 74"/>
                <a:gd name="T74" fmla="*/ 16 w 122"/>
                <a:gd name="T75" fmla="*/ 19 h 74"/>
                <a:gd name="T76" fmla="*/ 12 w 122"/>
                <a:gd name="T77" fmla="*/ 25 h 74"/>
                <a:gd name="T78" fmla="*/ 7 w 122"/>
                <a:gd name="T79" fmla="*/ 30 h 74"/>
                <a:gd name="T80" fmla="*/ 5 w 122"/>
                <a:gd name="T81" fmla="*/ 36 h 74"/>
                <a:gd name="T82" fmla="*/ 2 w 122"/>
                <a:gd name="T83" fmla="*/ 43 h 74"/>
                <a:gd name="T84" fmla="*/ 1 w 122"/>
                <a:gd name="T85" fmla="*/ 49 h 74"/>
                <a:gd name="T86" fmla="*/ 0 w 122"/>
                <a:gd name="T87" fmla="*/ 55 h 74"/>
                <a:gd name="T88" fmla="*/ 0 w 122"/>
                <a:gd name="T89" fmla="*/ 62 h 74"/>
                <a:gd name="T90" fmla="*/ 0 w 122"/>
                <a:gd name="T91" fmla="*/ 68 h 74"/>
                <a:gd name="T92" fmla="*/ 0 w 122"/>
                <a:gd name="T93" fmla="*/ 74 h 74"/>
                <a:gd name="T94" fmla="*/ 22 w 122"/>
                <a:gd name="T95" fmla="*/ 6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2" h="74">
                  <a:moveTo>
                    <a:pt x="22" y="66"/>
                  </a:moveTo>
                  <a:lnTo>
                    <a:pt x="22" y="62"/>
                  </a:lnTo>
                  <a:lnTo>
                    <a:pt x="22" y="60"/>
                  </a:lnTo>
                  <a:lnTo>
                    <a:pt x="22" y="56"/>
                  </a:lnTo>
                  <a:lnTo>
                    <a:pt x="23" y="54"/>
                  </a:lnTo>
                  <a:lnTo>
                    <a:pt x="24" y="50"/>
                  </a:lnTo>
                  <a:lnTo>
                    <a:pt x="25" y="47"/>
                  </a:lnTo>
                  <a:lnTo>
                    <a:pt x="28" y="44"/>
                  </a:lnTo>
                  <a:lnTo>
                    <a:pt x="30" y="41"/>
                  </a:lnTo>
                  <a:lnTo>
                    <a:pt x="31" y="38"/>
                  </a:lnTo>
                  <a:lnTo>
                    <a:pt x="35" y="36"/>
                  </a:lnTo>
                  <a:lnTo>
                    <a:pt x="37" y="32"/>
                  </a:lnTo>
                  <a:lnTo>
                    <a:pt x="41" y="31"/>
                  </a:lnTo>
                  <a:lnTo>
                    <a:pt x="43" y="29"/>
                  </a:lnTo>
                  <a:lnTo>
                    <a:pt x="48" y="29"/>
                  </a:lnTo>
                  <a:lnTo>
                    <a:pt x="51" y="27"/>
                  </a:lnTo>
                  <a:lnTo>
                    <a:pt x="56" y="27"/>
                  </a:lnTo>
                  <a:lnTo>
                    <a:pt x="60" y="27"/>
                  </a:lnTo>
                  <a:lnTo>
                    <a:pt x="65" y="27"/>
                  </a:lnTo>
                  <a:lnTo>
                    <a:pt x="68" y="29"/>
                  </a:lnTo>
                  <a:lnTo>
                    <a:pt x="72" y="30"/>
                  </a:lnTo>
                  <a:lnTo>
                    <a:pt x="75" y="31"/>
                  </a:lnTo>
                  <a:lnTo>
                    <a:pt x="79" y="32"/>
                  </a:lnTo>
                  <a:lnTo>
                    <a:pt x="83" y="35"/>
                  </a:lnTo>
                  <a:lnTo>
                    <a:pt x="85" y="37"/>
                  </a:lnTo>
                  <a:lnTo>
                    <a:pt x="87" y="39"/>
                  </a:lnTo>
                  <a:lnTo>
                    <a:pt x="90" y="43"/>
                  </a:lnTo>
                  <a:lnTo>
                    <a:pt x="92" y="45"/>
                  </a:lnTo>
                  <a:lnTo>
                    <a:pt x="93" y="50"/>
                  </a:lnTo>
                  <a:lnTo>
                    <a:pt x="94" y="53"/>
                  </a:lnTo>
                  <a:lnTo>
                    <a:pt x="96" y="57"/>
                  </a:lnTo>
                  <a:lnTo>
                    <a:pt x="97" y="62"/>
                  </a:lnTo>
                  <a:lnTo>
                    <a:pt x="97" y="67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2" y="65"/>
                  </a:lnTo>
                  <a:lnTo>
                    <a:pt x="121" y="62"/>
                  </a:lnTo>
                  <a:lnTo>
                    <a:pt x="120" y="57"/>
                  </a:lnTo>
                  <a:lnTo>
                    <a:pt x="120" y="55"/>
                  </a:lnTo>
                  <a:lnTo>
                    <a:pt x="118" y="53"/>
                  </a:lnTo>
                  <a:lnTo>
                    <a:pt x="117" y="50"/>
                  </a:lnTo>
                  <a:lnTo>
                    <a:pt x="117" y="48"/>
                  </a:lnTo>
                  <a:lnTo>
                    <a:pt x="116" y="44"/>
                  </a:lnTo>
                  <a:lnTo>
                    <a:pt x="115" y="42"/>
                  </a:lnTo>
                  <a:lnTo>
                    <a:pt x="114" y="39"/>
                  </a:lnTo>
                  <a:lnTo>
                    <a:pt x="112" y="36"/>
                  </a:lnTo>
                  <a:lnTo>
                    <a:pt x="111" y="32"/>
                  </a:lnTo>
                  <a:lnTo>
                    <a:pt x="110" y="29"/>
                  </a:lnTo>
                  <a:lnTo>
                    <a:pt x="108" y="26"/>
                  </a:lnTo>
                  <a:lnTo>
                    <a:pt x="105" y="24"/>
                  </a:lnTo>
                  <a:lnTo>
                    <a:pt x="104" y="20"/>
                  </a:lnTo>
                  <a:lnTo>
                    <a:pt x="100" y="18"/>
                  </a:lnTo>
                  <a:lnTo>
                    <a:pt x="99" y="14"/>
                  </a:lnTo>
                  <a:lnTo>
                    <a:pt x="97" y="13"/>
                  </a:lnTo>
                  <a:lnTo>
                    <a:pt x="93" y="10"/>
                  </a:lnTo>
                  <a:lnTo>
                    <a:pt x="90" y="8"/>
                  </a:lnTo>
                  <a:lnTo>
                    <a:pt x="86" y="6"/>
                  </a:lnTo>
                  <a:lnTo>
                    <a:pt x="83" y="5"/>
                  </a:lnTo>
                  <a:lnTo>
                    <a:pt x="79" y="4"/>
                  </a:lnTo>
                  <a:lnTo>
                    <a:pt x="74" y="2"/>
                  </a:lnTo>
                  <a:lnTo>
                    <a:pt x="71" y="1"/>
                  </a:lnTo>
                  <a:lnTo>
                    <a:pt x="66" y="1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1" y="1"/>
                  </a:lnTo>
                  <a:lnTo>
                    <a:pt x="48" y="1"/>
                  </a:lnTo>
                  <a:lnTo>
                    <a:pt x="43" y="2"/>
                  </a:lnTo>
                  <a:lnTo>
                    <a:pt x="40" y="4"/>
                  </a:lnTo>
                  <a:lnTo>
                    <a:pt x="36" y="5"/>
                  </a:lnTo>
                  <a:lnTo>
                    <a:pt x="34" y="6"/>
                  </a:lnTo>
                  <a:lnTo>
                    <a:pt x="29" y="8"/>
                  </a:lnTo>
                  <a:lnTo>
                    <a:pt x="26" y="10"/>
                  </a:lnTo>
                  <a:lnTo>
                    <a:pt x="24" y="12"/>
                  </a:lnTo>
                  <a:lnTo>
                    <a:pt x="22" y="14"/>
                  </a:lnTo>
                  <a:lnTo>
                    <a:pt x="18" y="17"/>
                  </a:lnTo>
                  <a:lnTo>
                    <a:pt x="16" y="19"/>
                  </a:lnTo>
                  <a:lnTo>
                    <a:pt x="13" y="23"/>
                  </a:lnTo>
                  <a:lnTo>
                    <a:pt x="12" y="25"/>
                  </a:lnTo>
                  <a:lnTo>
                    <a:pt x="10" y="27"/>
                  </a:lnTo>
                  <a:lnTo>
                    <a:pt x="7" y="30"/>
                  </a:lnTo>
                  <a:lnTo>
                    <a:pt x="6" y="33"/>
                  </a:lnTo>
                  <a:lnTo>
                    <a:pt x="5" y="36"/>
                  </a:lnTo>
                  <a:lnTo>
                    <a:pt x="4" y="39"/>
                  </a:lnTo>
                  <a:lnTo>
                    <a:pt x="2" y="43"/>
                  </a:lnTo>
                  <a:lnTo>
                    <a:pt x="1" y="45"/>
                  </a:lnTo>
                  <a:lnTo>
                    <a:pt x="1" y="49"/>
                  </a:lnTo>
                  <a:lnTo>
                    <a:pt x="0" y="53"/>
                  </a:lnTo>
                  <a:lnTo>
                    <a:pt x="0" y="55"/>
                  </a:lnTo>
                  <a:lnTo>
                    <a:pt x="0" y="59"/>
                  </a:lnTo>
                  <a:lnTo>
                    <a:pt x="0" y="62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22" y="66"/>
                  </a:lnTo>
                  <a:lnTo>
                    <a:pt x="22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1" name="Freeform 153"/>
            <p:cNvSpPr>
              <a:spLocks/>
            </p:cNvSpPr>
            <p:nvPr/>
          </p:nvSpPr>
          <p:spPr bwMode="auto">
            <a:xfrm>
              <a:off x="6492875" y="4972051"/>
              <a:ext cx="96838" cy="65088"/>
            </a:xfrm>
            <a:custGeom>
              <a:avLst/>
              <a:gdLst>
                <a:gd name="T0" fmla="*/ 23 w 123"/>
                <a:gd name="T1" fmla="*/ 11 h 80"/>
                <a:gd name="T2" fmla="*/ 23 w 123"/>
                <a:gd name="T3" fmla="*/ 18 h 80"/>
                <a:gd name="T4" fmla="*/ 25 w 123"/>
                <a:gd name="T5" fmla="*/ 26 h 80"/>
                <a:gd name="T6" fmla="*/ 27 w 123"/>
                <a:gd name="T7" fmla="*/ 35 h 80"/>
                <a:gd name="T8" fmla="*/ 31 w 123"/>
                <a:gd name="T9" fmla="*/ 41 h 80"/>
                <a:gd name="T10" fmla="*/ 36 w 123"/>
                <a:gd name="T11" fmla="*/ 47 h 80"/>
                <a:gd name="T12" fmla="*/ 43 w 123"/>
                <a:gd name="T13" fmla="*/ 51 h 80"/>
                <a:gd name="T14" fmla="*/ 49 w 123"/>
                <a:gd name="T15" fmla="*/ 54 h 80"/>
                <a:gd name="T16" fmla="*/ 54 w 123"/>
                <a:gd name="T17" fmla="*/ 55 h 80"/>
                <a:gd name="T18" fmla="*/ 61 w 123"/>
                <a:gd name="T19" fmla="*/ 55 h 80"/>
                <a:gd name="T20" fmla="*/ 70 w 123"/>
                <a:gd name="T21" fmla="*/ 54 h 80"/>
                <a:gd name="T22" fmla="*/ 78 w 123"/>
                <a:gd name="T23" fmla="*/ 50 h 80"/>
                <a:gd name="T24" fmla="*/ 85 w 123"/>
                <a:gd name="T25" fmla="*/ 45 h 80"/>
                <a:gd name="T26" fmla="*/ 90 w 123"/>
                <a:gd name="T27" fmla="*/ 38 h 80"/>
                <a:gd name="T28" fmla="*/ 93 w 123"/>
                <a:gd name="T29" fmla="*/ 31 h 80"/>
                <a:gd name="T30" fmla="*/ 95 w 123"/>
                <a:gd name="T31" fmla="*/ 24 h 80"/>
                <a:gd name="T32" fmla="*/ 98 w 123"/>
                <a:gd name="T33" fmla="*/ 16 h 80"/>
                <a:gd name="T34" fmla="*/ 98 w 123"/>
                <a:gd name="T35" fmla="*/ 11 h 80"/>
                <a:gd name="T36" fmla="*/ 105 w 123"/>
                <a:gd name="T37" fmla="*/ 5 h 80"/>
                <a:gd name="T38" fmla="*/ 113 w 123"/>
                <a:gd name="T39" fmla="*/ 0 h 80"/>
                <a:gd name="T40" fmla="*/ 118 w 123"/>
                <a:gd name="T41" fmla="*/ 1 h 80"/>
                <a:gd name="T42" fmla="*/ 121 w 123"/>
                <a:gd name="T43" fmla="*/ 6 h 80"/>
                <a:gd name="T44" fmla="*/ 122 w 123"/>
                <a:gd name="T45" fmla="*/ 16 h 80"/>
                <a:gd name="T46" fmla="*/ 121 w 123"/>
                <a:gd name="T47" fmla="*/ 24 h 80"/>
                <a:gd name="T48" fmla="*/ 121 w 123"/>
                <a:gd name="T49" fmla="*/ 30 h 80"/>
                <a:gd name="T50" fmla="*/ 118 w 123"/>
                <a:gd name="T51" fmla="*/ 35 h 80"/>
                <a:gd name="T52" fmla="*/ 116 w 123"/>
                <a:gd name="T53" fmla="*/ 41 h 80"/>
                <a:gd name="T54" fmla="*/ 113 w 123"/>
                <a:gd name="T55" fmla="*/ 47 h 80"/>
                <a:gd name="T56" fmla="*/ 111 w 123"/>
                <a:gd name="T57" fmla="*/ 53 h 80"/>
                <a:gd name="T58" fmla="*/ 105 w 123"/>
                <a:gd name="T59" fmla="*/ 60 h 80"/>
                <a:gd name="T60" fmla="*/ 98 w 123"/>
                <a:gd name="T61" fmla="*/ 67 h 80"/>
                <a:gd name="T62" fmla="*/ 93 w 123"/>
                <a:gd name="T63" fmla="*/ 71 h 80"/>
                <a:gd name="T64" fmla="*/ 87 w 123"/>
                <a:gd name="T65" fmla="*/ 74 h 80"/>
                <a:gd name="T66" fmla="*/ 80 w 123"/>
                <a:gd name="T67" fmla="*/ 77 h 80"/>
                <a:gd name="T68" fmla="*/ 73 w 123"/>
                <a:gd name="T69" fmla="*/ 79 h 80"/>
                <a:gd name="T70" fmla="*/ 64 w 123"/>
                <a:gd name="T71" fmla="*/ 80 h 80"/>
                <a:gd name="T72" fmla="*/ 56 w 123"/>
                <a:gd name="T73" fmla="*/ 80 h 80"/>
                <a:gd name="T74" fmla="*/ 48 w 123"/>
                <a:gd name="T75" fmla="*/ 79 h 80"/>
                <a:gd name="T76" fmla="*/ 41 w 123"/>
                <a:gd name="T77" fmla="*/ 77 h 80"/>
                <a:gd name="T78" fmla="*/ 35 w 123"/>
                <a:gd name="T79" fmla="*/ 75 h 80"/>
                <a:gd name="T80" fmla="*/ 27 w 123"/>
                <a:gd name="T81" fmla="*/ 72 h 80"/>
                <a:gd name="T82" fmla="*/ 23 w 123"/>
                <a:gd name="T83" fmla="*/ 67 h 80"/>
                <a:gd name="T84" fmla="*/ 15 w 123"/>
                <a:gd name="T85" fmla="*/ 61 h 80"/>
                <a:gd name="T86" fmla="*/ 11 w 123"/>
                <a:gd name="T87" fmla="*/ 54 h 80"/>
                <a:gd name="T88" fmla="*/ 7 w 123"/>
                <a:gd name="T89" fmla="*/ 48 h 80"/>
                <a:gd name="T90" fmla="*/ 5 w 123"/>
                <a:gd name="T91" fmla="*/ 42 h 80"/>
                <a:gd name="T92" fmla="*/ 2 w 123"/>
                <a:gd name="T93" fmla="*/ 36 h 80"/>
                <a:gd name="T94" fmla="*/ 1 w 123"/>
                <a:gd name="T95" fmla="*/ 30 h 80"/>
                <a:gd name="T96" fmla="*/ 0 w 123"/>
                <a:gd name="T97" fmla="*/ 25 h 80"/>
                <a:gd name="T98" fmla="*/ 0 w 123"/>
                <a:gd name="T99" fmla="*/ 19 h 80"/>
                <a:gd name="T100" fmla="*/ 0 w 123"/>
                <a:gd name="T101" fmla="*/ 13 h 80"/>
                <a:gd name="T102" fmla="*/ 23 w 123"/>
                <a:gd name="T103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3" h="80">
                  <a:moveTo>
                    <a:pt x="23" y="7"/>
                  </a:moveTo>
                  <a:lnTo>
                    <a:pt x="23" y="11"/>
                  </a:lnTo>
                  <a:lnTo>
                    <a:pt x="23" y="14"/>
                  </a:lnTo>
                  <a:lnTo>
                    <a:pt x="23" y="18"/>
                  </a:lnTo>
                  <a:lnTo>
                    <a:pt x="24" y="23"/>
                  </a:lnTo>
                  <a:lnTo>
                    <a:pt x="25" y="26"/>
                  </a:lnTo>
                  <a:lnTo>
                    <a:pt x="26" y="30"/>
                  </a:lnTo>
                  <a:lnTo>
                    <a:pt x="27" y="35"/>
                  </a:lnTo>
                  <a:lnTo>
                    <a:pt x="30" y="38"/>
                  </a:lnTo>
                  <a:lnTo>
                    <a:pt x="31" y="41"/>
                  </a:lnTo>
                  <a:lnTo>
                    <a:pt x="33" y="44"/>
                  </a:lnTo>
                  <a:lnTo>
                    <a:pt x="36" y="47"/>
                  </a:lnTo>
                  <a:lnTo>
                    <a:pt x="39" y="49"/>
                  </a:lnTo>
                  <a:lnTo>
                    <a:pt x="43" y="51"/>
                  </a:lnTo>
                  <a:lnTo>
                    <a:pt x="46" y="54"/>
                  </a:lnTo>
                  <a:lnTo>
                    <a:pt x="49" y="54"/>
                  </a:lnTo>
                  <a:lnTo>
                    <a:pt x="51" y="55"/>
                  </a:lnTo>
                  <a:lnTo>
                    <a:pt x="54" y="55"/>
                  </a:lnTo>
                  <a:lnTo>
                    <a:pt x="56" y="56"/>
                  </a:lnTo>
                  <a:lnTo>
                    <a:pt x="61" y="55"/>
                  </a:lnTo>
                  <a:lnTo>
                    <a:pt x="66" y="55"/>
                  </a:lnTo>
                  <a:lnTo>
                    <a:pt x="70" y="54"/>
                  </a:lnTo>
                  <a:lnTo>
                    <a:pt x="74" y="53"/>
                  </a:lnTo>
                  <a:lnTo>
                    <a:pt x="78" y="50"/>
                  </a:lnTo>
                  <a:lnTo>
                    <a:pt x="81" y="48"/>
                  </a:lnTo>
                  <a:lnTo>
                    <a:pt x="85" y="45"/>
                  </a:lnTo>
                  <a:lnTo>
                    <a:pt x="88" y="42"/>
                  </a:lnTo>
                  <a:lnTo>
                    <a:pt x="90" y="38"/>
                  </a:lnTo>
                  <a:lnTo>
                    <a:pt x="92" y="35"/>
                  </a:lnTo>
                  <a:lnTo>
                    <a:pt x="93" y="31"/>
                  </a:lnTo>
                  <a:lnTo>
                    <a:pt x="95" y="27"/>
                  </a:lnTo>
                  <a:lnTo>
                    <a:pt x="95" y="24"/>
                  </a:lnTo>
                  <a:lnTo>
                    <a:pt x="97" y="20"/>
                  </a:lnTo>
                  <a:lnTo>
                    <a:pt x="98" y="16"/>
                  </a:lnTo>
                  <a:lnTo>
                    <a:pt x="98" y="13"/>
                  </a:lnTo>
                  <a:lnTo>
                    <a:pt x="98" y="11"/>
                  </a:lnTo>
                  <a:lnTo>
                    <a:pt x="101" y="8"/>
                  </a:lnTo>
                  <a:lnTo>
                    <a:pt x="105" y="5"/>
                  </a:lnTo>
                  <a:lnTo>
                    <a:pt x="109" y="2"/>
                  </a:lnTo>
                  <a:lnTo>
                    <a:pt x="113" y="0"/>
                  </a:lnTo>
                  <a:lnTo>
                    <a:pt x="117" y="1"/>
                  </a:lnTo>
                  <a:lnTo>
                    <a:pt x="118" y="1"/>
                  </a:lnTo>
                  <a:lnTo>
                    <a:pt x="121" y="4"/>
                  </a:lnTo>
                  <a:lnTo>
                    <a:pt x="121" y="6"/>
                  </a:lnTo>
                  <a:lnTo>
                    <a:pt x="123" y="11"/>
                  </a:lnTo>
                  <a:lnTo>
                    <a:pt x="122" y="16"/>
                  </a:lnTo>
                  <a:lnTo>
                    <a:pt x="122" y="20"/>
                  </a:lnTo>
                  <a:lnTo>
                    <a:pt x="121" y="24"/>
                  </a:lnTo>
                  <a:lnTo>
                    <a:pt x="121" y="26"/>
                  </a:lnTo>
                  <a:lnTo>
                    <a:pt x="121" y="30"/>
                  </a:lnTo>
                  <a:lnTo>
                    <a:pt x="119" y="32"/>
                  </a:lnTo>
                  <a:lnTo>
                    <a:pt x="118" y="35"/>
                  </a:lnTo>
                  <a:lnTo>
                    <a:pt x="118" y="38"/>
                  </a:lnTo>
                  <a:lnTo>
                    <a:pt x="116" y="41"/>
                  </a:lnTo>
                  <a:lnTo>
                    <a:pt x="116" y="44"/>
                  </a:lnTo>
                  <a:lnTo>
                    <a:pt x="113" y="47"/>
                  </a:lnTo>
                  <a:lnTo>
                    <a:pt x="112" y="49"/>
                  </a:lnTo>
                  <a:lnTo>
                    <a:pt x="111" y="53"/>
                  </a:lnTo>
                  <a:lnTo>
                    <a:pt x="110" y="55"/>
                  </a:lnTo>
                  <a:lnTo>
                    <a:pt x="105" y="60"/>
                  </a:lnTo>
                  <a:lnTo>
                    <a:pt x="100" y="65"/>
                  </a:lnTo>
                  <a:lnTo>
                    <a:pt x="98" y="67"/>
                  </a:lnTo>
                  <a:lnTo>
                    <a:pt x="95" y="68"/>
                  </a:lnTo>
                  <a:lnTo>
                    <a:pt x="93" y="71"/>
                  </a:lnTo>
                  <a:lnTo>
                    <a:pt x="91" y="73"/>
                  </a:lnTo>
                  <a:lnTo>
                    <a:pt x="87" y="74"/>
                  </a:lnTo>
                  <a:lnTo>
                    <a:pt x="84" y="75"/>
                  </a:lnTo>
                  <a:lnTo>
                    <a:pt x="80" y="77"/>
                  </a:lnTo>
                  <a:lnTo>
                    <a:pt x="76" y="78"/>
                  </a:lnTo>
                  <a:lnTo>
                    <a:pt x="73" y="79"/>
                  </a:lnTo>
                  <a:lnTo>
                    <a:pt x="69" y="80"/>
                  </a:lnTo>
                  <a:lnTo>
                    <a:pt x="64" y="80"/>
                  </a:lnTo>
                  <a:lnTo>
                    <a:pt x="61" y="80"/>
                  </a:lnTo>
                  <a:lnTo>
                    <a:pt x="56" y="80"/>
                  </a:lnTo>
                  <a:lnTo>
                    <a:pt x="51" y="80"/>
                  </a:lnTo>
                  <a:lnTo>
                    <a:pt x="48" y="79"/>
                  </a:lnTo>
                  <a:lnTo>
                    <a:pt x="44" y="79"/>
                  </a:lnTo>
                  <a:lnTo>
                    <a:pt x="41" y="77"/>
                  </a:lnTo>
                  <a:lnTo>
                    <a:pt x="37" y="77"/>
                  </a:lnTo>
                  <a:lnTo>
                    <a:pt x="35" y="75"/>
                  </a:lnTo>
                  <a:lnTo>
                    <a:pt x="31" y="73"/>
                  </a:lnTo>
                  <a:lnTo>
                    <a:pt x="27" y="72"/>
                  </a:lnTo>
                  <a:lnTo>
                    <a:pt x="25" y="69"/>
                  </a:lnTo>
                  <a:lnTo>
                    <a:pt x="23" y="67"/>
                  </a:lnTo>
                  <a:lnTo>
                    <a:pt x="20" y="66"/>
                  </a:lnTo>
                  <a:lnTo>
                    <a:pt x="15" y="61"/>
                  </a:lnTo>
                  <a:lnTo>
                    <a:pt x="12" y="56"/>
                  </a:lnTo>
                  <a:lnTo>
                    <a:pt x="11" y="54"/>
                  </a:lnTo>
                  <a:lnTo>
                    <a:pt x="8" y="50"/>
                  </a:lnTo>
                  <a:lnTo>
                    <a:pt x="7" y="48"/>
                  </a:lnTo>
                  <a:lnTo>
                    <a:pt x="6" y="44"/>
                  </a:lnTo>
                  <a:lnTo>
                    <a:pt x="5" y="42"/>
                  </a:lnTo>
                  <a:lnTo>
                    <a:pt x="3" y="39"/>
                  </a:lnTo>
                  <a:lnTo>
                    <a:pt x="2" y="36"/>
                  </a:lnTo>
                  <a:lnTo>
                    <a:pt x="2" y="33"/>
                  </a:lnTo>
                  <a:lnTo>
                    <a:pt x="1" y="30"/>
                  </a:lnTo>
                  <a:lnTo>
                    <a:pt x="1" y="27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23" y="7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2" name="Freeform 154"/>
            <p:cNvSpPr>
              <a:spLocks/>
            </p:cNvSpPr>
            <p:nvPr/>
          </p:nvSpPr>
          <p:spPr bwMode="auto">
            <a:xfrm>
              <a:off x="6529388" y="4921251"/>
              <a:ext cx="98425" cy="130175"/>
            </a:xfrm>
            <a:custGeom>
              <a:avLst/>
              <a:gdLst>
                <a:gd name="T0" fmla="*/ 4 w 125"/>
                <a:gd name="T1" fmla="*/ 18 h 164"/>
                <a:gd name="T2" fmla="*/ 6 w 125"/>
                <a:gd name="T3" fmla="*/ 17 h 164"/>
                <a:gd name="T4" fmla="*/ 12 w 125"/>
                <a:gd name="T5" fmla="*/ 15 h 164"/>
                <a:gd name="T6" fmla="*/ 20 w 125"/>
                <a:gd name="T7" fmla="*/ 11 h 164"/>
                <a:gd name="T8" fmla="*/ 29 w 125"/>
                <a:gd name="T9" fmla="*/ 8 h 164"/>
                <a:gd name="T10" fmla="*/ 38 w 125"/>
                <a:gd name="T11" fmla="*/ 5 h 164"/>
                <a:gd name="T12" fmla="*/ 42 w 125"/>
                <a:gd name="T13" fmla="*/ 4 h 164"/>
                <a:gd name="T14" fmla="*/ 48 w 125"/>
                <a:gd name="T15" fmla="*/ 3 h 164"/>
                <a:gd name="T16" fmla="*/ 54 w 125"/>
                <a:gd name="T17" fmla="*/ 3 h 164"/>
                <a:gd name="T18" fmla="*/ 60 w 125"/>
                <a:gd name="T19" fmla="*/ 2 h 164"/>
                <a:gd name="T20" fmla="*/ 65 w 125"/>
                <a:gd name="T21" fmla="*/ 2 h 164"/>
                <a:gd name="T22" fmla="*/ 71 w 125"/>
                <a:gd name="T23" fmla="*/ 0 h 164"/>
                <a:gd name="T24" fmla="*/ 76 w 125"/>
                <a:gd name="T25" fmla="*/ 2 h 164"/>
                <a:gd name="T26" fmla="*/ 82 w 125"/>
                <a:gd name="T27" fmla="*/ 4 h 164"/>
                <a:gd name="T28" fmla="*/ 87 w 125"/>
                <a:gd name="T29" fmla="*/ 6 h 164"/>
                <a:gd name="T30" fmla="*/ 92 w 125"/>
                <a:gd name="T31" fmla="*/ 10 h 164"/>
                <a:gd name="T32" fmla="*/ 97 w 125"/>
                <a:gd name="T33" fmla="*/ 15 h 164"/>
                <a:gd name="T34" fmla="*/ 102 w 125"/>
                <a:gd name="T35" fmla="*/ 20 h 164"/>
                <a:gd name="T36" fmla="*/ 107 w 125"/>
                <a:gd name="T37" fmla="*/ 26 h 164"/>
                <a:gd name="T38" fmla="*/ 110 w 125"/>
                <a:gd name="T39" fmla="*/ 33 h 164"/>
                <a:gd name="T40" fmla="*/ 114 w 125"/>
                <a:gd name="T41" fmla="*/ 40 h 164"/>
                <a:gd name="T42" fmla="*/ 118 w 125"/>
                <a:gd name="T43" fmla="*/ 47 h 164"/>
                <a:gd name="T44" fmla="*/ 120 w 125"/>
                <a:gd name="T45" fmla="*/ 57 h 164"/>
                <a:gd name="T46" fmla="*/ 122 w 125"/>
                <a:gd name="T47" fmla="*/ 65 h 164"/>
                <a:gd name="T48" fmla="*/ 124 w 125"/>
                <a:gd name="T49" fmla="*/ 73 h 164"/>
                <a:gd name="T50" fmla="*/ 125 w 125"/>
                <a:gd name="T51" fmla="*/ 83 h 164"/>
                <a:gd name="T52" fmla="*/ 125 w 125"/>
                <a:gd name="T53" fmla="*/ 92 h 164"/>
                <a:gd name="T54" fmla="*/ 124 w 125"/>
                <a:gd name="T55" fmla="*/ 102 h 164"/>
                <a:gd name="T56" fmla="*/ 121 w 125"/>
                <a:gd name="T57" fmla="*/ 109 h 164"/>
                <a:gd name="T58" fmla="*/ 119 w 125"/>
                <a:gd name="T59" fmla="*/ 118 h 164"/>
                <a:gd name="T60" fmla="*/ 116 w 125"/>
                <a:gd name="T61" fmla="*/ 125 h 164"/>
                <a:gd name="T62" fmla="*/ 113 w 125"/>
                <a:gd name="T63" fmla="*/ 131 h 164"/>
                <a:gd name="T64" fmla="*/ 108 w 125"/>
                <a:gd name="T65" fmla="*/ 137 h 164"/>
                <a:gd name="T66" fmla="*/ 104 w 125"/>
                <a:gd name="T67" fmla="*/ 142 h 164"/>
                <a:gd name="T68" fmla="*/ 101 w 125"/>
                <a:gd name="T69" fmla="*/ 146 h 164"/>
                <a:gd name="T70" fmla="*/ 94 w 125"/>
                <a:gd name="T71" fmla="*/ 152 h 164"/>
                <a:gd name="T72" fmla="*/ 87 w 125"/>
                <a:gd name="T73" fmla="*/ 158 h 164"/>
                <a:gd name="T74" fmla="*/ 79 w 125"/>
                <a:gd name="T75" fmla="*/ 162 h 164"/>
                <a:gd name="T76" fmla="*/ 77 w 125"/>
                <a:gd name="T77" fmla="*/ 164 h 164"/>
                <a:gd name="T78" fmla="*/ 0 w 125"/>
                <a:gd name="T79" fmla="*/ 144 h 164"/>
                <a:gd name="T80" fmla="*/ 73 w 125"/>
                <a:gd name="T81" fmla="*/ 144 h 164"/>
                <a:gd name="T82" fmla="*/ 78 w 125"/>
                <a:gd name="T83" fmla="*/ 139 h 164"/>
                <a:gd name="T84" fmla="*/ 83 w 125"/>
                <a:gd name="T85" fmla="*/ 134 h 164"/>
                <a:gd name="T86" fmla="*/ 89 w 125"/>
                <a:gd name="T87" fmla="*/ 128 h 164"/>
                <a:gd name="T88" fmla="*/ 95 w 125"/>
                <a:gd name="T89" fmla="*/ 120 h 164"/>
                <a:gd name="T90" fmla="*/ 100 w 125"/>
                <a:gd name="T91" fmla="*/ 110 h 164"/>
                <a:gd name="T92" fmla="*/ 102 w 125"/>
                <a:gd name="T93" fmla="*/ 104 h 164"/>
                <a:gd name="T94" fmla="*/ 103 w 125"/>
                <a:gd name="T95" fmla="*/ 100 h 164"/>
                <a:gd name="T96" fmla="*/ 104 w 125"/>
                <a:gd name="T97" fmla="*/ 94 h 164"/>
                <a:gd name="T98" fmla="*/ 106 w 125"/>
                <a:gd name="T99" fmla="*/ 88 h 164"/>
                <a:gd name="T100" fmla="*/ 106 w 125"/>
                <a:gd name="T101" fmla="*/ 81 h 164"/>
                <a:gd name="T102" fmla="*/ 104 w 125"/>
                <a:gd name="T103" fmla="*/ 73 h 164"/>
                <a:gd name="T104" fmla="*/ 103 w 125"/>
                <a:gd name="T105" fmla="*/ 69 h 164"/>
                <a:gd name="T106" fmla="*/ 102 w 125"/>
                <a:gd name="T107" fmla="*/ 63 h 164"/>
                <a:gd name="T108" fmla="*/ 101 w 125"/>
                <a:gd name="T109" fmla="*/ 57 h 164"/>
                <a:gd name="T110" fmla="*/ 98 w 125"/>
                <a:gd name="T111" fmla="*/ 52 h 164"/>
                <a:gd name="T112" fmla="*/ 95 w 125"/>
                <a:gd name="T113" fmla="*/ 43 h 164"/>
                <a:gd name="T114" fmla="*/ 90 w 125"/>
                <a:gd name="T115" fmla="*/ 36 h 164"/>
                <a:gd name="T116" fmla="*/ 84 w 125"/>
                <a:gd name="T117" fmla="*/ 29 h 164"/>
                <a:gd name="T118" fmla="*/ 78 w 125"/>
                <a:gd name="T119" fmla="*/ 24 h 164"/>
                <a:gd name="T120" fmla="*/ 72 w 125"/>
                <a:gd name="T121" fmla="*/ 20 h 164"/>
                <a:gd name="T122" fmla="*/ 4 w 125"/>
                <a:gd name="T123" fmla="*/ 1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5" h="164">
                  <a:moveTo>
                    <a:pt x="4" y="18"/>
                  </a:moveTo>
                  <a:lnTo>
                    <a:pt x="4" y="18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9" y="16"/>
                  </a:lnTo>
                  <a:lnTo>
                    <a:pt x="12" y="15"/>
                  </a:lnTo>
                  <a:lnTo>
                    <a:pt x="16" y="12"/>
                  </a:lnTo>
                  <a:lnTo>
                    <a:pt x="20" y="11"/>
                  </a:lnTo>
                  <a:lnTo>
                    <a:pt x="26" y="10"/>
                  </a:lnTo>
                  <a:lnTo>
                    <a:pt x="29" y="8"/>
                  </a:lnTo>
                  <a:lnTo>
                    <a:pt x="35" y="6"/>
                  </a:lnTo>
                  <a:lnTo>
                    <a:pt x="38" y="5"/>
                  </a:lnTo>
                  <a:lnTo>
                    <a:pt x="40" y="5"/>
                  </a:lnTo>
                  <a:lnTo>
                    <a:pt x="42" y="4"/>
                  </a:lnTo>
                  <a:lnTo>
                    <a:pt x="46" y="4"/>
                  </a:lnTo>
                  <a:lnTo>
                    <a:pt x="48" y="3"/>
                  </a:lnTo>
                  <a:lnTo>
                    <a:pt x="52" y="3"/>
                  </a:lnTo>
                  <a:lnTo>
                    <a:pt x="54" y="3"/>
                  </a:lnTo>
                  <a:lnTo>
                    <a:pt x="57" y="2"/>
                  </a:lnTo>
                  <a:lnTo>
                    <a:pt x="60" y="2"/>
                  </a:lnTo>
                  <a:lnTo>
                    <a:pt x="63" y="2"/>
                  </a:lnTo>
                  <a:lnTo>
                    <a:pt x="65" y="2"/>
                  </a:lnTo>
                  <a:lnTo>
                    <a:pt x="69" y="2"/>
                  </a:lnTo>
                  <a:lnTo>
                    <a:pt x="71" y="0"/>
                  </a:lnTo>
                  <a:lnTo>
                    <a:pt x="73" y="2"/>
                  </a:lnTo>
                  <a:lnTo>
                    <a:pt x="76" y="2"/>
                  </a:lnTo>
                  <a:lnTo>
                    <a:pt x="79" y="3"/>
                  </a:lnTo>
                  <a:lnTo>
                    <a:pt x="82" y="4"/>
                  </a:lnTo>
                  <a:lnTo>
                    <a:pt x="84" y="5"/>
                  </a:lnTo>
                  <a:lnTo>
                    <a:pt x="87" y="6"/>
                  </a:lnTo>
                  <a:lnTo>
                    <a:pt x="90" y="9"/>
                  </a:lnTo>
                  <a:lnTo>
                    <a:pt x="92" y="10"/>
                  </a:lnTo>
                  <a:lnTo>
                    <a:pt x="95" y="12"/>
                  </a:lnTo>
                  <a:lnTo>
                    <a:pt x="97" y="15"/>
                  </a:lnTo>
                  <a:lnTo>
                    <a:pt x="100" y="17"/>
                  </a:lnTo>
                  <a:lnTo>
                    <a:pt x="102" y="20"/>
                  </a:lnTo>
                  <a:lnTo>
                    <a:pt x="104" y="23"/>
                  </a:lnTo>
                  <a:lnTo>
                    <a:pt x="107" y="26"/>
                  </a:lnTo>
                  <a:lnTo>
                    <a:pt x="109" y="30"/>
                  </a:lnTo>
                  <a:lnTo>
                    <a:pt x="110" y="33"/>
                  </a:lnTo>
                  <a:lnTo>
                    <a:pt x="113" y="36"/>
                  </a:lnTo>
                  <a:lnTo>
                    <a:pt x="114" y="40"/>
                  </a:lnTo>
                  <a:lnTo>
                    <a:pt x="115" y="43"/>
                  </a:lnTo>
                  <a:lnTo>
                    <a:pt x="118" y="47"/>
                  </a:lnTo>
                  <a:lnTo>
                    <a:pt x="119" y="52"/>
                  </a:lnTo>
                  <a:lnTo>
                    <a:pt x="120" y="57"/>
                  </a:lnTo>
                  <a:lnTo>
                    <a:pt x="121" y="60"/>
                  </a:lnTo>
                  <a:lnTo>
                    <a:pt x="122" y="65"/>
                  </a:lnTo>
                  <a:lnTo>
                    <a:pt x="122" y="69"/>
                  </a:lnTo>
                  <a:lnTo>
                    <a:pt x="124" y="73"/>
                  </a:lnTo>
                  <a:lnTo>
                    <a:pt x="125" y="78"/>
                  </a:lnTo>
                  <a:lnTo>
                    <a:pt x="125" y="83"/>
                  </a:lnTo>
                  <a:lnTo>
                    <a:pt x="125" y="88"/>
                  </a:lnTo>
                  <a:lnTo>
                    <a:pt x="125" y="92"/>
                  </a:lnTo>
                  <a:lnTo>
                    <a:pt x="125" y="97"/>
                  </a:lnTo>
                  <a:lnTo>
                    <a:pt x="124" y="102"/>
                  </a:lnTo>
                  <a:lnTo>
                    <a:pt x="122" y="106"/>
                  </a:lnTo>
                  <a:lnTo>
                    <a:pt x="121" y="109"/>
                  </a:lnTo>
                  <a:lnTo>
                    <a:pt x="120" y="114"/>
                  </a:lnTo>
                  <a:lnTo>
                    <a:pt x="119" y="118"/>
                  </a:lnTo>
                  <a:lnTo>
                    <a:pt x="118" y="121"/>
                  </a:lnTo>
                  <a:lnTo>
                    <a:pt x="116" y="125"/>
                  </a:lnTo>
                  <a:lnTo>
                    <a:pt x="115" y="128"/>
                  </a:lnTo>
                  <a:lnTo>
                    <a:pt x="113" y="131"/>
                  </a:lnTo>
                  <a:lnTo>
                    <a:pt x="110" y="134"/>
                  </a:lnTo>
                  <a:lnTo>
                    <a:pt x="108" y="137"/>
                  </a:lnTo>
                  <a:lnTo>
                    <a:pt x="107" y="140"/>
                  </a:lnTo>
                  <a:lnTo>
                    <a:pt x="104" y="142"/>
                  </a:lnTo>
                  <a:lnTo>
                    <a:pt x="102" y="145"/>
                  </a:lnTo>
                  <a:lnTo>
                    <a:pt x="101" y="146"/>
                  </a:lnTo>
                  <a:lnTo>
                    <a:pt x="98" y="150"/>
                  </a:lnTo>
                  <a:lnTo>
                    <a:pt x="94" y="152"/>
                  </a:lnTo>
                  <a:lnTo>
                    <a:pt x="90" y="156"/>
                  </a:lnTo>
                  <a:lnTo>
                    <a:pt x="87" y="158"/>
                  </a:lnTo>
                  <a:lnTo>
                    <a:pt x="83" y="161"/>
                  </a:lnTo>
                  <a:lnTo>
                    <a:pt x="79" y="162"/>
                  </a:lnTo>
                  <a:lnTo>
                    <a:pt x="78" y="163"/>
                  </a:lnTo>
                  <a:lnTo>
                    <a:pt x="77" y="164"/>
                  </a:lnTo>
                  <a:lnTo>
                    <a:pt x="77" y="164"/>
                  </a:lnTo>
                  <a:lnTo>
                    <a:pt x="0" y="144"/>
                  </a:lnTo>
                  <a:lnTo>
                    <a:pt x="29" y="134"/>
                  </a:lnTo>
                  <a:lnTo>
                    <a:pt x="73" y="144"/>
                  </a:lnTo>
                  <a:lnTo>
                    <a:pt x="75" y="142"/>
                  </a:lnTo>
                  <a:lnTo>
                    <a:pt x="78" y="139"/>
                  </a:lnTo>
                  <a:lnTo>
                    <a:pt x="81" y="137"/>
                  </a:lnTo>
                  <a:lnTo>
                    <a:pt x="83" y="134"/>
                  </a:lnTo>
                  <a:lnTo>
                    <a:pt x="87" y="131"/>
                  </a:lnTo>
                  <a:lnTo>
                    <a:pt x="89" y="128"/>
                  </a:lnTo>
                  <a:lnTo>
                    <a:pt x="91" y="124"/>
                  </a:lnTo>
                  <a:lnTo>
                    <a:pt x="95" y="120"/>
                  </a:lnTo>
                  <a:lnTo>
                    <a:pt x="97" y="115"/>
                  </a:lnTo>
                  <a:lnTo>
                    <a:pt x="100" y="110"/>
                  </a:lnTo>
                  <a:lnTo>
                    <a:pt x="101" y="108"/>
                  </a:lnTo>
                  <a:lnTo>
                    <a:pt x="102" y="104"/>
                  </a:lnTo>
                  <a:lnTo>
                    <a:pt x="103" y="102"/>
                  </a:lnTo>
                  <a:lnTo>
                    <a:pt x="103" y="100"/>
                  </a:lnTo>
                  <a:lnTo>
                    <a:pt x="104" y="96"/>
                  </a:lnTo>
                  <a:lnTo>
                    <a:pt x="104" y="94"/>
                  </a:lnTo>
                  <a:lnTo>
                    <a:pt x="106" y="90"/>
                  </a:lnTo>
                  <a:lnTo>
                    <a:pt x="106" y="88"/>
                  </a:lnTo>
                  <a:lnTo>
                    <a:pt x="106" y="83"/>
                  </a:lnTo>
                  <a:lnTo>
                    <a:pt x="106" y="81"/>
                  </a:lnTo>
                  <a:lnTo>
                    <a:pt x="104" y="77"/>
                  </a:lnTo>
                  <a:lnTo>
                    <a:pt x="104" y="73"/>
                  </a:lnTo>
                  <a:lnTo>
                    <a:pt x="103" y="71"/>
                  </a:lnTo>
                  <a:lnTo>
                    <a:pt x="103" y="69"/>
                  </a:lnTo>
                  <a:lnTo>
                    <a:pt x="103" y="65"/>
                  </a:lnTo>
                  <a:lnTo>
                    <a:pt x="102" y="63"/>
                  </a:lnTo>
                  <a:lnTo>
                    <a:pt x="101" y="60"/>
                  </a:lnTo>
                  <a:lnTo>
                    <a:pt x="101" y="57"/>
                  </a:lnTo>
                  <a:lnTo>
                    <a:pt x="100" y="54"/>
                  </a:lnTo>
                  <a:lnTo>
                    <a:pt x="98" y="52"/>
                  </a:lnTo>
                  <a:lnTo>
                    <a:pt x="97" y="47"/>
                  </a:lnTo>
                  <a:lnTo>
                    <a:pt x="95" y="43"/>
                  </a:lnTo>
                  <a:lnTo>
                    <a:pt x="92" y="40"/>
                  </a:lnTo>
                  <a:lnTo>
                    <a:pt x="90" y="36"/>
                  </a:lnTo>
                  <a:lnTo>
                    <a:pt x="87" y="33"/>
                  </a:lnTo>
                  <a:lnTo>
                    <a:pt x="84" y="29"/>
                  </a:lnTo>
                  <a:lnTo>
                    <a:pt x="81" y="27"/>
                  </a:lnTo>
                  <a:lnTo>
                    <a:pt x="78" y="24"/>
                  </a:lnTo>
                  <a:lnTo>
                    <a:pt x="75" y="22"/>
                  </a:lnTo>
                  <a:lnTo>
                    <a:pt x="72" y="20"/>
                  </a:lnTo>
                  <a:lnTo>
                    <a:pt x="33" y="28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3" name="Freeform 155"/>
            <p:cNvSpPr>
              <a:spLocks/>
            </p:cNvSpPr>
            <p:nvPr/>
          </p:nvSpPr>
          <p:spPr bwMode="auto">
            <a:xfrm>
              <a:off x="6735763" y="5122863"/>
              <a:ext cx="82550" cy="104775"/>
            </a:xfrm>
            <a:custGeom>
              <a:avLst/>
              <a:gdLst>
                <a:gd name="T0" fmla="*/ 0 w 104"/>
                <a:gd name="T1" fmla="*/ 21 h 133"/>
                <a:gd name="T2" fmla="*/ 57 w 104"/>
                <a:gd name="T3" fmla="*/ 0 h 133"/>
                <a:gd name="T4" fmla="*/ 87 w 104"/>
                <a:gd name="T5" fmla="*/ 19 h 133"/>
                <a:gd name="T6" fmla="*/ 104 w 104"/>
                <a:gd name="T7" fmla="*/ 55 h 133"/>
                <a:gd name="T8" fmla="*/ 100 w 104"/>
                <a:gd name="T9" fmla="*/ 94 h 133"/>
                <a:gd name="T10" fmla="*/ 75 w 104"/>
                <a:gd name="T11" fmla="*/ 124 h 133"/>
                <a:gd name="T12" fmla="*/ 62 w 104"/>
                <a:gd name="T13" fmla="*/ 133 h 133"/>
                <a:gd name="T14" fmla="*/ 15 w 104"/>
                <a:gd name="T15" fmla="*/ 117 h 133"/>
                <a:gd name="T16" fmla="*/ 45 w 104"/>
                <a:gd name="T17" fmla="*/ 98 h 133"/>
                <a:gd name="T18" fmla="*/ 59 w 104"/>
                <a:gd name="T19" fmla="*/ 64 h 133"/>
                <a:gd name="T20" fmla="*/ 45 w 104"/>
                <a:gd name="T21" fmla="*/ 35 h 133"/>
                <a:gd name="T22" fmla="*/ 24 w 104"/>
                <a:gd name="T23" fmla="*/ 21 h 133"/>
                <a:gd name="T24" fmla="*/ 0 w 104"/>
                <a:gd name="T25" fmla="*/ 21 h 133"/>
                <a:gd name="T26" fmla="*/ 0 w 104"/>
                <a:gd name="T27" fmla="*/ 2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133">
                  <a:moveTo>
                    <a:pt x="0" y="21"/>
                  </a:moveTo>
                  <a:lnTo>
                    <a:pt x="57" y="0"/>
                  </a:lnTo>
                  <a:lnTo>
                    <a:pt x="87" y="19"/>
                  </a:lnTo>
                  <a:lnTo>
                    <a:pt x="104" y="55"/>
                  </a:lnTo>
                  <a:lnTo>
                    <a:pt x="100" y="94"/>
                  </a:lnTo>
                  <a:lnTo>
                    <a:pt x="75" y="124"/>
                  </a:lnTo>
                  <a:lnTo>
                    <a:pt x="62" y="133"/>
                  </a:lnTo>
                  <a:lnTo>
                    <a:pt x="15" y="117"/>
                  </a:lnTo>
                  <a:lnTo>
                    <a:pt x="45" y="98"/>
                  </a:lnTo>
                  <a:lnTo>
                    <a:pt x="59" y="64"/>
                  </a:lnTo>
                  <a:lnTo>
                    <a:pt x="45" y="35"/>
                  </a:lnTo>
                  <a:lnTo>
                    <a:pt x="24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4" name="Freeform 156"/>
            <p:cNvSpPr>
              <a:spLocks/>
            </p:cNvSpPr>
            <p:nvPr/>
          </p:nvSpPr>
          <p:spPr bwMode="auto">
            <a:xfrm>
              <a:off x="6710363" y="5138738"/>
              <a:ext cx="71438" cy="73025"/>
            </a:xfrm>
            <a:custGeom>
              <a:avLst/>
              <a:gdLst>
                <a:gd name="T0" fmla="*/ 0 w 90"/>
                <a:gd name="T1" fmla="*/ 32 h 92"/>
                <a:gd name="T2" fmla="*/ 3 w 90"/>
                <a:gd name="T3" fmla="*/ 69 h 92"/>
                <a:gd name="T4" fmla="*/ 29 w 90"/>
                <a:gd name="T5" fmla="*/ 92 h 92"/>
                <a:gd name="T6" fmla="*/ 69 w 90"/>
                <a:gd name="T7" fmla="*/ 87 h 92"/>
                <a:gd name="T8" fmla="*/ 90 w 90"/>
                <a:gd name="T9" fmla="*/ 57 h 92"/>
                <a:gd name="T10" fmla="*/ 83 w 90"/>
                <a:gd name="T11" fmla="*/ 22 h 92"/>
                <a:gd name="T12" fmla="*/ 55 w 90"/>
                <a:gd name="T13" fmla="*/ 0 h 92"/>
                <a:gd name="T14" fmla="*/ 28 w 90"/>
                <a:gd name="T15" fmla="*/ 1 h 92"/>
                <a:gd name="T16" fmla="*/ 5 w 90"/>
                <a:gd name="T17" fmla="*/ 20 h 92"/>
                <a:gd name="T18" fmla="*/ 0 w 90"/>
                <a:gd name="T19" fmla="*/ 32 h 92"/>
                <a:gd name="T20" fmla="*/ 0 w 90"/>
                <a:gd name="T21" fmla="*/ 3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92">
                  <a:moveTo>
                    <a:pt x="0" y="32"/>
                  </a:moveTo>
                  <a:lnTo>
                    <a:pt x="3" y="69"/>
                  </a:lnTo>
                  <a:lnTo>
                    <a:pt x="29" y="92"/>
                  </a:lnTo>
                  <a:lnTo>
                    <a:pt x="69" y="87"/>
                  </a:lnTo>
                  <a:lnTo>
                    <a:pt x="90" y="57"/>
                  </a:lnTo>
                  <a:lnTo>
                    <a:pt x="83" y="22"/>
                  </a:lnTo>
                  <a:lnTo>
                    <a:pt x="55" y="0"/>
                  </a:lnTo>
                  <a:lnTo>
                    <a:pt x="28" y="1"/>
                  </a:lnTo>
                  <a:lnTo>
                    <a:pt x="5" y="2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5" name="Freeform 157"/>
            <p:cNvSpPr>
              <a:spLocks/>
            </p:cNvSpPr>
            <p:nvPr/>
          </p:nvSpPr>
          <p:spPr bwMode="auto">
            <a:xfrm>
              <a:off x="6757988" y="5126038"/>
              <a:ext cx="58738" cy="50800"/>
            </a:xfrm>
            <a:custGeom>
              <a:avLst/>
              <a:gdLst>
                <a:gd name="T0" fmla="*/ 36 w 73"/>
                <a:gd name="T1" fmla="*/ 64 h 65"/>
                <a:gd name="T2" fmla="*/ 73 w 73"/>
                <a:gd name="T3" fmla="*/ 65 h 65"/>
                <a:gd name="T4" fmla="*/ 67 w 73"/>
                <a:gd name="T5" fmla="*/ 36 h 65"/>
                <a:gd name="T6" fmla="*/ 40 w 73"/>
                <a:gd name="T7" fmla="*/ 0 h 65"/>
                <a:gd name="T8" fmla="*/ 0 w 73"/>
                <a:gd name="T9" fmla="*/ 11 h 65"/>
                <a:gd name="T10" fmla="*/ 24 w 73"/>
                <a:gd name="T11" fmla="*/ 48 h 65"/>
                <a:gd name="T12" fmla="*/ 36 w 73"/>
                <a:gd name="T13" fmla="*/ 64 h 65"/>
                <a:gd name="T14" fmla="*/ 36 w 73"/>
                <a:gd name="T15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65">
                  <a:moveTo>
                    <a:pt x="36" y="64"/>
                  </a:moveTo>
                  <a:lnTo>
                    <a:pt x="73" y="65"/>
                  </a:lnTo>
                  <a:lnTo>
                    <a:pt x="67" y="36"/>
                  </a:lnTo>
                  <a:lnTo>
                    <a:pt x="40" y="0"/>
                  </a:lnTo>
                  <a:lnTo>
                    <a:pt x="0" y="11"/>
                  </a:lnTo>
                  <a:lnTo>
                    <a:pt x="24" y="48"/>
                  </a:lnTo>
                  <a:lnTo>
                    <a:pt x="36" y="64"/>
                  </a:lnTo>
                  <a:lnTo>
                    <a:pt x="36" y="6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6" name="Freeform 158"/>
            <p:cNvSpPr>
              <a:spLocks/>
            </p:cNvSpPr>
            <p:nvPr/>
          </p:nvSpPr>
          <p:spPr bwMode="auto">
            <a:xfrm>
              <a:off x="6713538" y="5141913"/>
              <a:ext cx="65088" cy="74613"/>
            </a:xfrm>
            <a:custGeom>
              <a:avLst/>
              <a:gdLst>
                <a:gd name="T0" fmla="*/ 4 w 84"/>
                <a:gd name="T1" fmla="*/ 44 h 94"/>
                <a:gd name="T2" fmla="*/ 37 w 84"/>
                <a:gd name="T3" fmla="*/ 48 h 94"/>
                <a:gd name="T4" fmla="*/ 42 w 84"/>
                <a:gd name="T5" fmla="*/ 94 h 94"/>
                <a:gd name="T6" fmla="*/ 62 w 84"/>
                <a:gd name="T7" fmla="*/ 86 h 94"/>
                <a:gd name="T8" fmla="*/ 84 w 84"/>
                <a:gd name="T9" fmla="*/ 48 h 94"/>
                <a:gd name="T10" fmla="*/ 44 w 84"/>
                <a:gd name="T11" fmla="*/ 43 h 94"/>
                <a:gd name="T12" fmla="*/ 47 w 84"/>
                <a:gd name="T13" fmla="*/ 0 h 94"/>
                <a:gd name="T14" fmla="*/ 8 w 84"/>
                <a:gd name="T15" fmla="*/ 0 h 94"/>
                <a:gd name="T16" fmla="*/ 0 w 84"/>
                <a:gd name="T17" fmla="*/ 28 h 94"/>
                <a:gd name="T18" fmla="*/ 4 w 84"/>
                <a:gd name="T19" fmla="*/ 44 h 94"/>
                <a:gd name="T20" fmla="*/ 4 w 84"/>
                <a:gd name="T21" fmla="*/ 4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94">
                  <a:moveTo>
                    <a:pt x="4" y="44"/>
                  </a:moveTo>
                  <a:lnTo>
                    <a:pt x="37" y="48"/>
                  </a:lnTo>
                  <a:lnTo>
                    <a:pt x="42" y="94"/>
                  </a:lnTo>
                  <a:lnTo>
                    <a:pt x="62" y="86"/>
                  </a:lnTo>
                  <a:lnTo>
                    <a:pt x="84" y="48"/>
                  </a:lnTo>
                  <a:lnTo>
                    <a:pt x="44" y="43"/>
                  </a:lnTo>
                  <a:lnTo>
                    <a:pt x="47" y="0"/>
                  </a:lnTo>
                  <a:lnTo>
                    <a:pt x="8" y="0"/>
                  </a:lnTo>
                  <a:lnTo>
                    <a:pt x="0" y="28"/>
                  </a:lnTo>
                  <a:lnTo>
                    <a:pt x="4" y="44"/>
                  </a:lnTo>
                  <a:lnTo>
                    <a:pt x="4" y="44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7" name="Freeform 159"/>
            <p:cNvSpPr>
              <a:spLocks/>
            </p:cNvSpPr>
            <p:nvPr/>
          </p:nvSpPr>
          <p:spPr bwMode="auto">
            <a:xfrm>
              <a:off x="6767513" y="5135563"/>
              <a:ext cx="44450" cy="30163"/>
            </a:xfrm>
            <a:custGeom>
              <a:avLst/>
              <a:gdLst>
                <a:gd name="T0" fmla="*/ 22 w 55"/>
                <a:gd name="T1" fmla="*/ 40 h 40"/>
                <a:gd name="T2" fmla="*/ 55 w 55"/>
                <a:gd name="T3" fmla="*/ 34 h 40"/>
                <a:gd name="T4" fmla="*/ 40 w 55"/>
                <a:gd name="T5" fmla="*/ 0 h 40"/>
                <a:gd name="T6" fmla="*/ 0 w 55"/>
                <a:gd name="T7" fmla="*/ 10 h 40"/>
                <a:gd name="T8" fmla="*/ 22 w 55"/>
                <a:gd name="T9" fmla="*/ 40 h 40"/>
                <a:gd name="T10" fmla="*/ 22 w 55"/>
                <a:gd name="T1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40">
                  <a:moveTo>
                    <a:pt x="22" y="40"/>
                  </a:moveTo>
                  <a:lnTo>
                    <a:pt x="55" y="34"/>
                  </a:lnTo>
                  <a:lnTo>
                    <a:pt x="40" y="0"/>
                  </a:lnTo>
                  <a:lnTo>
                    <a:pt x="0" y="10"/>
                  </a:lnTo>
                  <a:lnTo>
                    <a:pt x="22" y="40"/>
                  </a:lnTo>
                  <a:lnTo>
                    <a:pt x="22" y="4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8" name="Freeform 160"/>
            <p:cNvSpPr>
              <a:spLocks/>
            </p:cNvSpPr>
            <p:nvPr/>
          </p:nvSpPr>
          <p:spPr bwMode="auto">
            <a:xfrm>
              <a:off x="6767513" y="5184776"/>
              <a:ext cx="46038" cy="31750"/>
            </a:xfrm>
            <a:custGeom>
              <a:avLst/>
              <a:gdLst>
                <a:gd name="T0" fmla="*/ 22 w 58"/>
                <a:gd name="T1" fmla="*/ 0 h 39"/>
                <a:gd name="T2" fmla="*/ 58 w 58"/>
                <a:gd name="T3" fmla="*/ 9 h 39"/>
                <a:gd name="T4" fmla="*/ 41 w 58"/>
                <a:gd name="T5" fmla="*/ 39 h 39"/>
                <a:gd name="T6" fmla="*/ 0 w 58"/>
                <a:gd name="T7" fmla="*/ 30 h 39"/>
                <a:gd name="T8" fmla="*/ 22 w 58"/>
                <a:gd name="T9" fmla="*/ 0 h 39"/>
                <a:gd name="T10" fmla="*/ 22 w 58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39">
                  <a:moveTo>
                    <a:pt x="22" y="0"/>
                  </a:moveTo>
                  <a:lnTo>
                    <a:pt x="58" y="9"/>
                  </a:lnTo>
                  <a:lnTo>
                    <a:pt x="41" y="39"/>
                  </a:lnTo>
                  <a:lnTo>
                    <a:pt x="0" y="30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9" name="Freeform 161"/>
            <p:cNvSpPr>
              <a:spLocks/>
            </p:cNvSpPr>
            <p:nvPr/>
          </p:nvSpPr>
          <p:spPr bwMode="auto">
            <a:xfrm>
              <a:off x="6753225" y="5149851"/>
              <a:ext cx="22225" cy="20638"/>
            </a:xfrm>
            <a:custGeom>
              <a:avLst/>
              <a:gdLst>
                <a:gd name="T0" fmla="*/ 8 w 28"/>
                <a:gd name="T1" fmla="*/ 0 h 28"/>
                <a:gd name="T2" fmla="*/ 0 w 28"/>
                <a:gd name="T3" fmla="*/ 28 h 28"/>
                <a:gd name="T4" fmla="*/ 28 w 28"/>
                <a:gd name="T5" fmla="*/ 25 h 28"/>
                <a:gd name="T6" fmla="*/ 20 w 28"/>
                <a:gd name="T7" fmla="*/ 8 h 28"/>
                <a:gd name="T8" fmla="*/ 8 w 28"/>
                <a:gd name="T9" fmla="*/ 0 h 28"/>
                <a:gd name="T10" fmla="*/ 8 w 28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28">
                  <a:moveTo>
                    <a:pt x="8" y="0"/>
                  </a:moveTo>
                  <a:lnTo>
                    <a:pt x="0" y="28"/>
                  </a:lnTo>
                  <a:lnTo>
                    <a:pt x="28" y="25"/>
                  </a:lnTo>
                  <a:lnTo>
                    <a:pt x="20" y="8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0" name="Freeform 162"/>
            <p:cNvSpPr>
              <a:spLocks/>
            </p:cNvSpPr>
            <p:nvPr/>
          </p:nvSpPr>
          <p:spPr bwMode="auto">
            <a:xfrm>
              <a:off x="6718300" y="5184776"/>
              <a:ext cx="19050" cy="23813"/>
            </a:xfrm>
            <a:custGeom>
              <a:avLst/>
              <a:gdLst>
                <a:gd name="T0" fmla="*/ 0 w 25"/>
                <a:gd name="T1" fmla="*/ 4 h 31"/>
                <a:gd name="T2" fmla="*/ 25 w 25"/>
                <a:gd name="T3" fmla="*/ 0 h 31"/>
                <a:gd name="T4" fmla="*/ 24 w 25"/>
                <a:gd name="T5" fmla="*/ 31 h 31"/>
                <a:gd name="T6" fmla="*/ 0 w 25"/>
                <a:gd name="T7" fmla="*/ 16 h 31"/>
                <a:gd name="T8" fmla="*/ 0 w 25"/>
                <a:gd name="T9" fmla="*/ 4 h 31"/>
                <a:gd name="T10" fmla="*/ 0 w 25"/>
                <a:gd name="T11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0" y="4"/>
                  </a:moveTo>
                  <a:lnTo>
                    <a:pt x="25" y="0"/>
                  </a:lnTo>
                  <a:lnTo>
                    <a:pt x="24" y="31"/>
                  </a:lnTo>
                  <a:lnTo>
                    <a:pt x="0" y="16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1" name="Freeform 163"/>
            <p:cNvSpPr>
              <a:spLocks/>
            </p:cNvSpPr>
            <p:nvPr/>
          </p:nvSpPr>
          <p:spPr bwMode="auto">
            <a:xfrm>
              <a:off x="6716713" y="5145088"/>
              <a:ext cx="26988" cy="30163"/>
            </a:xfrm>
            <a:custGeom>
              <a:avLst/>
              <a:gdLst>
                <a:gd name="T0" fmla="*/ 0 w 33"/>
                <a:gd name="T1" fmla="*/ 27 h 40"/>
                <a:gd name="T2" fmla="*/ 33 w 33"/>
                <a:gd name="T3" fmla="*/ 40 h 40"/>
                <a:gd name="T4" fmla="*/ 30 w 33"/>
                <a:gd name="T5" fmla="*/ 0 h 40"/>
                <a:gd name="T6" fmla="*/ 11 w 33"/>
                <a:gd name="T7" fmla="*/ 3 h 40"/>
                <a:gd name="T8" fmla="*/ 0 w 33"/>
                <a:gd name="T9" fmla="*/ 27 h 40"/>
                <a:gd name="T10" fmla="*/ 0 w 33"/>
                <a:gd name="T11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40">
                  <a:moveTo>
                    <a:pt x="0" y="27"/>
                  </a:moveTo>
                  <a:lnTo>
                    <a:pt x="33" y="40"/>
                  </a:lnTo>
                  <a:lnTo>
                    <a:pt x="30" y="0"/>
                  </a:lnTo>
                  <a:lnTo>
                    <a:pt x="11" y="3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2" name="Freeform 164"/>
            <p:cNvSpPr>
              <a:spLocks/>
            </p:cNvSpPr>
            <p:nvPr/>
          </p:nvSpPr>
          <p:spPr bwMode="auto">
            <a:xfrm>
              <a:off x="6745288" y="5180013"/>
              <a:ext cx="26988" cy="28575"/>
            </a:xfrm>
            <a:custGeom>
              <a:avLst/>
              <a:gdLst>
                <a:gd name="T0" fmla="*/ 11 w 32"/>
                <a:gd name="T1" fmla="*/ 37 h 37"/>
                <a:gd name="T2" fmla="*/ 0 w 32"/>
                <a:gd name="T3" fmla="*/ 0 h 37"/>
                <a:gd name="T4" fmla="*/ 32 w 32"/>
                <a:gd name="T5" fmla="*/ 13 h 37"/>
                <a:gd name="T6" fmla="*/ 23 w 32"/>
                <a:gd name="T7" fmla="*/ 34 h 37"/>
                <a:gd name="T8" fmla="*/ 11 w 32"/>
                <a:gd name="T9" fmla="*/ 37 h 37"/>
                <a:gd name="T10" fmla="*/ 11 w 32"/>
                <a:gd name="T1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7">
                  <a:moveTo>
                    <a:pt x="11" y="37"/>
                  </a:moveTo>
                  <a:lnTo>
                    <a:pt x="0" y="0"/>
                  </a:lnTo>
                  <a:lnTo>
                    <a:pt x="32" y="13"/>
                  </a:lnTo>
                  <a:lnTo>
                    <a:pt x="23" y="34"/>
                  </a:lnTo>
                  <a:lnTo>
                    <a:pt x="11" y="37"/>
                  </a:lnTo>
                  <a:lnTo>
                    <a:pt x="11" y="3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3" name="Freeform 165"/>
            <p:cNvSpPr>
              <a:spLocks/>
            </p:cNvSpPr>
            <p:nvPr/>
          </p:nvSpPr>
          <p:spPr bwMode="auto">
            <a:xfrm>
              <a:off x="6783388" y="5145088"/>
              <a:ext cx="15875" cy="14288"/>
            </a:xfrm>
            <a:custGeom>
              <a:avLst/>
              <a:gdLst>
                <a:gd name="T0" fmla="*/ 0 w 22"/>
                <a:gd name="T1" fmla="*/ 3 h 18"/>
                <a:gd name="T2" fmla="*/ 12 w 22"/>
                <a:gd name="T3" fmla="*/ 0 h 18"/>
                <a:gd name="T4" fmla="*/ 20 w 22"/>
                <a:gd name="T5" fmla="*/ 8 h 18"/>
                <a:gd name="T6" fmla="*/ 22 w 22"/>
                <a:gd name="T7" fmla="*/ 18 h 18"/>
                <a:gd name="T8" fmla="*/ 9 w 22"/>
                <a:gd name="T9" fmla="*/ 18 h 18"/>
                <a:gd name="T10" fmla="*/ 6 w 22"/>
                <a:gd name="T11" fmla="*/ 12 h 18"/>
                <a:gd name="T12" fmla="*/ 15 w 22"/>
                <a:gd name="T13" fmla="*/ 11 h 18"/>
                <a:gd name="T14" fmla="*/ 5 w 22"/>
                <a:gd name="T15" fmla="*/ 10 h 18"/>
                <a:gd name="T16" fmla="*/ 3 w 22"/>
                <a:gd name="T17" fmla="*/ 4 h 18"/>
                <a:gd name="T18" fmla="*/ 0 w 22"/>
                <a:gd name="T19" fmla="*/ 3 h 18"/>
                <a:gd name="T20" fmla="*/ 0 w 22"/>
                <a:gd name="T21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8">
                  <a:moveTo>
                    <a:pt x="0" y="3"/>
                  </a:moveTo>
                  <a:lnTo>
                    <a:pt x="12" y="0"/>
                  </a:lnTo>
                  <a:lnTo>
                    <a:pt x="20" y="8"/>
                  </a:lnTo>
                  <a:lnTo>
                    <a:pt x="22" y="18"/>
                  </a:lnTo>
                  <a:lnTo>
                    <a:pt x="9" y="18"/>
                  </a:lnTo>
                  <a:lnTo>
                    <a:pt x="6" y="12"/>
                  </a:lnTo>
                  <a:lnTo>
                    <a:pt x="15" y="11"/>
                  </a:lnTo>
                  <a:lnTo>
                    <a:pt x="5" y="10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4" name="Freeform 166"/>
            <p:cNvSpPr>
              <a:spLocks/>
            </p:cNvSpPr>
            <p:nvPr/>
          </p:nvSpPr>
          <p:spPr bwMode="auto">
            <a:xfrm>
              <a:off x="6784975" y="5195888"/>
              <a:ext cx="14288" cy="12700"/>
            </a:xfrm>
            <a:custGeom>
              <a:avLst/>
              <a:gdLst>
                <a:gd name="T0" fmla="*/ 7 w 19"/>
                <a:gd name="T1" fmla="*/ 0 h 17"/>
                <a:gd name="T2" fmla="*/ 5 w 19"/>
                <a:gd name="T3" fmla="*/ 7 h 17"/>
                <a:gd name="T4" fmla="*/ 0 w 19"/>
                <a:gd name="T5" fmla="*/ 14 h 17"/>
                <a:gd name="T6" fmla="*/ 8 w 19"/>
                <a:gd name="T7" fmla="*/ 17 h 17"/>
                <a:gd name="T8" fmla="*/ 14 w 19"/>
                <a:gd name="T9" fmla="*/ 12 h 17"/>
                <a:gd name="T10" fmla="*/ 19 w 19"/>
                <a:gd name="T11" fmla="*/ 2 h 17"/>
                <a:gd name="T12" fmla="*/ 7 w 19"/>
                <a:gd name="T13" fmla="*/ 0 h 17"/>
                <a:gd name="T14" fmla="*/ 7 w 19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7">
                  <a:moveTo>
                    <a:pt x="7" y="0"/>
                  </a:moveTo>
                  <a:lnTo>
                    <a:pt x="5" y="7"/>
                  </a:lnTo>
                  <a:lnTo>
                    <a:pt x="0" y="14"/>
                  </a:lnTo>
                  <a:lnTo>
                    <a:pt x="8" y="17"/>
                  </a:lnTo>
                  <a:lnTo>
                    <a:pt x="14" y="12"/>
                  </a:lnTo>
                  <a:lnTo>
                    <a:pt x="19" y="2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5" name="Freeform 167"/>
            <p:cNvSpPr>
              <a:spLocks/>
            </p:cNvSpPr>
            <p:nvPr/>
          </p:nvSpPr>
          <p:spPr bwMode="auto">
            <a:xfrm>
              <a:off x="6702425" y="5129213"/>
              <a:ext cx="87313" cy="53975"/>
            </a:xfrm>
            <a:custGeom>
              <a:avLst/>
              <a:gdLst>
                <a:gd name="T0" fmla="*/ 19 w 110"/>
                <a:gd name="T1" fmla="*/ 56 h 67"/>
                <a:gd name="T2" fmla="*/ 19 w 110"/>
                <a:gd name="T3" fmla="*/ 50 h 67"/>
                <a:gd name="T4" fmla="*/ 21 w 110"/>
                <a:gd name="T5" fmla="*/ 46 h 67"/>
                <a:gd name="T6" fmla="*/ 24 w 110"/>
                <a:gd name="T7" fmla="*/ 40 h 67"/>
                <a:gd name="T8" fmla="*/ 27 w 110"/>
                <a:gd name="T9" fmla="*/ 35 h 67"/>
                <a:gd name="T10" fmla="*/ 33 w 110"/>
                <a:gd name="T11" fmla="*/ 30 h 67"/>
                <a:gd name="T12" fmla="*/ 38 w 110"/>
                <a:gd name="T13" fmla="*/ 27 h 67"/>
                <a:gd name="T14" fmla="*/ 45 w 110"/>
                <a:gd name="T15" fmla="*/ 25 h 67"/>
                <a:gd name="T16" fmla="*/ 54 w 110"/>
                <a:gd name="T17" fmla="*/ 25 h 67"/>
                <a:gd name="T18" fmla="*/ 61 w 110"/>
                <a:gd name="T19" fmla="*/ 25 h 67"/>
                <a:gd name="T20" fmla="*/ 67 w 110"/>
                <a:gd name="T21" fmla="*/ 28 h 67"/>
                <a:gd name="T22" fmla="*/ 73 w 110"/>
                <a:gd name="T23" fmla="*/ 31 h 67"/>
                <a:gd name="T24" fmla="*/ 78 w 110"/>
                <a:gd name="T25" fmla="*/ 36 h 67"/>
                <a:gd name="T26" fmla="*/ 82 w 110"/>
                <a:gd name="T27" fmla="*/ 41 h 67"/>
                <a:gd name="T28" fmla="*/ 85 w 110"/>
                <a:gd name="T29" fmla="*/ 48 h 67"/>
                <a:gd name="T30" fmla="*/ 86 w 110"/>
                <a:gd name="T31" fmla="*/ 55 h 67"/>
                <a:gd name="T32" fmla="*/ 110 w 110"/>
                <a:gd name="T33" fmla="*/ 61 h 67"/>
                <a:gd name="T34" fmla="*/ 110 w 110"/>
                <a:gd name="T35" fmla="*/ 58 h 67"/>
                <a:gd name="T36" fmla="*/ 109 w 110"/>
                <a:gd name="T37" fmla="*/ 52 h 67"/>
                <a:gd name="T38" fmla="*/ 106 w 110"/>
                <a:gd name="T39" fmla="*/ 42 h 67"/>
                <a:gd name="T40" fmla="*/ 104 w 110"/>
                <a:gd name="T41" fmla="*/ 37 h 67"/>
                <a:gd name="T42" fmla="*/ 101 w 110"/>
                <a:gd name="T43" fmla="*/ 31 h 67"/>
                <a:gd name="T44" fmla="*/ 99 w 110"/>
                <a:gd name="T45" fmla="*/ 27 h 67"/>
                <a:gd name="T46" fmla="*/ 96 w 110"/>
                <a:gd name="T47" fmla="*/ 21 h 67"/>
                <a:gd name="T48" fmla="*/ 87 w 110"/>
                <a:gd name="T49" fmla="*/ 11 h 67"/>
                <a:gd name="T50" fmla="*/ 80 w 110"/>
                <a:gd name="T51" fmla="*/ 7 h 67"/>
                <a:gd name="T52" fmla="*/ 74 w 110"/>
                <a:gd name="T53" fmla="*/ 4 h 67"/>
                <a:gd name="T54" fmla="*/ 67 w 110"/>
                <a:gd name="T55" fmla="*/ 1 h 67"/>
                <a:gd name="T56" fmla="*/ 60 w 110"/>
                <a:gd name="T57" fmla="*/ 0 h 67"/>
                <a:gd name="T58" fmla="*/ 50 w 110"/>
                <a:gd name="T59" fmla="*/ 0 h 67"/>
                <a:gd name="T60" fmla="*/ 43 w 110"/>
                <a:gd name="T61" fmla="*/ 1 h 67"/>
                <a:gd name="T62" fmla="*/ 36 w 110"/>
                <a:gd name="T63" fmla="*/ 3 h 67"/>
                <a:gd name="T64" fmla="*/ 30 w 110"/>
                <a:gd name="T65" fmla="*/ 5 h 67"/>
                <a:gd name="T66" fmla="*/ 24 w 110"/>
                <a:gd name="T67" fmla="*/ 9 h 67"/>
                <a:gd name="T68" fmla="*/ 19 w 110"/>
                <a:gd name="T69" fmla="*/ 13 h 67"/>
                <a:gd name="T70" fmla="*/ 11 w 110"/>
                <a:gd name="T71" fmla="*/ 22 h 67"/>
                <a:gd name="T72" fmla="*/ 7 w 110"/>
                <a:gd name="T73" fmla="*/ 27 h 67"/>
                <a:gd name="T74" fmla="*/ 5 w 110"/>
                <a:gd name="T75" fmla="*/ 33 h 67"/>
                <a:gd name="T76" fmla="*/ 2 w 110"/>
                <a:gd name="T77" fmla="*/ 38 h 67"/>
                <a:gd name="T78" fmla="*/ 1 w 110"/>
                <a:gd name="T79" fmla="*/ 44 h 67"/>
                <a:gd name="T80" fmla="*/ 0 w 110"/>
                <a:gd name="T81" fmla="*/ 50 h 67"/>
                <a:gd name="T82" fmla="*/ 0 w 110"/>
                <a:gd name="T83" fmla="*/ 56 h 67"/>
                <a:gd name="T84" fmla="*/ 0 w 110"/>
                <a:gd name="T85" fmla="*/ 61 h 67"/>
                <a:gd name="T86" fmla="*/ 0 w 110"/>
                <a:gd name="T87" fmla="*/ 67 h 67"/>
                <a:gd name="T88" fmla="*/ 19 w 110"/>
                <a:gd name="T89" fmla="*/ 5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0" h="67">
                  <a:moveTo>
                    <a:pt x="19" y="59"/>
                  </a:moveTo>
                  <a:lnTo>
                    <a:pt x="19" y="56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0" y="48"/>
                  </a:lnTo>
                  <a:lnTo>
                    <a:pt x="21" y="46"/>
                  </a:lnTo>
                  <a:lnTo>
                    <a:pt x="23" y="43"/>
                  </a:lnTo>
                  <a:lnTo>
                    <a:pt x="24" y="40"/>
                  </a:lnTo>
                  <a:lnTo>
                    <a:pt x="26" y="37"/>
                  </a:lnTo>
                  <a:lnTo>
                    <a:pt x="27" y="35"/>
                  </a:lnTo>
                  <a:lnTo>
                    <a:pt x="30" y="33"/>
                  </a:lnTo>
                  <a:lnTo>
                    <a:pt x="33" y="30"/>
                  </a:lnTo>
                  <a:lnTo>
                    <a:pt x="36" y="29"/>
                  </a:lnTo>
                  <a:lnTo>
                    <a:pt x="38" y="27"/>
                  </a:lnTo>
                  <a:lnTo>
                    <a:pt x="42" y="25"/>
                  </a:lnTo>
                  <a:lnTo>
                    <a:pt x="45" y="25"/>
                  </a:lnTo>
                  <a:lnTo>
                    <a:pt x="50" y="25"/>
                  </a:lnTo>
                  <a:lnTo>
                    <a:pt x="54" y="25"/>
                  </a:lnTo>
                  <a:lnTo>
                    <a:pt x="57" y="25"/>
                  </a:lnTo>
                  <a:lnTo>
                    <a:pt x="61" y="25"/>
                  </a:lnTo>
                  <a:lnTo>
                    <a:pt x="64" y="27"/>
                  </a:lnTo>
                  <a:lnTo>
                    <a:pt x="67" y="28"/>
                  </a:lnTo>
                  <a:lnTo>
                    <a:pt x="70" y="30"/>
                  </a:lnTo>
                  <a:lnTo>
                    <a:pt x="73" y="31"/>
                  </a:lnTo>
                  <a:lnTo>
                    <a:pt x="76" y="34"/>
                  </a:lnTo>
                  <a:lnTo>
                    <a:pt x="78" y="36"/>
                  </a:lnTo>
                  <a:lnTo>
                    <a:pt x="80" y="38"/>
                  </a:lnTo>
                  <a:lnTo>
                    <a:pt x="82" y="41"/>
                  </a:lnTo>
                  <a:lnTo>
                    <a:pt x="84" y="44"/>
                  </a:lnTo>
                  <a:lnTo>
                    <a:pt x="85" y="48"/>
                  </a:lnTo>
                  <a:lnTo>
                    <a:pt x="86" y="52"/>
                  </a:lnTo>
                  <a:lnTo>
                    <a:pt x="86" y="55"/>
                  </a:lnTo>
                  <a:lnTo>
                    <a:pt x="87" y="60"/>
                  </a:lnTo>
                  <a:lnTo>
                    <a:pt x="110" y="61"/>
                  </a:lnTo>
                  <a:lnTo>
                    <a:pt x="110" y="60"/>
                  </a:lnTo>
                  <a:lnTo>
                    <a:pt x="110" y="58"/>
                  </a:lnTo>
                  <a:lnTo>
                    <a:pt x="109" y="55"/>
                  </a:lnTo>
                  <a:lnTo>
                    <a:pt x="109" y="52"/>
                  </a:lnTo>
                  <a:lnTo>
                    <a:pt x="106" y="47"/>
                  </a:lnTo>
                  <a:lnTo>
                    <a:pt x="106" y="42"/>
                  </a:lnTo>
                  <a:lnTo>
                    <a:pt x="105" y="40"/>
                  </a:lnTo>
                  <a:lnTo>
                    <a:pt x="104" y="37"/>
                  </a:lnTo>
                  <a:lnTo>
                    <a:pt x="103" y="34"/>
                  </a:lnTo>
                  <a:lnTo>
                    <a:pt x="101" y="31"/>
                  </a:lnTo>
                  <a:lnTo>
                    <a:pt x="100" y="29"/>
                  </a:lnTo>
                  <a:lnTo>
                    <a:pt x="99" y="27"/>
                  </a:lnTo>
                  <a:lnTo>
                    <a:pt x="97" y="23"/>
                  </a:lnTo>
                  <a:lnTo>
                    <a:pt x="96" y="21"/>
                  </a:lnTo>
                  <a:lnTo>
                    <a:pt x="91" y="16"/>
                  </a:lnTo>
                  <a:lnTo>
                    <a:pt x="87" y="11"/>
                  </a:lnTo>
                  <a:lnTo>
                    <a:pt x="84" y="9"/>
                  </a:lnTo>
                  <a:lnTo>
                    <a:pt x="80" y="7"/>
                  </a:lnTo>
                  <a:lnTo>
                    <a:pt x="78" y="5"/>
                  </a:lnTo>
                  <a:lnTo>
                    <a:pt x="74" y="4"/>
                  </a:lnTo>
                  <a:lnTo>
                    <a:pt x="70" y="3"/>
                  </a:lnTo>
                  <a:lnTo>
                    <a:pt x="67" y="1"/>
                  </a:lnTo>
                  <a:lnTo>
                    <a:pt x="63" y="0"/>
                  </a:lnTo>
                  <a:lnTo>
                    <a:pt x="60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3" y="1"/>
                  </a:lnTo>
                  <a:lnTo>
                    <a:pt x="39" y="1"/>
                  </a:lnTo>
                  <a:lnTo>
                    <a:pt x="36" y="3"/>
                  </a:lnTo>
                  <a:lnTo>
                    <a:pt x="32" y="4"/>
                  </a:lnTo>
                  <a:lnTo>
                    <a:pt x="30" y="5"/>
                  </a:lnTo>
                  <a:lnTo>
                    <a:pt x="26" y="7"/>
                  </a:lnTo>
                  <a:lnTo>
                    <a:pt x="24" y="9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4" y="17"/>
                  </a:lnTo>
                  <a:lnTo>
                    <a:pt x="11" y="22"/>
                  </a:lnTo>
                  <a:lnTo>
                    <a:pt x="9" y="25"/>
                  </a:lnTo>
                  <a:lnTo>
                    <a:pt x="7" y="27"/>
                  </a:lnTo>
                  <a:lnTo>
                    <a:pt x="6" y="30"/>
                  </a:lnTo>
                  <a:lnTo>
                    <a:pt x="5" y="33"/>
                  </a:lnTo>
                  <a:lnTo>
                    <a:pt x="4" y="36"/>
                  </a:lnTo>
                  <a:lnTo>
                    <a:pt x="2" y="38"/>
                  </a:lnTo>
                  <a:lnTo>
                    <a:pt x="1" y="41"/>
                  </a:lnTo>
                  <a:lnTo>
                    <a:pt x="1" y="44"/>
                  </a:lnTo>
                  <a:lnTo>
                    <a:pt x="0" y="48"/>
                  </a:lnTo>
                  <a:lnTo>
                    <a:pt x="0" y="50"/>
                  </a:lnTo>
                  <a:lnTo>
                    <a:pt x="0" y="53"/>
                  </a:lnTo>
                  <a:lnTo>
                    <a:pt x="0" y="56"/>
                  </a:lnTo>
                  <a:lnTo>
                    <a:pt x="0" y="59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0" y="67"/>
                  </a:lnTo>
                  <a:lnTo>
                    <a:pt x="19" y="59"/>
                  </a:lnTo>
                  <a:lnTo>
                    <a:pt x="19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6" name="Freeform 168"/>
            <p:cNvSpPr>
              <a:spLocks/>
            </p:cNvSpPr>
            <p:nvPr/>
          </p:nvSpPr>
          <p:spPr bwMode="auto">
            <a:xfrm>
              <a:off x="6700838" y="5164138"/>
              <a:ext cx="87313" cy="57150"/>
            </a:xfrm>
            <a:custGeom>
              <a:avLst/>
              <a:gdLst>
                <a:gd name="T0" fmla="*/ 20 w 110"/>
                <a:gd name="T1" fmla="*/ 9 h 72"/>
                <a:gd name="T2" fmla="*/ 20 w 110"/>
                <a:gd name="T3" fmla="*/ 16 h 72"/>
                <a:gd name="T4" fmla="*/ 21 w 110"/>
                <a:gd name="T5" fmla="*/ 23 h 72"/>
                <a:gd name="T6" fmla="*/ 24 w 110"/>
                <a:gd name="T7" fmla="*/ 30 h 72"/>
                <a:gd name="T8" fmla="*/ 27 w 110"/>
                <a:gd name="T9" fmla="*/ 38 h 72"/>
                <a:gd name="T10" fmla="*/ 32 w 110"/>
                <a:gd name="T11" fmla="*/ 42 h 72"/>
                <a:gd name="T12" fmla="*/ 38 w 110"/>
                <a:gd name="T13" fmla="*/ 47 h 72"/>
                <a:gd name="T14" fmla="*/ 46 w 110"/>
                <a:gd name="T15" fmla="*/ 49 h 72"/>
                <a:gd name="T16" fmla="*/ 56 w 110"/>
                <a:gd name="T17" fmla="*/ 49 h 72"/>
                <a:gd name="T18" fmla="*/ 63 w 110"/>
                <a:gd name="T19" fmla="*/ 48 h 72"/>
                <a:gd name="T20" fmla="*/ 70 w 110"/>
                <a:gd name="T21" fmla="*/ 45 h 72"/>
                <a:gd name="T22" fmla="*/ 76 w 110"/>
                <a:gd name="T23" fmla="*/ 41 h 72"/>
                <a:gd name="T24" fmla="*/ 80 w 110"/>
                <a:gd name="T25" fmla="*/ 35 h 72"/>
                <a:gd name="T26" fmla="*/ 83 w 110"/>
                <a:gd name="T27" fmla="*/ 28 h 72"/>
                <a:gd name="T28" fmla="*/ 86 w 110"/>
                <a:gd name="T29" fmla="*/ 22 h 72"/>
                <a:gd name="T30" fmla="*/ 87 w 110"/>
                <a:gd name="T31" fmla="*/ 15 h 72"/>
                <a:gd name="T32" fmla="*/ 88 w 110"/>
                <a:gd name="T33" fmla="*/ 10 h 72"/>
                <a:gd name="T34" fmla="*/ 93 w 110"/>
                <a:gd name="T35" fmla="*/ 4 h 72"/>
                <a:gd name="T36" fmla="*/ 101 w 110"/>
                <a:gd name="T37" fmla="*/ 0 h 72"/>
                <a:gd name="T38" fmla="*/ 106 w 110"/>
                <a:gd name="T39" fmla="*/ 2 h 72"/>
                <a:gd name="T40" fmla="*/ 108 w 110"/>
                <a:gd name="T41" fmla="*/ 6 h 72"/>
                <a:gd name="T42" fmla="*/ 110 w 110"/>
                <a:gd name="T43" fmla="*/ 14 h 72"/>
                <a:gd name="T44" fmla="*/ 108 w 110"/>
                <a:gd name="T45" fmla="*/ 23 h 72"/>
                <a:gd name="T46" fmla="*/ 106 w 110"/>
                <a:gd name="T47" fmla="*/ 34 h 72"/>
                <a:gd name="T48" fmla="*/ 102 w 110"/>
                <a:gd name="T49" fmla="*/ 41 h 72"/>
                <a:gd name="T50" fmla="*/ 100 w 110"/>
                <a:gd name="T51" fmla="*/ 47 h 72"/>
                <a:gd name="T52" fmla="*/ 94 w 110"/>
                <a:gd name="T53" fmla="*/ 54 h 72"/>
                <a:gd name="T54" fmla="*/ 86 w 110"/>
                <a:gd name="T55" fmla="*/ 61 h 72"/>
                <a:gd name="T56" fmla="*/ 77 w 110"/>
                <a:gd name="T57" fmla="*/ 66 h 72"/>
                <a:gd name="T58" fmla="*/ 71 w 110"/>
                <a:gd name="T59" fmla="*/ 69 h 72"/>
                <a:gd name="T60" fmla="*/ 65 w 110"/>
                <a:gd name="T61" fmla="*/ 71 h 72"/>
                <a:gd name="T62" fmla="*/ 58 w 110"/>
                <a:gd name="T63" fmla="*/ 72 h 72"/>
                <a:gd name="T64" fmla="*/ 51 w 110"/>
                <a:gd name="T65" fmla="*/ 72 h 72"/>
                <a:gd name="T66" fmla="*/ 44 w 110"/>
                <a:gd name="T67" fmla="*/ 71 h 72"/>
                <a:gd name="T68" fmla="*/ 37 w 110"/>
                <a:gd name="T69" fmla="*/ 70 h 72"/>
                <a:gd name="T70" fmla="*/ 31 w 110"/>
                <a:gd name="T71" fmla="*/ 67 h 72"/>
                <a:gd name="T72" fmla="*/ 26 w 110"/>
                <a:gd name="T73" fmla="*/ 65 h 72"/>
                <a:gd name="T74" fmla="*/ 20 w 110"/>
                <a:gd name="T75" fmla="*/ 61 h 72"/>
                <a:gd name="T76" fmla="*/ 14 w 110"/>
                <a:gd name="T77" fmla="*/ 55 h 72"/>
                <a:gd name="T78" fmla="*/ 9 w 110"/>
                <a:gd name="T79" fmla="*/ 48 h 72"/>
                <a:gd name="T80" fmla="*/ 6 w 110"/>
                <a:gd name="T81" fmla="*/ 42 h 72"/>
                <a:gd name="T82" fmla="*/ 3 w 110"/>
                <a:gd name="T83" fmla="*/ 38 h 72"/>
                <a:gd name="T84" fmla="*/ 2 w 110"/>
                <a:gd name="T85" fmla="*/ 33 h 72"/>
                <a:gd name="T86" fmla="*/ 1 w 110"/>
                <a:gd name="T87" fmla="*/ 24 h 72"/>
                <a:gd name="T88" fmla="*/ 0 w 110"/>
                <a:gd name="T89" fmla="*/ 15 h 72"/>
                <a:gd name="T90" fmla="*/ 21 w 110"/>
                <a:gd name="T91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0" h="72">
                  <a:moveTo>
                    <a:pt x="21" y="6"/>
                  </a:moveTo>
                  <a:lnTo>
                    <a:pt x="20" y="9"/>
                  </a:lnTo>
                  <a:lnTo>
                    <a:pt x="20" y="14"/>
                  </a:lnTo>
                  <a:lnTo>
                    <a:pt x="20" y="16"/>
                  </a:lnTo>
                  <a:lnTo>
                    <a:pt x="21" y="21"/>
                  </a:lnTo>
                  <a:lnTo>
                    <a:pt x="21" y="23"/>
                  </a:lnTo>
                  <a:lnTo>
                    <a:pt x="22" y="27"/>
                  </a:lnTo>
                  <a:lnTo>
                    <a:pt x="24" y="30"/>
                  </a:lnTo>
                  <a:lnTo>
                    <a:pt x="26" y="34"/>
                  </a:lnTo>
                  <a:lnTo>
                    <a:pt x="27" y="38"/>
                  </a:lnTo>
                  <a:lnTo>
                    <a:pt x="30" y="40"/>
                  </a:lnTo>
                  <a:lnTo>
                    <a:pt x="32" y="42"/>
                  </a:lnTo>
                  <a:lnTo>
                    <a:pt x="34" y="45"/>
                  </a:lnTo>
                  <a:lnTo>
                    <a:pt x="38" y="47"/>
                  </a:lnTo>
                  <a:lnTo>
                    <a:pt x="42" y="48"/>
                  </a:lnTo>
                  <a:lnTo>
                    <a:pt x="46" y="49"/>
                  </a:lnTo>
                  <a:lnTo>
                    <a:pt x="51" y="51"/>
                  </a:lnTo>
                  <a:lnTo>
                    <a:pt x="56" y="49"/>
                  </a:lnTo>
                  <a:lnTo>
                    <a:pt x="59" y="49"/>
                  </a:lnTo>
                  <a:lnTo>
                    <a:pt x="63" y="48"/>
                  </a:lnTo>
                  <a:lnTo>
                    <a:pt x="67" y="47"/>
                  </a:lnTo>
                  <a:lnTo>
                    <a:pt x="70" y="45"/>
                  </a:lnTo>
                  <a:lnTo>
                    <a:pt x="73" y="44"/>
                  </a:lnTo>
                  <a:lnTo>
                    <a:pt x="76" y="41"/>
                  </a:lnTo>
                  <a:lnTo>
                    <a:pt x="79" y="39"/>
                  </a:lnTo>
                  <a:lnTo>
                    <a:pt x="80" y="35"/>
                  </a:lnTo>
                  <a:lnTo>
                    <a:pt x="82" y="32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6" y="22"/>
                  </a:lnTo>
                  <a:lnTo>
                    <a:pt x="87" y="18"/>
                  </a:lnTo>
                  <a:lnTo>
                    <a:pt x="87" y="15"/>
                  </a:lnTo>
                  <a:lnTo>
                    <a:pt x="88" y="11"/>
                  </a:lnTo>
                  <a:lnTo>
                    <a:pt x="88" y="10"/>
                  </a:lnTo>
                  <a:lnTo>
                    <a:pt x="91" y="8"/>
                  </a:lnTo>
                  <a:lnTo>
                    <a:pt x="93" y="4"/>
                  </a:lnTo>
                  <a:lnTo>
                    <a:pt x="98" y="2"/>
                  </a:lnTo>
                  <a:lnTo>
                    <a:pt x="101" y="0"/>
                  </a:lnTo>
                  <a:lnTo>
                    <a:pt x="105" y="0"/>
                  </a:lnTo>
                  <a:lnTo>
                    <a:pt x="106" y="2"/>
                  </a:lnTo>
                  <a:lnTo>
                    <a:pt x="107" y="4"/>
                  </a:lnTo>
                  <a:lnTo>
                    <a:pt x="108" y="6"/>
                  </a:lnTo>
                  <a:lnTo>
                    <a:pt x="110" y="10"/>
                  </a:lnTo>
                  <a:lnTo>
                    <a:pt x="110" y="14"/>
                  </a:lnTo>
                  <a:lnTo>
                    <a:pt x="110" y="18"/>
                  </a:lnTo>
                  <a:lnTo>
                    <a:pt x="108" y="23"/>
                  </a:lnTo>
                  <a:lnTo>
                    <a:pt x="107" y="29"/>
                  </a:lnTo>
                  <a:lnTo>
                    <a:pt x="106" y="34"/>
                  </a:lnTo>
                  <a:lnTo>
                    <a:pt x="104" y="39"/>
                  </a:lnTo>
                  <a:lnTo>
                    <a:pt x="102" y="41"/>
                  </a:lnTo>
                  <a:lnTo>
                    <a:pt x="101" y="45"/>
                  </a:lnTo>
                  <a:lnTo>
                    <a:pt x="100" y="47"/>
                  </a:lnTo>
                  <a:lnTo>
                    <a:pt x="99" y="49"/>
                  </a:lnTo>
                  <a:lnTo>
                    <a:pt x="94" y="54"/>
                  </a:lnTo>
                  <a:lnTo>
                    <a:pt x="91" y="58"/>
                  </a:lnTo>
                  <a:lnTo>
                    <a:pt x="86" y="61"/>
                  </a:lnTo>
                  <a:lnTo>
                    <a:pt x="81" y="66"/>
                  </a:lnTo>
                  <a:lnTo>
                    <a:pt x="77" y="66"/>
                  </a:lnTo>
                  <a:lnTo>
                    <a:pt x="75" y="69"/>
                  </a:lnTo>
                  <a:lnTo>
                    <a:pt x="71" y="69"/>
                  </a:lnTo>
                  <a:lnTo>
                    <a:pt x="69" y="71"/>
                  </a:lnTo>
                  <a:lnTo>
                    <a:pt x="65" y="71"/>
                  </a:lnTo>
                  <a:lnTo>
                    <a:pt x="62" y="72"/>
                  </a:lnTo>
                  <a:lnTo>
                    <a:pt x="58" y="72"/>
                  </a:lnTo>
                  <a:lnTo>
                    <a:pt x="56" y="72"/>
                  </a:lnTo>
                  <a:lnTo>
                    <a:pt x="51" y="72"/>
                  </a:lnTo>
                  <a:lnTo>
                    <a:pt x="48" y="72"/>
                  </a:lnTo>
                  <a:lnTo>
                    <a:pt x="44" y="71"/>
                  </a:lnTo>
                  <a:lnTo>
                    <a:pt x="40" y="71"/>
                  </a:lnTo>
                  <a:lnTo>
                    <a:pt x="37" y="70"/>
                  </a:lnTo>
                  <a:lnTo>
                    <a:pt x="34" y="69"/>
                  </a:lnTo>
                  <a:lnTo>
                    <a:pt x="31" y="67"/>
                  </a:lnTo>
                  <a:lnTo>
                    <a:pt x="28" y="66"/>
                  </a:lnTo>
                  <a:lnTo>
                    <a:pt x="26" y="65"/>
                  </a:lnTo>
                  <a:lnTo>
                    <a:pt x="22" y="63"/>
                  </a:lnTo>
                  <a:lnTo>
                    <a:pt x="20" y="61"/>
                  </a:lnTo>
                  <a:lnTo>
                    <a:pt x="18" y="59"/>
                  </a:lnTo>
                  <a:lnTo>
                    <a:pt x="14" y="55"/>
                  </a:lnTo>
                  <a:lnTo>
                    <a:pt x="10" y="51"/>
                  </a:lnTo>
                  <a:lnTo>
                    <a:pt x="9" y="48"/>
                  </a:lnTo>
                  <a:lnTo>
                    <a:pt x="8" y="46"/>
                  </a:lnTo>
                  <a:lnTo>
                    <a:pt x="6" y="42"/>
                  </a:lnTo>
                  <a:lnTo>
                    <a:pt x="6" y="40"/>
                  </a:lnTo>
                  <a:lnTo>
                    <a:pt x="3" y="38"/>
                  </a:lnTo>
                  <a:lnTo>
                    <a:pt x="3" y="35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1" y="24"/>
                  </a:lnTo>
                  <a:lnTo>
                    <a:pt x="0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21" y="6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7" name="Freeform 169"/>
            <p:cNvSpPr>
              <a:spLocks/>
            </p:cNvSpPr>
            <p:nvPr/>
          </p:nvSpPr>
          <p:spPr bwMode="auto">
            <a:xfrm>
              <a:off x="6734175" y="5119688"/>
              <a:ext cx="88900" cy="115888"/>
            </a:xfrm>
            <a:custGeom>
              <a:avLst/>
              <a:gdLst>
                <a:gd name="T0" fmla="*/ 3 w 112"/>
                <a:gd name="T1" fmla="*/ 13 h 147"/>
                <a:gd name="T2" fmla="*/ 10 w 112"/>
                <a:gd name="T3" fmla="*/ 11 h 147"/>
                <a:gd name="T4" fmla="*/ 17 w 112"/>
                <a:gd name="T5" fmla="*/ 8 h 147"/>
                <a:gd name="T6" fmla="*/ 26 w 112"/>
                <a:gd name="T7" fmla="*/ 6 h 147"/>
                <a:gd name="T8" fmla="*/ 33 w 112"/>
                <a:gd name="T9" fmla="*/ 4 h 147"/>
                <a:gd name="T10" fmla="*/ 38 w 112"/>
                <a:gd name="T11" fmla="*/ 2 h 147"/>
                <a:gd name="T12" fmla="*/ 46 w 112"/>
                <a:gd name="T13" fmla="*/ 0 h 147"/>
                <a:gd name="T14" fmla="*/ 53 w 112"/>
                <a:gd name="T15" fmla="*/ 0 h 147"/>
                <a:gd name="T16" fmla="*/ 58 w 112"/>
                <a:gd name="T17" fmla="*/ 0 h 147"/>
                <a:gd name="T18" fmla="*/ 65 w 112"/>
                <a:gd name="T19" fmla="*/ 0 h 147"/>
                <a:gd name="T20" fmla="*/ 75 w 112"/>
                <a:gd name="T21" fmla="*/ 4 h 147"/>
                <a:gd name="T22" fmla="*/ 84 w 112"/>
                <a:gd name="T23" fmla="*/ 10 h 147"/>
                <a:gd name="T24" fmla="*/ 90 w 112"/>
                <a:gd name="T25" fmla="*/ 17 h 147"/>
                <a:gd name="T26" fmla="*/ 95 w 112"/>
                <a:gd name="T27" fmla="*/ 23 h 147"/>
                <a:gd name="T28" fmla="*/ 99 w 112"/>
                <a:gd name="T29" fmla="*/ 29 h 147"/>
                <a:gd name="T30" fmla="*/ 102 w 112"/>
                <a:gd name="T31" fmla="*/ 35 h 147"/>
                <a:gd name="T32" fmla="*/ 105 w 112"/>
                <a:gd name="T33" fmla="*/ 42 h 147"/>
                <a:gd name="T34" fmla="*/ 107 w 112"/>
                <a:gd name="T35" fmla="*/ 49 h 147"/>
                <a:gd name="T36" fmla="*/ 109 w 112"/>
                <a:gd name="T37" fmla="*/ 56 h 147"/>
                <a:gd name="T38" fmla="*/ 111 w 112"/>
                <a:gd name="T39" fmla="*/ 65 h 147"/>
                <a:gd name="T40" fmla="*/ 112 w 112"/>
                <a:gd name="T41" fmla="*/ 73 h 147"/>
                <a:gd name="T42" fmla="*/ 112 w 112"/>
                <a:gd name="T43" fmla="*/ 81 h 147"/>
                <a:gd name="T44" fmla="*/ 111 w 112"/>
                <a:gd name="T45" fmla="*/ 90 h 147"/>
                <a:gd name="T46" fmla="*/ 109 w 112"/>
                <a:gd name="T47" fmla="*/ 97 h 147"/>
                <a:gd name="T48" fmla="*/ 107 w 112"/>
                <a:gd name="T49" fmla="*/ 104 h 147"/>
                <a:gd name="T50" fmla="*/ 104 w 112"/>
                <a:gd name="T51" fmla="*/ 111 h 147"/>
                <a:gd name="T52" fmla="*/ 101 w 112"/>
                <a:gd name="T53" fmla="*/ 116 h 147"/>
                <a:gd name="T54" fmla="*/ 98 w 112"/>
                <a:gd name="T55" fmla="*/ 122 h 147"/>
                <a:gd name="T56" fmla="*/ 92 w 112"/>
                <a:gd name="T57" fmla="*/ 129 h 147"/>
                <a:gd name="T58" fmla="*/ 84 w 112"/>
                <a:gd name="T59" fmla="*/ 136 h 147"/>
                <a:gd name="T60" fmla="*/ 77 w 112"/>
                <a:gd name="T61" fmla="*/ 141 h 147"/>
                <a:gd name="T62" fmla="*/ 70 w 112"/>
                <a:gd name="T63" fmla="*/ 146 h 147"/>
                <a:gd name="T64" fmla="*/ 0 w 112"/>
                <a:gd name="T65" fmla="*/ 128 h 147"/>
                <a:gd name="T66" fmla="*/ 65 w 112"/>
                <a:gd name="T67" fmla="*/ 128 h 147"/>
                <a:gd name="T68" fmla="*/ 70 w 112"/>
                <a:gd name="T69" fmla="*/ 124 h 147"/>
                <a:gd name="T70" fmla="*/ 74 w 112"/>
                <a:gd name="T71" fmla="*/ 120 h 147"/>
                <a:gd name="T72" fmla="*/ 80 w 112"/>
                <a:gd name="T73" fmla="*/ 114 h 147"/>
                <a:gd name="T74" fmla="*/ 84 w 112"/>
                <a:gd name="T75" fmla="*/ 106 h 147"/>
                <a:gd name="T76" fmla="*/ 89 w 112"/>
                <a:gd name="T77" fmla="*/ 98 h 147"/>
                <a:gd name="T78" fmla="*/ 93 w 112"/>
                <a:gd name="T79" fmla="*/ 87 h 147"/>
                <a:gd name="T80" fmla="*/ 94 w 112"/>
                <a:gd name="T81" fmla="*/ 83 h 147"/>
                <a:gd name="T82" fmla="*/ 95 w 112"/>
                <a:gd name="T83" fmla="*/ 77 h 147"/>
                <a:gd name="T84" fmla="*/ 94 w 112"/>
                <a:gd name="T85" fmla="*/ 71 h 147"/>
                <a:gd name="T86" fmla="*/ 94 w 112"/>
                <a:gd name="T87" fmla="*/ 65 h 147"/>
                <a:gd name="T88" fmla="*/ 93 w 112"/>
                <a:gd name="T89" fmla="*/ 59 h 147"/>
                <a:gd name="T90" fmla="*/ 92 w 112"/>
                <a:gd name="T91" fmla="*/ 55 h 147"/>
                <a:gd name="T92" fmla="*/ 89 w 112"/>
                <a:gd name="T93" fmla="*/ 46 h 147"/>
                <a:gd name="T94" fmla="*/ 84 w 112"/>
                <a:gd name="T95" fmla="*/ 38 h 147"/>
                <a:gd name="T96" fmla="*/ 80 w 112"/>
                <a:gd name="T97" fmla="*/ 31 h 147"/>
                <a:gd name="T98" fmla="*/ 75 w 112"/>
                <a:gd name="T99" fmla="*/ 25 h 147"/>
                <a:gd name="T100" fmla="*/ 70 w 112"/>
                <a:gd name="T101" fmla="*/ 20 h 147"/>
                <a:gd name="T102" fmla="*/ 65 w 112"/>
                <a:gd name="T103" fmla="*/ 17 h 147"/>
                <a:gd name="T104" fmla="*/ 2 w 112"/>
                <a:gd name="T105" fmla="*/ 14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2" h="147">
                  <a:moveTo>
                    <a:pt x="2" y="14"/>
                  </a:moveTo>
                  <a:lnTo>
                    <a:pt x="3" y="13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4" y="10"/>
                  </a:lnTo>
                  <a:lnTo>
                    <a:pt x="17" y="8"/>
                  </a:lnTo>
                  <a:lnTo>
                    <a:pt x="22" y="7"/>
                  </a:lnTo>
                  <a:lnTo>
                    <a:pt x="26" y="6"/>
                  </a:lnTo>
                  <a:lnTo>
                    <a:pt x="31" y="5"/>
                  </a:lnTo>
                  <a:lnTo>
                    <a:pt x="33" y="4"/>
                  </a:lnTo>
                  <a:lnTo>
                    <a:pt x="35" y="2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6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71" y="1"/>
                  </a:lnTo>
                  <a:lnTo>
                    <a:pt x="75" y="4"/>
                  </a:lnTo>
                  <a:lnTo>
                    <a:pt x="81" y="7"/>
                  </a:lnTo>
                  <a:lnTo>
                    <a:pt x="84" y="10"/>
                  </a:lnTo>
                  <a:lnTo>
                    <a:pt x="89" y="14"/>
                  </a:lnTo>
                  <a:lnTo>
                    <a:pt x="90" y="17"/>
                  </a:lnTo>
                  <a:lnTo>
                    <a:pt x="94" y="19"/>
                  </a:lnTo>
                  <a:lnTo>
                    <a:pt x="95" y="23"/>
                  </a:lnTo>
                  <a:lnTo>
                    <a:pt x="98" y="26"/>
                  </a:lnTo>
                  <a:lnTo>
                    <a:pt x="99" y="29"/>
                  </a:lnTo>
                  <a:lnTo>
                    <a:pt x="100" y="31"/>
                  </a:lnTo>
                  <a:lnTo>
                    <a:pt x="102" y="35"/>
                  </a:lnTo>
                  <a:lnTo>
                    <a:pt x="104" y="38"/>
                  </a:lnTo>
                  <a:lnTo>
                    <a:pt x="105" y="42"/>
                  </a:lnTo>
                  <a:lnTo>
                    <a:pt x="107" y="46"/>
                  </a:lnTo>
                  <a:lnTo>
                    <a:pt x="107" y="49"/>
                  </a:lnTo>
                  <a:lnTo>
                    <a:pt x="109" y="54"/>
                  </a:lnTo>
                  <a:lnTo>
                    <a:pt x="109" y="56"/>
                  </a:lnTo>
                  <a:lnTo>
                    <a:pt x="109" y="61"/>
                  </a:lnTo>
                  <a:lnTo>
                    <a:pt x="111" y="65"/>
                  </a:lnTo>
                  <a:lnTo>
                    <a:pt x="112" y="68"/>
                  </a:lnTo>
                  <a:lnTo>
                    <a:pt x="112" y="73"/>
                  </a:lnTo>
                  <a:lnTo>
                    <a:pt x="112" y="78"/>
                  </a:lnTo>
                  <a:lnTo>
                    <a:pt x="112" y="81"/>
                  </a:lnTo>
                  <a:lnTo>
                    <a:pt x="112" y="86"/>
                  </a:lnTo>
                  <a:lnTo>
                    <a:pt x="111" y="90"/>
                  </a:lnTo>
                  <a:lnTo>
                    <a:pt x="109" y="93"/>
                  </a:lnTo>
                  <a:lnTo>
                    <a:pt x="109" y="97"/>
                  </a:lnTo>
                  <a:lnTo>
                    <a:pt x="108" y="102"/>
                  </a:lnTo>
                  <a:lnTo>
                    <a:pt x="107" y="104"/>
                  </a:lnTo>
                  <a:lnTo>
                    <a:pt x="105" y="108"/>
                  </a:lnTo>
                  <a:lnTo>
                    <a:pt x="104" y="111"/>
                  </a:lnTo>
                  <a:lnTo>
                    <a:pt x="102" y="114"/>
                  </a:lnTo>
                  <a:lnTo>
                    <a:pt x="101" y="116"/>
                  </a:lnTo>
                  <a:lnTo>
                    <a:pt x="99" y="120"/>
                  </a:lnTo>
                  <a:lnTo>
                    <a:pt x="98" y="122"/>
                  </a:lnTo>
                  <a:lnTo>
                    <a:pt x="95" y="124"/>
                  </a:lnTo>
                  <a:lnTo>
                    <a:pt x="92" y="129"/>
                  </a:lnTo>
                  <a:lnTo>
                    <a:pt x="88" y="133"/>
                  </a:lnTo>
                  <a:lnTo>
                    <a:pt x="84" y="136"/>
                  </a:lnTo>
                  <a:lnTo>
                    <a:pt x="80" y="139"/>
                  </a:lnTo>
                  <a:lnTo>
                    <a:pt x="77" y="141"/>
                  </a:lnTo>
                  <a:lnTo>
                    <a:pt x="74" y="144"/>
                  </a:lnTo>
                  <a:lnTo>
                    <a:pt x="70" y="146"/>
                  </a:lnTo>
                  <a:lnTo>
                    <a:pt x="68" y="147"/>
                  </a:lnTo>
                  <a:lnTo>
                    <a:pt x="0" y="128"/>
                  </a:lnTo>
                  <a:lnTo>
                    <a:pt x="26" y="120"/>
                  </a:lnTo>
                  <a:lnTo>
                    <a:pt x="65" y="128"/>
                  </a:lnTo>
                  <a:lnTo>
                    <a:pt x="66" y="127"/>
                  </a:lnTo>
                  <a:lnTo>
                    <a:pt x="70" y="124"/>
                  </a:lnTo>
                  <a:lnTo>
                    <a:pt x="71" y="122"/>
                  </a:lnTo>
                  <a:lnTo>
                    <a:pt x="74" y="120"/>
                  </a:lnTo>
                  <a:lnTo>
                    <a:pt x="77" y="117"/>
                  </a:lnTo>
                  <a:lnTo>
                    <a:pt x="80" y="114"/>
                  </a:lnTo>
                  <a:lnTo>
                    <a:pt x="82" y="110"/>
                  </a:lnTo>
                  <a:lnTo>
                    <a:pt x="84" y="106"/>
                  </a:lnTo>
                  <a:lnTo>
                    <a:pt x="87" y="102"/>
                  </a:lnTo>
                  <a:lnTo>
                    <a:pt x="89" y="98"/>
                  </a:lnTo>
                  <a:lnTo>
                    <a:pt x="90" y="92"/>
                  </a:lnTo>
                  <a:lnTo>
                    <a:pt x="93" y="87"/>
                  </a:lnTo>
                  <a:lnTo>
                    <a:pt x="94" y="85"/>
                  </a:lnTo>
                  <a:lnTo>
                    <a:pt x="94" y="83"/>
                  </a:lnTo>
                  <a:lnTo>
                    <a:pt x="94" y="79"/>
                  </a:lnTo>
                  <a:lnTo>
                    <a:pt x="95" y="77"/>
                  </a:lnTo>
                  <a:lnTo>
                    <a:pt x="94" y="73"/>
                  </a:lnTo>
                  <a:lnTo>
                    <a:pt x="94" y="71"/>
                  </a:lnTo>
                  <a:lnTo>
                    <a:pt x="94" y="67"/>
                  </a:lnTo>
                  <a:lnTo>
                    <a:pt x="94" y="65"/>
                  </a:lnTo>
                  <a:lnTo>
                    <a:pt x="93" y="62"/>
                  </a:lnTo>
                  <a:lnTo>
                    <a:pt x="93" y="59"/>
                  </a:lnTo>
                  <a:lnTo>
                    <a:pt x="92" y="56"/>
                  </a:lnTo>
                  <a:lnTo>
                    <a:pt x="92" y="55"/>
                  </a:lnTo>
                  <a:lnTo>
                    <a:pt x="90" y="50"/>
                  </a:lnTo>
                  <a:lnTo>
                    <a:pt x="89" y="46"/>
                  </a:lnTo>
                  <a:lnTo>
                    <a:pt x="87" y="42"/>
                  </a:lnTo>
                  <a:lnTo>
                    <a:pt x="84" y="38"/>
                  </a:lnTo>
                  <a:lnTo>
                    <a:pt x="82" y="35"/>
                  </a:lnTo>
                  <a:lnTo>
                    <a:pt x="80" y="31"/>
                  </a:lnTo>
                  <a:lnTo>
                    <a:pt x="77" y="29"/>
                  </a:lnTo>
                  <a:lnTo>
                    <a:pt x="75" y="25"/>
                  </a:lnTo>
                  <a:lnTo>
                    <a:pt x="72" y="23"/>
                  </a:lnTo>
                  <a:lnTo>
                    <a:pt x="70" y="20"/>
                  </a:lnTo>
                  <a:lnTo>
                    <a:pt x="68" y="18"/>
                  </a:lnTo>
                  <a:lnTo>
                    <a:pt x="65" y="17"/>
                  </a:lnTo>
                  <a:lnTo>
                    <a:pt x="28" y="24"/>
                  </a:lnTo>
                  <a:lnTo>
                    <a:pt x="2" y="14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8" name="Freeform 170"/>
            <p:cNvSpPr>
              <a:spLocks/>
            </p:cNvSpPr>
            <p:nvPr/>
          </p:nvSpPr>
          <p:spPr bwMode="auto">
            <a:xfrm>
              <a:off x="6865938" y="4860926"/>
              <a:ext cx="79375" cy="61913"/>
            </a:xfrm>
            <a:custGeom>
              <a:avLst/>
              <a:gdLst>
                <a:gd name="T0" fmla="*/ 33 w 102"/>
                <a:gd name="T1" fmla="*/ 0 h 78"/>
                <a:gd name="T2" fmla="*/ 0 w 102"/>
                <a:gd name="T3" fmla="*/ 60 h 78"/>
                <a:gd name="T4" fmla="*/ 63 w 102"/>
                <a:gd name="T5" fmla="*/ 78 h 78"/>
                <a:gd name="T6" fmla="*/ 102 w 102"/>
                <a:gd name="T7" fmla="*/ 17 h 78"/>
                <a:gd name="T8" fmla="*/ 33 w 102"/>
                <a:gd name="T9" fmla="*/ 0 h 78"/>
                <a:gd name="T10" fmla="*/ 33 w 102"/>
                <a:gd name="T1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78">
                  <a:moveTo>
                    <a:pt x="33" y="0"/>
                  </a:moveTo>
                  <a:lnTo>
                    <a:pt x="0" y="60"/>
                  </a:lnTo>
                  <a:lnTo>
                    <a:pt x="63" y="78"/>
                  </a:lnTo>
                  <a:lnTo>
                    <a:pt x="102" y="17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9" name="Freeform 171"/>
            <p:cNvSpPr>
              <a:spLocks/>
            </p:cNvSpPr>
            <p:nvPr/>
          </p:nvSpPr>
          <p:spPr bwMode="auto">
            <a:xfrm>
              <a:off x="6981825" y="4941888"/>
              <a:ext cx="90488" cy="61913"/>
            </a:xfrm>
            <a:custGeom>
              <a:avLst/>
              <a:gdLst>
                <a:gd name="T0" fmla="*/ 54 w 115"/>
                <a:gd name="T1" fmla="*/ 0 h 78"/>
                <a:gd name="T2" fmla="*/ 0 w 115"/>
                <a:gd name="T3" fmla="*/ 44 h 78"/>
                <a:gd name="T4" fmla="*/ 54 w 115"/>
                <a:gd name="T5" fmla="*/ 78 h 78"/>
                <a:gd name="T6" fmla="*/ 115 w 115"/>
                <a:gd name="T7" fmla="*/ 29 h 78"/>
                <a:gd name="T8" fmla="*/ 54 w 115"/>
                <a:gd name="T9" fmla="*/ 0 h 78"/>
                <a:gd name="T10" fmla="*/ 54 w 115"/>
                <a:gd name="T1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" h="78">
                  <a:moveTo>
                    <a:pt x="54" y="0"/>
                  </a:moveTo>
                  <a:lnTo>
                    <a:pt x="0" y="44"/>
                  </a:lnTo>
                  <a:lnTo>
                    <a:pt x="54" y="78"/>
                  </a:lnTo>
                  <a:lnTo>
                    <a:pt x="115" y="29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0" name="Freeform 172"/>
            <p:cNvSpPr>
              <a:spLocks/>
            </p:cNvSpPr>
            <p:nvPr/>
          </p:nvSpPr>
          <p:spPr bwMode="auto">
            <a:xfrm>
              <a:off x="6838950" y="4835526"/>
              <a:ext cx="42863" cy="63500"/>
            </a:xfrm>
            <a:custGeom>
              <a:avLst/>
              <a:gdLst>
                <a:gd name="T0" fmla="*/ 30 w 55"/>
                <a:gd name="T1" fmla="*/ 0 h 79"/>
                <a:gd name="T2" fmla="*/ 0 w 55"/>
                <a:gd name="T3" fmla="*/ 62 h 79"/>
                <a:gd name="T4" fmla="*/ 25 w 55"/>
                <a:gd name="T5" fmla="*/ 79 h 79"/>
                <a:gd name="T6" fmla="*/ 55 w 55"/>
                <a:gd name="T7" fmla="*/ 23 h 79"/>
                <a:gd name="T8" fmla="*/ 30 w 55"/>
                <a:gd name="T9" fmla="*/ 0 h 79"/>
                <a:gd name="T10" fmla="*/ 30 w 55"/>
                <a:gd name="T11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79">
                  <a:moveTo>
                    <a:pt x="30" y="0"/>
                  </a:moveTo>
                  <a:lnTo>
                    <a:pt x="0" y="62"/>
                  </a:lnTo>
                  <a:lnTo>
                    <a:pt x="25" y="79"/>
                  </a:lnTo>
                  <a:lnTo>
                    <a:pt x="55" y="23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1" name="Freeform 173"/>
            <p:cNvSpPr>
              <a:spLocks/>
            </p:cNvSpPr>
            <p:nvPr/>
          </p:nvSpPr>
          <p:spPr bwMode="auto">
            <a:xfrm>
              <a:off x="6888163" y="4878388"/>
              <a:ext cx="25400" cy="22225"/>
            </a:xfrm>
            <a:custGeom>
              <a:avLst/>
              <a:gdLst>
                <a:gd name="T0" fmla="*/ 11 w 32"/>
                <a:gd name="T1" fmla="*/ 0 h 27"/>
                <a:gd name="T2" fmla="*/ 0 w 32"/>
                <a:gd name="T3" fmla="*/ 25 h 27"/>
                <a:gd name="T4" fmla="*/ 14 w 32"/>
                <a:gd name="T5" fmla="*/ 27 h 27"/>
                <a:gd name="T6" fmla="*/ 20 w 32"/>
                <a:gd name="T7" fmla="*/ 27 h 27"/>
                <a:gd name="T8" fmla="*/ 32 w 32"/>
                <a:gd name="T9" fmla="*/ 7 h 27"/>
                <a:gd name="T10" fmla="*/ 20 w 32"/>
                <a:gd name="T11" fmla="*/ 3 h 27"/>
                <a:gd name="T12" fmla="*/ 11 w 32"/>
                <a:gd name="T13" fmla="*/ 0 h 27"/>
                <a:gd name="T14" fmla="*/ 11 w 32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27">
                  <a:moveTo>
                    <a:pt x="11" y="0"/>
                  </a:moveTo>
                  <a:lnTo>
                    <a:pt x="0" y="25"/>
                  </a:lnTo>
                  <a:lnTo>
                    <a:pt x="14" y="27"/>
                  </a:lnTo>
                  <a:lnTo>
                    <a:pt x="20" y="27"/>
                  </a:lnTo>
                  <a:lnTo>
                    <a:pt x="32" y="7"/>
                  </a:lnTo>
                  <a:lnTo>
                    <a:pt x="20" y="3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2" name="Freeform 174"/>
            <p:cNvSpPr>
              <a:spLocks/>
            </p:cNvSpPr>
            <p:nvPr/>
          </p:nvSpPr>
          <p:spPr bwMode="auto">
            <a:xfrm>
              <a:off x="6964363" y="4908551"/>
              <a:ext cx="52388" cy="60325"/>
            </a:xfrm>
            <a:custGeom>
              <a:avLst/>
              <a:gdLst>
                <a:gd name="T0" fmla="*/ 43 w 67"/>
                <a:gd name="T1" fmla="*/ 0 h 74"/>
                <a:gd name="T2" fmla="*/ 0 w 67"/>
                <a:gd name="T3" fmla="*/ 41 h 74"/>
                <a:gd name="T4" fmla="*/ 19 w 67"/>
                <a:gd name="T5" fmla="*/ 74 h 74"/>
                <a:gd name="T6" fmla="*/ 67 w 67"/>
                <a:gd name="T7" fmla="*/ 30 h 74"/>
                <a:gd name="T8" fmla="*/ 43 w 67"/>
                <a:gd name="T9" fmla="*/ 0 h 74"/>
                <a:gd name="T10" fmla="*/ 43 w 67"/>
                <a:gd name="T1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43" y="0"/>
                  </a:moveTo>
                  <a:lnTo>
                    <a:pt x="0" y="41"/>
                  </a:lnTo>
                  <a:lnTo>
                    <a:pt x="19" y="74"/>
                  </a:lnTo>
                  <a:lnTo>
                    <a:pt x="67" y="3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3" name="Freeform 175"/>
            <p:cNvSpPr>
              <a:spLocks/>
            </p:cNvSpPr>
            <p:nvPr/>
          </p:nvSpPr>
          <p:spPr bwMode="auto">
            <a:xfrm>
              <a:off x="7007225" y="4956176"/>
              <a:ext cx="28575" cy="22225"/>
            </a:xfrm>
            <a:custGeom>
              <a:avLst/>
              <a:gdLst>
                <a:gd name="T0" fmla="*/ 18 w 34"/>
                <a:gd name="T1" fmla="*/ 0 h 27"/>
                <a:gd name="T2" fmla="*/ 0 w 34"/>
                <a:gd name="T3" fmla="*/ 18 h 27"/>
                <a:gd name="T4" fmla="*/ 13 w 34"/>
                <a:gd name="T5" fmla="*/ 27 h 27"/>
                <a:gd name="T6" fmla="*/ 34 w 34"/>
                <a:gd name="T7" fmla="*/ 12 h 27"/>
                <a:gd name="T8" fmla="*/ 18 w 34"/>
                <a:gd name="T9" fmla="*/ 0 h 27"/>
                <a:gd name="T10" fmla="*/ 18 w 34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7">
                  <a:moveTo>
                    <a:pt x="18" y="0"/>
                  </a:moveTo>
                  <a:lnTo>
                    <a:pt x="0" y="18"/>
                  </a:lnTo>
                  <a:lnTo>
                    <a:pt x="13" y="27"/>
                  </a:lnTo>
                  <a:lnTo>
                    <a:pt x="34" y="12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4" name="Freeform 176"/>
            <p:cNvSpPr>
              <a:spLocks/>
            </p:cNvSpPr>
            <p:nvPr/>
          </p:nvSpPr>
          <p:spPr bwMode="auto">
            <a:xfrm>
              <a:off x="6788150" y="4878388"/>
              <a:ext cx="74613" cy="122238"/>
            </a:xfrm>
            <a:custGeom>
              <a:avLst/>
              <a:gdLst>
                <a:gd name="T0" fmla="*/ 93 w 93"/>
                <a:gd name="T1" fmla="*/ 41 h 155"/>
                <a:gd name="T2" fmla="*/ 37 w 93"/>
                <a:gd name="T3" fmla="*/ 155 h 155"/>
                <a:gd name="T4" fmla="*/ 0 w 93"/>
                <a:gd name="T5" fmla="*/ 126 h 155"/>
                <a:gd name="T6" fmla="*/ 49 w 93"/>
                <a:gd name="T7" fmla="*/ 0 h 155"/>
                <a:gd name="T8" fmla="*/ 93 w 93"/>
                <a:gd name="T9" fmla="*/ 41 h 155"/>
                <a:gd name="T10" fmla="*/ 93 w 93"/>
                <a:gd name="T11" fmla="*/ 4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155">
                  <a:moveTo>
                    <a:pt x="93" y="41"/>
                  </a:moveTo>
                  <a:lnTo>
                    <a:pt x="37" y="155"/>
                  </a:lnTo>
                  <a:lnTo>
                    <a:pt x="0" y="126"/>
                  </a:lnTo>
                  <a:lnTo>
                    <a:pt x="49" y="0"/>
                  </a:lnTo>
                  <a:lnTo>
                    <a:pt x="93" y="41"/>
                  </a:lnTo>
                  <a:lnTo>
                    <a:pt x="93" y="41"/>
                  </a:ln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5" name="Freeform 177"/>
            <p:cNvSpPr>
              <a:spLocks/>
            </p:cNvSpPr>
            <p:nvPr/>
          </p:nvSpPr>
          <p:spPr bwMode="auto">
            <a:xfrm>
              <a:off x="6884988" y="4927601"/>
              <a:ext cx="92075" cy="117475"/>
            </a:xfrm>
            <a:custGeom>
              <a:avLst/>
              <a:gdLst>
                <a:gd name="T0" fmla="*/ 114 w 114"/>
                <a:gd name="T1" fmla="*/ 63 h 147"/>
                <a:gd name="T2" fmla="*/ 20 w 114"/>
                <a:gd name="T3" fmla="*/ 147 h 147"/>
                <a:gd name="T4" fmla="*/ 0 w 114"/>
                <a:gd name="T5" fmla="*/ 110 h 147"/>
                <a:gd name="T6" fmla="*/ 84 w 114"/>
                <a:gd name="T7" fmla="*/ 0 h 147"/>
                <a:gd name="T8" fmla="*/ 111 w 114"/>
                <a:gd name="T9" fmla="*/ 51 h 147"/>
                <a:gd name="T10" fmla="*/ 114 w 114"/>
                <a:gd name="T11" fmla="*/ 63 h 147"/>
                <a:gd name="T12" fmla="*/ 114 w 114"/>
                <a:gd name="T13" fmla="*/ 6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147">
                  <a:moveTo>
                    <a:pt x="114" y="63"/>
                  </a:moveTo>
                  <a:lnTo>
                    <a:pt x="20" y="147"/>
                  </a:lnTo>
                  <a:lnTo>
                    <a:pt x="0" y="110"/>
                  </a:lnTo>
                  <a:lnTo>
                    <a:pt x="84" y="0"/>
                  </a:lnTo>
                  <a:lnTo>
                    <a:pt x="111" y="51"/>
                  </a:lnTo>
                  <a:lnTo>
                    <a:pt x="114" y="63"/>
                  </a:lnTo>
                  <a:lnTo>
                    <a:pt x="114" y="63"/>
                  </a:ln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6" name="Freeform 178"/>
            <p:cNvSpPr>
              <a:spLocks/>
            </p:cNvSpPr>
            <p:nvPr/>
          </p:nvSpPr>
          <p:spPr bwMode="auto">
            <a:xfrm>
              <a:off x="6992938" y="4856163"/>
              <a:ext cx="88900" cy="80963"/>
            </a:xfrm>
            <a:custGeom>
              <a:avLst/>
              <a:gdLst>
                <a:gd name="T0" fmla="*/ 45 w 112"/>
                <a:gd name="T1" fmla="*/ 86 h 103"/>
                <a:gd name="T2" fmla="*/ 41 w 112"/>
                <a:gd name="T3" fmla="*/ 80 h 103"/>
                <a:gd name="T4" fmla="*/ 37 w 112"/>
                <a:gd name="T5" fmla="*/ 73 h 103"/>
                <a:gd name="T6" fmla="*/ 32 w 112"/>
                <a:gd name="T7" fmla="*/ 65 h 103"/>
                <a:gd name="T8" fmla="*/ 31 w 112"/>
                <a:gd name="T9" fmla="*/ 56 h 103"/>
                <a:gd name="T10" fmla="*/ 29 w 112"/>
                <a:gd name="T11" fmla="*/ 49 h 103"/>
                <a:gd name="T12" fmla="*/ 31 w 112"/>
                <a:gd name="T13" fmla="*/ 42 h 103"/>
                <a:gd name="T14" fmla="*/ 33 w 112"/>
                <a:gd name="T15" fmla="*/ 37 h 103"/>
                <a:gd name="T16" fmla="*/ 37 w 112"/>
                <a:gd name="T17" fmla="*/ 32 h 103"/>
                <a:gd name="T18" fmla="*/ 41 w 112"/>
                <a:gd name="T19" fmla="*/ 29 h 103"/>
                <a:gd name="T20" fmla="*/ 46 w 112"/>
                <a:gd name="T21" fmla="*/ 27 h 103"/>
                <a:gd name="T22" fmla="*/ 53 w 112"/>
                <a:gd name="T23" fmla="*/ 29 h 103"/>
                <a:gd name="T24" fmla="*/ 60 w 112"/>
                <a:gd name="T25" fmla="*/ 32 h 103"/>
                <a:gd name="T26" fmla="*/ 68 w 112"/>
                <a:gd name="T27" fmla="*/ 37 h 103"/>
                <a:gd name="T28" fmla="*/ 76 w 112"/>
                <a:gd name="T29" fmla="*/ 43 h 103"/>
                <a:gd name="T30" fmla="*/ 83 w 112"/>
                <a:gd name="T31" fmla="*/ 49 h 103"/>
                <a:gd name="T32" fmla="*/ 89 w 112"/>
                <a:gd name="T33" fmla="*/ 56 h 103"/>
                <a:gd name="T34" fmla="*/ 112 w 112"/>
                <a:gd name="T35" fmla="*/ 47 h 103"/>
                <a:gd name="T36" fmla="*/ 108 w 112"/>
                <a:gd name="T37" fmla="*/ 44 h 103"/>
                <a:gd name="T38" fmla="*/ 102 w 112"/>
                <a:gd name="T39" fmla="*/ 37 h 103"/>
                <a:gd name="T40" fmla="*/ 96 w 112"/>
                <a:gd name="T41" fmla="*/ 32 h 103"/>
                <a:gd name="T42" fmla="*/ 90 w 112"/>
                <a:gd name="T43" fmla="*/ 27 h 103"/>
                <a:gd name="T44" fmla="*/ 84 w 112"/>
                <a:gd name="T45" fmla="*/ 21 h 103"/>
                <a:gd name="T46" fmla="*/ 78 w 112"/>
                <a:gd name="T47" fmla="*/ 18 h 103"/>
                <a:gd name="T48" fmla="*/ 71 w 112"/>
                <a:gd name="T49" fmla="*/ 12 h 103"/>
                <a:gd name="T50" fmla="*/ 63 w 112"/>
                <a:gd name="T51" fmla="*/ 8 h 103"/>
                <a:gd name="T52" fmla="*/ 56 w 112"/>
                <a:gd name="T53" fmla="*/ 5 h 103"/>
                <a:gd name="T54" fmla="*/ 49 w 112"/>
                <a:gd name="T55" fmla="*/ 1 h 103"/>
                <a:gd name="T56" fmla="*/ 40 w 112"/>
                <a:gd name="T57" fmla="*/ 0 h 103"/>
                <a:gd name="T58" fmla="*/ 33 w 112"/>
                <a:gd name="T59" fmla="*/ 0 h 103"/>
                <a:gd name="T60" fmla="*/ 26 w 112"/>
                <a:gd name="T61" fmla="*/ 1 h 103"/>
                <a:gd name="T62" fmla="*/ 19 w 112"/>
                <a:gd name="T63" fmla="*/ 5 h 103"/>
                <a:gd name="T64" fmla="*/ 13 w 112"/>
                <a:gd name="T65" fmla="*/ 8 h 103"/>
                <a:gd name="T66" fmla="*/ 8 w 112"/>
                <a:gd name="T67" fmla="*/ 13 h 103"/>
                <a:gd name="T68" fmla="*/ 3 w 112"/>
                <a:gd name="T69" fmla="*/ 19 h 103"/>
                <a:gd name="T70" fmla="*/ 2 w 112"/>
                <a:gd name="T71" fmla="*/ 25 h 103"/>
                <a:gd name="T72" fmla="*/ 0 w 112"/>
                <a:gd name="T73" fmla="*/ 31 h 103"/>
                <a:gd name="T74" fmla="*/ 0 w 112"/>
                <a:gd name="T75" fmla="*/ 37 h 103"/>
                <a:gd name="T76" fmla="*/ 0 w 112"/>
                <a:gd name="T77" fmla="*/ 44 h 103"/>
                <a:gd name="T78" fmla="*/ 1 w 112"/>
                <a:gd name="T79" fmla="*/ 51 h 103"/>
                <a:gd name="T80" fmla="*/ 2 w 112"/>
                <a:gd name="T81" fmla="*/ 59 h 103"/>
                <a:gd name="T82" fmla="*/ 4 w 112"/>
                <a:gd name="T83" fmla="*/ 66 h 103"/>
                <a:gd name="T84" fmla="*/ 8 w 112"/>
                <a:gd name="T85" fmla="*/ 72 h 103"/>
                <a:gd name="T86" fmla="*/ 11 w 112"/>
                <a:gd name="T87" fmla="*/ 79 h 103"/>
                <a:gd name="T88" fmla="*/ 15 w 112"/>
                <a:gd name="T89" fmla="*/ 85 h 103"/>
                <a:gd name="T90" fmla="*/ 19 w 112"/>
                <a:gd name="T91" fmla="*/ 91 h 103"/>
                <a:gd name="T92" fmla="*/ 23 w 112"/>
                <a:gd name="T93" fmla="*/ 97 h 103"/>
                <a:gd name="T94" fmla="*/ 28 w 112"/>
                <a:gd name="T95" fmla="*/ 103 h 103"/>
                <a:gd name="T96" fmla="*/ 47 w 112"/>
                <a:gd name="T97" fmla="*/ 8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2" h="103">
                  <a:moveTo>
                    <a:pt x="47" y="88"/>
                  </a:moveTo>
                  <a:lnTo>
                    <a:pt x="45" y="86"/>
                  </a:lnTo>
                  <a:lnTo>
                    <a:pt x="43" y="82"/>
                  </a:lnTo>
                  <a:lnTo>
                    <a:pt x="41" y="80"/>
                  </a:lnTo>
                  <a:lnTo>
                    <a:pt x="39" y="78"/>
                  </a:lnTo>
                  <a:lnTo>
                    <a:pt x="37" y="73"/>
                  </a:lnTo>
                  <a:lnTo>
                    <a:pt x="34" y="69"/>
                  </a:lnTo>
                  <a:lnTo>
                    <a:pt x="32" y="65"/>
                  </a:lnTo>
                  <a:lnTo>
                    <a:pt x="32" y="60"/>
                  </a:lnTo>
                  <a:lnTo>
                    <a:pt x="31" y="56"/>
                  </a:lnTo>
                  <a:lnTo>
                    <a:pt x="31" y="53"/>
                  </a:lnTo>
                  <a:lnTo>
                    <a:pt x="29" y="49"/>
                  </a:lnTo>
                  <a:lnTo>
                    <a:pt x="31" y="45"/>
                  </a:lnTo>
                  <a:lnTo>
                    <a:pt x="31" y="42"/>
                  </a:lnTo>
                  <a:lnTo>
                    <a:pt x="32" y="39"/>
                  </a:lnTo>
                  <a:lnTo>
                    <a:pt x="33" y="37"/>
                  </a:lnTo>
                  <a:lnTo>
                    <a:pt x="34" y="35"/>
                  </a:lnTo>
                  <a:lnTo>
                    <a:pt x="37" y="32"/>
                  </a:lnTo>
                  <a:lnTo>
                    <a:pt x="39" y="30"/>
                  </a:lnTo>
                  <a:lnTo>
                    <a:pt x="41" y="29"/>
                  </a:lnTo>
                  <a:lnTo>
                    <a:pt x="44" y="27"/>
                  </a:lnTo>
                  <a:lnTo>
                    <a:pt x="46" y="27"/>
                  </a:lnTo>
                  <a:lnTo>
                    <a:pt x="50" y="27"/>
                  </a:lnTo>
                  <a:lnTo>
                    <a:pt x="53" y="29"/>
                  </a:lnTo>
                  <a:lnTo>
                    <a:pt x="57" y="30"/>
                  </a:lnTo>
                  <a:lnTo>
                    <a:pt x="60" y="32"/>
                  </a:lnTo>
                  <a:lnTo>
                    <a:pt x="64" y="35"/>
                  </a:lnTo>
                  <a:lnTo>
                    <a:pt x="68" y="37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0" y="47"/>
                  </a:lnTo>
                  <a:lnTo>
                    <a:pt x="83" y="49"/>
                  </a:lnTo>
                  <a:lnTo>
                    <a:pt x="86" y="53"/>
                  </a:lnTo>
                  <a:lnTo>
                    <a:pt x="89" y="56"/>
                  </a:lnTo>
                  <a:lnTo>
                    <a:pt x="93" y="60"/>
                  </a:lnTo>
                  <a:lnTo>
                    <a:pt x="112" y="47"/>
                  </a:lnTo>
                  <a:lnTo>
                    <a:pt x="111" y="45"/>
                  </a:lnTo>
                  <a:lnTo>
                    <a:pt x="108" y="44"/>
                  </a:lnTo>
                  <a:lnTo>
                    <a:pt x="106" y="41"/>
                  </a:lnTo>
                  <a:lnTo>
                    <a:pt x="102" y="37"/>
                  </a:lnTo>
                  <a:lnTo>
                    <a:pt x="99" y="35"/>
                  </a:lnTo>
                  <a:lnTo>
                    <a:pt x="96" y="32"/>
                  </a:lnTo>
                  <a:lnTo>
                    <a:pt x="94" y="30"/>
                  </a:lnTo>
                  <a:lnTo>
                    <a:pt x="90" y="27"/>
                  </a:lnTo>
                  <a:lnTo>
                    <a:pt x="88" y="24"/>
                  </a:lnTo>
                  <a:lnTo>
                    <a:pt x="84" y="21"/>
                  </a:lnTo>
                  <a:lnTo>
                    <a:pt x="81" y="19"/>
                  </a:lnTo>
                  <a:lnTo>
                    <a:pt x="78" y="18"/>
                  </a:lnTo>
                  <a:lnTo>
                    <a:pt x="75" y="14"/>
                  </a:lnTo>
                  <a:lnTo>
                    <a:pt x="71" y="12"/>
                  </a:lnTo>
                  <a:lnTo>
                    <a:pt x="68" y="10"/>
                  </a:lnTo>
                  <a:lnTo>
                    <a:pt x="63" y="8"/>
                  </a:lnTo>
                  <a:lnTo>
                    <a:pt x="59" y="6"/>
                  </a:lnTo>
                  <a:lnTo>
                    <a:pt x="56" y="5"/>
                  </a:lnTo>
                  <a:lnTo>
                    <a:pt x="52" y="2"/>
                  </a:lnTo>
                  <a:lnTo>
                    <a:pt x="49" y="1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6" y="1"/>
                  </a:lnTo>
                  <a:lnTo>
                    <a:pt x="22" y="2"/>
                  </a:lnTo>
                  <a:lnTo>
                    <a:pt x="19" y="5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9" y="11"/>
                  </a:lnTo>
                  <a:lnTo>
                    <a:pt x="8" y="13"/>
                  </a:lnTo>
                  <a:lnTo>
                    <a:pt x="6" y="15"/>
                  </a:lnTo>
                  <a:lnTo>
                    <a:pt x="3" y="19"/>
                  </a:lnTo>
                  <a:lnTo>
                    <a:pt x="2" y="21"/>
                  </a:lnTo>
                  <a:lnTo>
                    <a:pt x="2" y="25"/>
                  </a:lnTo>
                  <a:lnTo>
                    <a:pt x="0" y="27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1" y="51"/>
                  </a:lnTo>
                  <a:lnTo>
                    <a:pt x="2" y="55"/>
                  </a:lnTo>
                  <a:lnTo>
                    <a:pt x="2" y="59"/>
                  </a:lnTo>
                  <a:lnTo>
                    <a:pt x="3" y="61"/>
                  </a:lnTo>
                  <a:lnTo>
                    <a:pt x="4" y="66"/>
                  </a:lnTo>
                  <a:lnTo>
                    <a:pt x="6" y="68"/>
                  </a:lnTo>
                  <a:lnTo>
                    <a:pt x="8" y="72"/>
                  </a:lnTo>
                  <a:lnTo>
                    <a:pt x="9" y="75"/>
                  </a:lnTo>
                  <a:lnTo>
                    <a:pt x="11" y="79"/>
                  </a:lnTo>
                  <a:lnTo>
                    <a:pt x="13" y="81"/>
                  </a:lnTo>
                  <a:lnTo>
                    <a:pt x="15" y="85"/>
                  </a:lnTo>
                  <a:lnTo>
                    <a:pt x="16" y="87"/>
                  </a:lnTo>
                  <a:lnTo>
                    <a:pt x="19" y="91"/>
                  </a:lnTo>
                  <a:lnTo>
                    <a:pt x="21" y="94"/>
                  </a:lnTo>
                  <a:lnTo>
                    <a:pt x="23" y="97"/>
                  </a:lnTo>
                  <a:lnTo>
                    <a:pt x="25" y="99"/>
                  </a:lnTo>
                  <a:lnTo>
                    <a:pt x="28" y="103"/>
                  </a:lnTo>
                  <a:lnTo>
                    <a:pt x="47" y="88"/>
                  </a:lnTo>
                  <a:lnTo>
                    <a:pt x="47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7" name="Freeform 179"/>
            <p:cNvSpPr>
              <a:spLocks/>
            </p:cNvSpPr>
            <p:nvPr/>
          </p:nvSpPr>
          <p:spPr bwMode="auto">
            <a:xfrm>
              <a:off x="7008813" y="4883151"/>
              <a:ext cx="90488" cy="85725"/>
            </a:xfrm>
            <a:custGeom>
              <a:avLst/>
              <a:gdLst>
                <a:gd name="T0" fmla="*/ 25 w 113"/>
                <a:gd name="T1" fmla="*/ 51 h 107"/>
                <a:gd name="T2" fmla="*/ 31 w 113"/>
                <a:gd name="T3" fmla="*/ 59 h 107"/>
                <a:gd name="T4" fmla="*/ 38 w 113"/>
                <a:gd name="T5" fmla="*/ 67 h 107"/>
                <a:gd name="T6" fmla="*/ 46 w 113"/>
                <a:gd name="T7" fmla="*/ 74 h 107"/>
                <a:gd name="T8" fmla="*/ 55 w 113"/>
                <a:gd name="T9" fmla="*/ 80 h 107"/>
                <a:gd name="T10" fmla="*/ 63 w 113"/>
                <a:gd name="T11" fmla="*/ 83 h 107"/>
                <a:gd name="T12" fmla="*/ 72 w 113"/>
                <a:gd name="T13" fmla="*/ 86 h 107"/>
                <a:gd name="T14" fmla="*/ 80 w 113"/>
                <a:gd name="T15" fmla="*/ 86 h 107"/>
                <a:gd name="T16" fmla="*/ 88 w 113"/>
                <a:gd name="T17" fmla="*/ 82 h 107"/>
                <a:gd name="T18" fmla="*/ 92 w 113"/>
                <a:gd name="T19" fmla="*/ 77 h 107"/>
                <a:gd name="T20" fmla="*/ 93 w 113"/>
                <a:gd name="T21" fmla="*/ 69 h 107"/>
                <a:gd name="T22" fmla="*/ 92 w 113"/>
                <a:gd name="T23" fmla="*/ 59 h 107"/>
                <a:gd name="T24" fmla="*/ 89 w 113"/>
                <a:gd name="T25" fmla="*/ 52 h 107"/>
                <a:gd name="T26" fmla="*/ 87 w 113"/>
                <a:gd name="T27" fmla="*/ 47 h 107"/>
                <a:gd name="T28" fmla="*/ 82 w 113"/>
                <a:gd name="T29" fmla="*/ 39 h 107"/>
                <a:gd name="T30" fmla="*/ 75 w 113"/>
                <a:gd name="T31" fmla="*/ 30 h 107"/>
                <a:gd name="T32" fmla="*/ 69 w 113"/>
                <a:gd name="T33" fmla="*/ 20 h 107"/>
                <a:gd name="T34" fmla="*/ 66 w 113"/>
                <a:gd name="T35" fmla="*/ 15 h 107"/>
                <a:gd name="T36" fmla="*/ 67 w 113"/>
                <a:gd name="T37" fmla="*/ 8 h 107"/>
                <a:gd name="T38" fmla="*/ 70 w 113"/>
                <a:gd name="T39" fmla="*/ 1 h 107"/>
                <a:gd name="T40" fmla="*/ 76 w 113"/>
                <a:gd name="T41" fmla="*/ 0 h 107"/>
                <a:gd name="T42" fmla="*/ 82 w 113"/>
                <a:gd name="T43" fmla="*/ 3 h 107"/>
                <a:gd name="T44" fmla="*/ 91 w 113"/>
                <a:gd name="T45" fmla="*/ 10 h 107"/>
                <a:gd name="T46" fmla="*/ 95 w 113"/>
                <a:gd name="T47" fmla="*/ 16 h 107"/>
                <a:gd name="T48" fmla="*/ 99 w 113"/>
                <a:gd name="T49" fmla="*/ 22 h 107"/>
                <a:gd name="T50" fmla="*/ 104 w 113"/>
                <a:gd name="T51" fmla="*/ 28 h 107"/>
                <a:gd name="T52" fmla="*/ 106 w 113"/>
                <a:gd name="T53" fmla="*/ 35 h 107"/>
                <a:gd name="T54" fmla="*/ 109 w 113"/>
                <a:gd name="T55" fmla="*/ 41 h 107"/>
                <a:gd name="T56" fmla="*/ 111 w 113"/>
                <a:gd name="T57" fmla="*/ 49 h 107"/>
                <a:gd name="T58" fmla="*/ 113 w 113"/>
                <a:gd name="T59" fmla="*/ 56 h 107"/>
                <a:gd name="T60" fmla="*/ 113 w 113"/>
                <a:gd name="T61" fmla="*/ 62 h 107"/>
                <a:gd name="T62" fmla="*/ 113 w 113"/>
                <a:gd name="T63" fmla="*/ 69 h 107"/>
                <a:gd name="T64" fmla="*/ 113 w 113"/>
                <a:gd name="T65" fmla="*/ 76 h 107"/>
                <a:gd name="T66" fmla="*/ 112 w 113"/>
                <a:gd name="T67" fmla="*/ 82 h 107"/>
                <a:gd name="T68" fmla="*/ 110 w 113"/>
                <a:gd name="T69" fmla="*/ 88 h 107"/>
                <a:gd name="T70" fmla="*/ 106 w 113"/>
                <a:gd name="T71" fmla="*/ 94 h 107"/>
                <a:gd name="T72" fmla="*/ 101 w 113"/>
                <a:gd name="T73" fmla="*/ 99 h 107"/>
                <a:gd name="T74" fmla="*/ 97 w 113"/>
                <a:gd name="T75" fmla="*/ 104 h 107"/>
                <a:gd name="T76" fmla="*/ 91 w 113"/>
                <a:gd name="T77" fmla="*/ 106 h 107"/>
                <a:gd name="T78" fmla="*/ 85 w 113"/>
                <a:gd name="T79" fmla="*/ 107 h 107"/>
                <a:gd name="T80" fmla="*/ 78 w 113"/>
                <a:gd name="T81" fmla="*/ 107 h 107"/>
                <a:gd name="T82" fmla="*/ 70 w 113"/>
                <a:gd name="T83" fmla="*/ 107 h 107"/>
                <a:gd name="T84" fmla="*/ 63 w 113"/>
                <a:gd name="T85" fmla="*/ 105 h 107"/>
                <a:gd name="T86" fmla="*/ 56 w 113"/>
                <a:gd name="T87" fmla="*/ 102 h 107"/>
                <a:gd name="T88" fmla="*/ 49 w 113"/>
                <a:gd name="T89" fmla="*/ 99 h 107"/>
                <a:gd name="T90" fmla="*/ 42 w 113"/>
                <a:gd name="T91" fmla="*/ 95 h 107"/>
                <a:gd name="T92" fmla="*/ 34 w 113"/>
                <a:gd name="T93" fmla="*/ 90 h 107"/>
                <a:gd name="T94" fmla="*/ 29 w 113"/>
                <a:gd name="T95" fmla="*/ 86 h 107"/>
                <a:gd name="T96" fmla="*/ 21 w 113"/>
                <a:gd name="T97" fmla="*/ 81 h 107"/>
                <a:gd name="T98" fmla="*/ 15 w 113"/>
                <a:gd name="T99" fmla="*/ 76 h 107"/>
                <a:gd name="T100" fmla="*/ 11 w 113"/>
                <a:gd name="T101" fmla="*/ 70 h 107"/>
                <a:gd name="T102" fmla="*/ 6 w 113"/>
                <a:gd name="T103" fmla="*/ 64 h 107"/>
                <a:gd name="T104" fmla="*/ 2 w 113"/>
                <a:gd name="T105" fmla="*/ 59 h 107"/>
                <a:gd name="T106" fmla="*/ 21 w 113"/>
                <a:gd name="T107" fmla="*/ 4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07">
                  <a:moveTo>
                    <a:pt x="21" y="47"/>
                  </a:moveTo>
                  <a:lnTo>
                    <a:pt x="25" y="51"/>
                  </a:lnTo>
                  <a:lnTo>
                    <a:pt x="27" y="55"/>
                  </a:lnTo>
                  <a:lnTo>
                    <a:pt x="31" y="59"/>
                  </a:lnTo>
                  <a:lnTo>
                    <a:pt x="34" y="63"/>
                  </a:lnTo>
                  <a:lnTo>
                    <a:pt x="38" y="67"/>
                  </a:lnTo>
                  <a:lnTo>
                    <a:pt x="43" y="70"/>
                  </a:lnTo>
                  <a:lnTo>
                    <a:pt x="46" y="74"/>
                  </a:lnTo>
                  <a:lnTo>
                    <a:pt x="51" y="77"/>
                  </a:lnTo>
                  <a:lnTo>
                    <a:pt x="55" y="80"/>
                  </a:lnTo>
                  <a:lnTo>
                    <a:pt x="58" y="82"/>
                  </a:lnTo>
                  <a:lnTo>
                    <a:pt x="63" y="83"/>
                  </a:lnTo>
                  <a:lnTo>
                    <a:pt x="68" y="86"/>
                  </a:lnTo>
                  <a:lnTo>
                    <a:pt x="72" y="86"/>
                  </a:lnTo>
                  <a:lnTo>
                    <a:pt x="76" y="87"/>
                  </a:lnTo>
                  <a:lnTo>
                    <a:pt x="80" y="86"/>
                  </a:lnTo>
                  <a:lnTo>
                    <a:pt x="85" y="86"/>
                  </a:lnTo>
                  <a:lnTo>
                    <a:pt x="88" y="82"/>
                  </a:lnTo>
                  <a:lnTo>
                    <a:pt x="91" y="81"/>
                  </a:lnTo>
                  <a:lnTo>
                    <a:pt x="92" y="77"/>
                  </a:lnTo>
                  <a:lnTo>
                    <a:pt x="93" y="74"/>
                  </a:lnTo>
                  <a:lnTo>
                    <a:pt x="93" y="69"/>
                  </a:lnTo>
                  <a:lnTo>
                    <a:pt x="93" y="64"/>
                  </a:lnTo>
                  <a:lnTo>
                    <a:pt x="92" y="59"/>
                  </a:lnTo>
                  <a:lnTo>
                    <a:pt x="91" y="55"/>
                  </a:lnTo>
                  <a:lnTo>
                    <a:pt x="89" y="52"/>
                  </a:lnTo>
                  <a:lnTo>
                    <a:pt x="88" y="50"/>
                  </a:lnTo>
                  <a:lnTo>
                    <a:pt x="87" y="47"/>
                  </a:lnTo>
                  <a:lnTo>
                    <a:pt x="86" y="45"/>
                  </a:lnTo>
                  <a:lnTo>
                    <a:pt x="82" y="39"/>
                  </a:lnTo>
                  <a:lnTo>
                    <a:pt x="80" y="34"/>
                  </a:lnTo>
                  <a:lnTo>
                    <a:pt x="75" y="30"/>
                  </a:lnTo>
                  <a:lnTo>
                    <a:pt x="73" y="25"/>
                  </a:lnTo>
                  <a:lnTo>
                    <a:pt x="69" y="20"/>
                  </a:lnTo>
                  <a:lnTo>
                    <a:pt x="66" y="16"/>
                  </a:lnTo>
                  <a:lnTo>
                    <a:pt x="66" y="15"/>
                  </a:lnTo>
                  <a:lnTo>
                    <a:pt x="66" y="12"/>
                  </a:lnTo>
                  <a:lnTo>
                    <a:pt x="67" y="8"/>
                  </a:lnTo>
                  <a:lnTo>
                    <a:pt x="68" y="4"/>
                  </a:lnTo>
                  <a:lnTo>
                    <a:pt x="70" y="1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80" y="1"/>
                  </a:lnTo>
                  <a:lnTo>
                    <a:pt x="82" y="3"/>
                  </a:lnTo>
                  <a:lnTo>
                    <a:pt x="87" y="7"/>
                  </a:lnTo>
                  <a:lnTo>
                    <a:pt x="91" y="10"/>
                  </a:lnTo>
                  <a:lnTo>
                    <a:pt x="94" y="14"/>
                  </a:lnTo>
                  <a:lnTo>
                    <a:pt x="95" y="16"/>
                  </a:lnTo>
                  <a:lnTo>
                    <a:pt x="98" y="20"/>
                  </a:lnTo>
                  <a:lnTo>
                    <a:pt x="99" y="22"/>
                  </a:lnTo>
                  <a:lnTo>
                    <a:pt x="101" y="26"/>
                  </a:lnTo>
                  <a:lnTo>
                    <a:pt x="104" y="28"/>
                  </a:lnTo>
                  <a:lnTo>
                    <a:pt x="105" y="32"/>
                  </a:lnTo>
                  <a:lnTo>
                    <a:pt x="106" y="35"/>
                  </a:lnTo>
                  <a:lnTo>
                    <a:pt x="107" y="38"/>
                  </a:lnTo>
                  <a:lnTo>
                    <a:pt x="109" y="41"/>
                  </a:lnTo>
                  <a:lnTo>
                    <a:pt x="110" y="45"/>
                  </a:lnTo>
                  <a:lnTo>
                    <a:pt x="111" y="49"/>
                  </a:lnTo>
                  <a:lnTo>
                    <a:pt x="112" y="52"/>
                  </a:lnTo>
                  <a:lnTo>
                    <a:pt x="113" y="56"/>
                  </a:lnTo>
                  <a:lnTo>
                    <a:pt x="113" y="59"/>
                  </a:lnTo>
                  <a:lnTo>
                    <a:pt x="113" y="62"/>
                  </a:lnTo>
                  <a:lnTo>
                    <a:pt x="113" y="67"/>
                  </a:lnTo>
                  <a:lnTo>
                    <a:pt x="113" y="69"/>
                  </a:lnTo>
                  <a:lnTo>
                    <a:pt x="113" y="73"/>
                  </a:lnTo>
                  <a:lnTo>
                    <a:pt x="113" y="76"/>
                  </a:lnTo>
                  <a:lnTo>
                    <a:pt x="113" y="80"/>
                  </a:lnTo>
                  <a:lnTo>
                    <a:pt x="112" y="82"/>
                  </a:lnTo>
                  <a:lnTo>
                    <a:pt x="111" y="86"/>
                  </a:lnTo>
                  <a:lnTo>
                    <a:pt x="110" y="88"/>
                  </a:lnTo>
                  <a:lnTo>
                    <a:pt x="109" y="92"/>
                  </a:lnTo>
                  <a:lnTo>
                    <a:pt x="106" y="94"/>
                  </a:lnTo>
                  <a:lnTo>
                    <a:pt x="104" y="96"/>
                  </a:lnTo>
                  <a:lnTo>
                    <a:pt x="101" y="99"/>
                  </a:lnTo>
                  <a:lnTo>
                    <a:pt x="100" y="102"/>
                  </a:lnTo>
                  <a:lnTo>
                    <a:pt x="97" y="104"/>
                  </a:lnTo>
                  <a:lnTo>
                    <a:pt x="94" y="105"/>
                  </a:lnTo>
                  <a:lnTo>
                    <a:pt x="91" y="106"/>
                  </a:lnTo>
                  <a:lnTo>
                    <a:pt x="87" y="107"/>
                  </a:lnTo>
                  <a:lnTo>
                    <a:pt x="85" y="107"/>
                  </a:lnTo>
                  <a:lnTo>
                    <a:pt x="81" y="107"/>
                  </a:lnTo>
                  <a:lnTo>
                    <a:pt x="78" y="107"/>
                  </a:lnTo>
                  <a:lnTo>
                    <a:pt x="74" y="107"/>
                  </a:lnTo>
                  <a:lnTo>
                    <a:pt x="70" y="107"/>
                  </a:lnTo>
                  <a:lnTo>
                    <a:pt x="67" y="106"/>
                  </a:lnTo>
                  <a:lnTo>
                    <a:pt x="63" y="105"/>
                  </a:lnTo>
                  <a:lnTo>
                    <a:pt x="60" y="104"/>
                  </a:lnTo>
                  <a:lnTo>
                    <a:pt x="56" y="102"/>
                  </a:lnTo>
                  <a:lnTo>
                    <a:pt x="52" y="101"/>
                  </a:lnTo>
                  <a:lnTo>
                    <a:pt x="49" y="99"/>
                  </a:lnTo>
                  <a:lnTo>
                    <a:pt x="45" y="98"/>
                  </a:lnTo>
                  <a:lnTo>
                    <a:pt x="42" y="95"/>
                  </a:lnTo>
                  <a:lnTo>
                    <a:pt x="38" y="93"/>
                  </a:lnTo>
                  <a:lnTo>
                    <a:pt x="34" y="90"/>
                  </a:lnTo>
                  <a:lnTo>
                    <a:pt x="31" y="89"/>
                  </a:lnTo>
                  <a:lnTo>
                    <a:pt x="29" y="86"/>
                  </a:lnTo>
                  <a:lnTo>
                    <a:pt x="25" y="83"/>
                  </a:lnTo>
                  <a:lnTo>
                    <a:pt x="21" y="81"/>
                  </a:lnTo>
                  <a:lnTo>
                    <a:pt x="19" y="79"/>
                  </a:lnTo>
                  <a:lnTo>
                    <a:pt x="15" y="76"/>
                  </a:lnTo>
                  <a:lnTo>
                    <a:pt x="13" y="73"/>
                  </a:lnTo>
                  <a:lnTo>
                    <a:pt x="11" y="70"/>
                  </a:lnTo>
                  <a:lnTo>
                    <a:pt x="8" y="68"/>
                  </a:lnTo>
                  <a:lnTo>
                    <a:pt x="6" y="64"/>
                  </a:lnTo>
                  <a:lnTo>
                    <a:pt x="3" y="62"/>
                  </a:lnTo>
                  <a:lnTo>
                    <a:pt x="2" y="59"/>
                  </a:lnTo>
                  <a:lnTo>
                    <a:pt x="0" y="57"/>
                  </a:lnTo>
                  <a:lnTo>
                    <a:pt x="21" y="47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8" name="Freeform 180"/>
            <p:cNvSpPr>
              <a:spLocks/>
            </p:cNvSpPr>
            <p:nvPr/>
          </p:nvSpPr>
          <p:spPr bwMode="auto">
            <a:xfrm>
              <a:off x="6796088" y="5359401"/>
              <a:ext cx="25400" cy="25400"/>
            </a:xfrm>
            <a:custGeom>
              <a:avLst/>
              <a:gdLst>
                <a:gd name="T0" fmla="*/ 0 w 31"/>
                <a:gd name="T1" fmla="*/ 1 h 32"/>
                <a:gd name="T2" fmla="*/ 0 w 31"/>
                <a:gd name="T3" fmla="*/ 31 h 32"/>
                <a:gd name="T4" fmla="*/ 31 w 31"/>
                <a:gd name="T5" fmla="*/ 32 h 32"/>
                <a:gd name="T6" fmla="*/ 30 w 31"/>
                <a:gd name="T7" fmla="*/ 0 h 32"/>
                <a:gd name="T8" fmla="*/ 0 w 31"/>
                <a:gd name="T9" fmla="*/ 1 h 32"/>
                <a:gd name="T10" fmla="*/ 0 w 31"/>
                <a:gd name="T11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2">
                  <a:moveTo>
                    <a:pt x="0" y="1"/>
                  </a:moveTo>
                  <a:lnTo>
                    <a:pt x="0" y="31"/>
                  </a:lnTo>
                  <a:lnTo>
                    <a:pt x="31" y="32"/>
                  </a:lnTo>
                  <a:lnTo>
                    <a:pt x="30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9" name="Freeform 181"/>
            <p:cNvSpPr>
              <a:spLocks/>
            </p:cNvSpPr>
            <p:nvPr/>
          </p:nvSpPr>
          <p:spPr bwMode="auto">
            <a:xfrm>
              <a:off x="6804025" y="5357813"/>
              <a:ext cx="9525" cy="28575"/>
            </a:xfrm>
            <a:custGeom>
              <a:avLst/>
              <a:gdLst>
                <a:gd name="T0" fmla="*/ 1 w 13"/>
                <a:gd name="T1" fmla="*/ 0 h 37"/>
                <a:gd name="T2" fmla="*/ 0 w 13"/>
                <a:gd name="T3" fmla="*/ 37 h 37"/>
                <a:gd name="T4" fmla="*/ 13 w 13"/>
                <a:gd name="T5" fmla="*/ 37 h 37"/>
                <a:gd name="T6" fmla="*/ 13 w 13"/>
                <a:gd name="T7" fmla="*/ 1 h 37"/>
                <a:gd name="T8" fmla="*/ 1 w 13"/>
                <a:gd name="T9" fmla="*/ 0 h 37"/>
                <a:gd name="T10" fmla="*/ 1 w 13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7">
                  <a:moveTo>
                    <a:pt x="1" y="0"/>
                  </a:moveTo>
                  <a:lnTo>
                    <a:pt x="0" y="37"/>
                  </a:lnTo>
                  <a:lnTo>
                    <a:pt x="13" y="37"/>
                  </a:lnTo>
                  <a:lnTo>
                    <a:pt x="13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0" name="Freeform 182"/>
            <p:cNvSpPr>
              <a:spLocks/>
            </p:cNvSpPr>
            <p:nvPr/>
          </p:nvSpPr>
          <p:spPr bwMode="auto">
            <a:xfrm>
              <a:off x="6765925" y="5346701"/>
              <a:ext cx="88900" cy="50800"/>
            </a:xfrm>
            <a:custGeom>
              <a:avLst/>
              <a:gdLst>
                <a:gd name="T0" fmla="*/ 1 w 111"/>
                <a:gd name="T1" fmla="*/ 0 h 65"/>
                <a:gd name="T2" fmla="*/ 0 w 111"/>
                <a:gd name="T3" fmla="*/ 47 h 65"/>
                <a:gd name="T4" fmla="*/ 2 w 111"/>
                <a:gd name="T5" fmla="*/ 48 h 65"/>
                <a:gd name="T6" fmla="*/ 5 w 111"/>
                <a:gd name="T7" fmla="*/ 49 h 65"/>
                <a:gd name="T8" fmla="*/ 8 w 111"/>
                <a:gd name="T9" fmla="*/ 51 h 65"/>
                <a:gd name="T10" fmla="*/ 10 w 111"/>
                <a:gd name="T11" fmla="*/ 53 h 65"/>
                <a:gd name="T12" fmla="*/ 12 w 111"/>
                <a:gd name="T13" fmla="*/ 54 h 65"/>
                <a:gd name="T14" fmla="*/ 16 w 111"/>
                <a:gd name="T15" fmla="*/ 55 h 65"/>
                <a:gd name="T16" fmla="*/ 18 w 111"/>
                <a:gd name="T17" fmla="*/ 56 h 65"/>
                <a:gd name="T18" fmla="*/ 21 w 111"/>
                <a:gd name="T19" fmla="*/ 57 h 65"/>
                <a:gd name="T20" fmla="*/ 24 w 111"/>
                <a:gd name="T21" fmla="*/ 59 h 65"/>
                <a:gd name="T22" fmla="*/ 27 w 111"/>
                <a:gd name="T23" fmla="*/ 60 h 65"/>
                <a:gd name="T24" fmla="*/ 31 w 111"/>
                <a:gd name="T25" fmla="*/ 61 h 65"/>
                <a:gd name="T26" fmla="*/ 35 w 111"/>
                <a:gd name="T27" fmla="*/ 61 h 65"/>
                <a:gd name="T28" fmla="*/ 39 w 111"/>
                <a:gd name="T29" fmla="*/ 62 h 65"/>
                <a:gd name="T30" fmla="*/ 43 w 111"/>
                <a:gd name="T31" fmla="*/ 63 h 65"/>
                <a:gd name="T32" fmla="*/ 48 w 111"/>
                <a:gd name="T33" fmla="*/ 63 h 65"/>
                <a:gd name="T34" fmla="*/ 51 w 111"/>
                <a:gd name="T35" fmla="*/ 63 h 65"/>
                <a:gd name="T36" fmla="*/ 56 w 111"/>
                <a:gd name="T37" fmla="*/ 65 h 65"/>
                <a:gd name="T38" fmla="*/ 61 w 111"/>
                <a:gd name="T39" fmla="*/ 65 h 65"/>
                <a:gd name="T40" fmla="*/ 67 w 111"/>
                <a:gd name="T41" fmla="*/ 65 h 65"/>
                <a:gd name="T42" fmla="*/ 72 w 111"/>
                <a:gd name="T43" fmla="*/ 63 h 65"/>
                <a:gd name="T44" fmla="*/ 76 w 111"/>
                <a:gd name="T45" fmla="*/ 63 h 65"/>
                <a:gd name="T46" fmla="*/ 79 w 111"/>
                <a:gd name="T47" fmla="*/ 62 h 65"/>
                <a:gd name="T48" fmla="*/ 82 w 111"/>
                <a:gd name="T49" fmla="*/ 61 h 65"/>
                <a:gd name="T50" fmla="*/ 85 w 111"/>
                <a:gd name="T51" fmla="*/ 61 h 65"/>
                <a:gd name="T52" fmla="*/ 87 w 111"/>
                <a:gd name="T53" fmla="*/ 61 h 65"/>
                <a:gd name="T54" fmla="*/ 90 w 111"/>
                <a:gd name="T55" fmla="*/ 60 h 65"/>
                <a:gd name="T56" fmla="*/ 93 w 111"/>
                <a:gd name="T57" fmla="*/ 59 h 65"/>
                <a:gd name="T58" fmla="*/ 96 w 111"/>
                <a:gd name="T59" fmla="*/ 57 h 65"/>
                <a:gd name="T60" fmla="*/ 99 w 111"/>
                <a:gd name="T61" fmla="*/ 56 h 65"/>
                <a:gd name="T62" fmla="*/ 102 w 111"/>
                <a:gd name="T63" fmla="*/ 55 h 65"/>
                <a:gd name="T64" fmla="*/ 104 w 111"/>
                <a:gd name="T65" fmla="*/ 54 h 65"/>
                <a:gd name="T66" fmla="*/ 108 w 111"/>
                <a:gd name="T67" fmla="*/ 53 h 65"/>
                <a:gd name="T68" fmla="*/ 111 w 111"/>
                <a:gd name="T69" fmla="*/ 51 h 65"/>
                <a:gd name="T70" fmla="*/ 111 w 111"/>
                <a:gd name="T71" fmla="*/ 8 h 65"/>
                <a:gd name="T72" fmla="*/ 80 w 111"/>
                <a:gd name="T73" fmla="*/ 10 h 65"/>
                <a:gd name="T74" fmla="*/ 80 w 111"/>
                <a:gd name="T75" fmla="*/ 35 h 65"/>
                <a:gd name="T76" fmla="*/ 80 w 111"/>
                <a:gd name="T77" fmla="*/ 35 h 65"/>
                <a:gd name="T78" fmla="*/ 79 w 111"/>
                <a:gd name="T79" fmla="*/ 35 h 65"/>
                <a:gd name="T80" fmla="*/ 76 w 111"/>
                <a:gd name="T81" fmla="*/ 35 h 65"/>
                <a:gd name="T82" fmla="*/ 74 w 111"/>
                <a:gd name="T83" fmla="*/ 35 h 65"/>
                <a:gd name="T84" fmla="*/ 70 w 111"/>
                <a:gd name="T85" fmla="*/ 36 h 65"/>
                <a:gd name="T86" fmla="*/ 68 w 111"/>
                <a:gd name="T87" fmla="*/ 36 h 65"/>
                <a:gd name="T88" fmla="*/ 65 w 111"/>
                <a:gd name="T89" fmla="*/ 37 h 65"/>
                <a:gd name="T90" fmla="*/ 61 w 111"/>
                <a:gd name="T91" fmla="*/ 37 h 65"/>
                <a:gd name="T92" fmla="*/ 56 w 111"/>
                <a:gd name="T93" fmla="*/ 37 h 65"/>
                <a:gd name="T94" fmla="*/ 51 w 111"/>
                <a:gd name="T95" fmla="*/ 37 h 65"/>
                <a:gd name="T96" fmla="*/ 48 w 111"/>
                <a:gd name="T97" fmla="*/ 37 h 65"/>
                <a:gd name="T98" fmla="*/ 43 w 111"/>
                <a:gd name="T99" fmla="*/ 37 h 65"/>
                <a:gd name="T100" fmla="*/ 38 w 111"/>
                <a:gd name="T101" fmla="*/ 36 h 65"/>
                <a:gd name="T102" fmla="*/ 35 w 111"/>
                <a:gd name="T103" fmla="*/ 35 h 65"/>
                <a:gd name="T104" fmla="*/ 31 w 111"/>
                <a:gd name="T105" fmla="*/ 33 h 65"/>
                <a:gd name="T106" fmla="*/ 27 w 111"/>
                <a:gd name="T107" fmla="*/ 31 h 65"/>
                <a:gd name="T108" fmla="*/ 29 w 111"/>
                <a:gd name="T109" fmla="*/ 8 h 65"/>
                <a:gd name="T110" fmla="*/ 1 w 111"/>
                <a:gd name="T111" fmla="*/ 0 h 65"/>
                <a:gd name="T112" fmla="*/ 1 w 111"/>
                <a:gd name="T1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1" h="65">
                  <a:moveTo>
                    <a:pt x="1" y="0"/>
                  </a:moveTo>
                  <a:lnTo>
                    <a:pt x="0" y="47"/>
                  </a:lnTo>
                  <a:lnTo>
                    <a:pt x="2" y="48"/>
                  </a:lnTo>
                  <a:lnTo>
                    <a:pt x="5" y="49"/>
                  </a:lnTo>
                  <a:lnTo>
                    <a:pt x="8" y="51"/>
                  </a:lnTo>
                  <a:lnTo>
                    <a:pt x="10" y="53"/>
                  </a:lnTo>
                  <a:lnTo>
                    <a:pt x="12" y="54"/>
                  </a:lnTo>
                  <a:lnTo>
                    <a:pt x="16" y="55"/>
                  </a:lnTo>
                  <a:lnTo>
                    <a:pt x="18" y="56"/>
                  </a:lnTo>
                  <a:lnTo>
                    <a:pt x="21" y="57"/>
                  </a:lnTo>
                  <a:lnTo>
                    <a:pt x="24" y="59"/>
                  </a:lnTo>
                  <a:lnTo>
                    <a:pt x="27" y="60"/>
                  </a:lnTo>
                  <a:lnTo>
                    <a:pt x="31" y="61"/>
                  </a:lnTo>
                  <a:lnTo>
                    <a:pt x="35" y="61"/>
                  </a:lnTo>
                  <a:lnTo>
                    <a:pt x="39" y="62"/>
                  </a:lnTo>
                  <a:lnTo>
                    <a:pt x="43" y="63"/>
                  </a:lnTo>
                  <a:lnTo>
                    <a:pt x="48" y="63"/>
                  </a:lnTo>
                  <a:lnTo>
                    <a:pt x="51" y="63"/>
                  </a:lnTo>
                  <a:lnTo>
                    <a:pt x="56" y="65"/>
                  </a:lnTo>
                  <a:lnTo>
                    <a:pt x="61" y="65"/>
                  </a:lnTo>
                  <a:lnTo>
                    <a:pt x="67" y="65"/>
                  </a:lnTo>
                  <a:lnTo>
                    <a:pt x="72" y="63"/>
                  </a:lnTo>
                  <a:lnTo>
                    <a:pt x="76" y="63"/>
                  </a:lnTo>
                  <a:lnTo>
                    <a:pt x="79" y="62"/>
                  </a:lnTo>
                  <a:lnTo>
                    <a:pt x="82" y="61"/>
                  </a:lnTo>
                  <a:lnTo>
                    <a:pt x="85" y="61"/>
                  </a:lnTo>
                  <a:lnTo>
                    <a:pt x="87" y="61"/>
                  </a:lnTo>
                  <a:lnTo>
                    <a:pt x="90" y="60"/>
                  </a:lnTo>
                  <a:lnTo>
                    <a:pt x="93" y="59"/>
                  </a:lnTo>
                  <a:lnTo>
                    <a:pt x="96" y="57"/>
                  </a:lnTo>
                  <a:lnTo>
                    <a:pt x="99" y="56"/>
                  </a:lnTo>
                  <a:lnTo>
                    <a:pt x="102" y="55"/>
                  </a:lnTo>
                  <a:lnTo>
                    <a:pt x="104" y="54"/>
                  </a:lnTo>
                  <a:lnTo>
                    <a:pt x="108" y="53"/>
                  </a:lnTo>
                  <a:lnTo>
                    <a:pt x="111" y="51"/>
                  </a:lnTo>
                  <a:lnTo>
                    <a:pt x="111" y="8"/>
                  </a:lnTo>
                  <a:lnTo>
                    <a:pt x="80" y="10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79" y="35"/>
                  </a:lnTo>
                  <a:lnTo>
                    <a:pt x="76" y="35"/>
                  </a:lnTo>
                  <a:lnTo>
                    <a:pt x="74" y="35"/>
                  </a:lnTo>
                  <a:lnTo>
                    <a:pt x="70" y="36"/>
                  </a:lnTo>
                  <a:lnTo>
                    <a:pt x="68" y="36"/>
                  </a:lnTo>
                  <a:lnTo>
                    <a:pt x="65" y="37"/>
                  </a:lnTo>
                  <a:lnTo>
                    <a:pt x="61" y="37"/>
                  </a:lnTo>
                  <a:lnTo>
                    <a:pt x="56" y="37"/>
                  </a:lnTo>
                  <a:lnTo>
                    <a:pt x="51" y="37"/>
                  </a:lnTo>
                  <a:lnTo>
                    <a:pt x="48" y="37"/>
                  </a:lnTo>
                  <a:lnTo>
                    <a:pt x="43" y="37"/>
                  </a:lnTo>
                  <a:lnTo>
                    <a:pt x="38" y="36"/>
                  </a:lnTo>
                  <a:lnTo>
                    <a:pt x="35" y="35"/>
                  </a:lnTo>
                  <a:lnTo>
                    <a:pt x="31" y="33"/>
                  </a:lnTo>
                  <a:lnTo>
                    <a:pt x="27" y="31"/>
                  </a:lnTo>
                  <a:lnTo>
                    <a:pt x="29" y="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1" name="Freeform 183"/>
            <p:cNvSpPr>
              <a:spLocks/>
            </p:cNvSpPr>
            <p:nvPr/>
          </p:nvSpPr>
          <p:spPr bwMode="auto">
            <a:xfrm>
              <a:off x="7005638" y="5405438"/>
              <a:ext cx="468313" cy="406400"/>
            </a:xfrm>
            <a:custGeom>
              <a:avLst/>
              <a:gdLst>
                <a:gd name="T0" fmla="*/ 133 w 590"/>
                <a:gd name="T1" fmla="*/ 0 h 512"/>
                <a:gd name="T2" fmla="*/ 148 w 590"/>
                <a:gd name="T3" fmla="*/ 46 h 512"/>
                <a:gd name="T4" fmla="*/ 163 w 590"/>
                <a:gd name="T5" fmla="*/ 103 h 512"/>
                <a:gd name="T6" fmla="*/ 166 w 590"/>
                <a:gd name="T7" fmla="*/ 169 h 512"/>
                <a:gd name="T8" fmla="*/ 160 w 590"/>
                <a:gd name="T9" fmla="*/ 233 h 512"/>
                <a:gd name="T10" fmla="*/ 141 w 590"/>
                <a:gd name="T11" fmla="*/ 311 h 512"/>
                <a:gd name="T12" fmla="*/ 111 w 590"/>
                <a:gd name="T13" fmla="*/ 384 h 512"/>
                <a:gd name="T14" fmla="*/ 67 w 590"/>
                <a:gd name="T15" fmla="*/ 451 h 512"/>
                <a:gd name="T16" fmla="*/ 39 w 590"/>
                <a:gd name="T17" fmla="*/ 484 h 512"/>
                <a:gd name="T18" fmla="*/ 0 w 590"/>
                <a:gd name="T19" fmla="*/ 512 h 512"/>
                <a:gd name="T20" fmla="*/ 136 w 590"/>
                <a:gd name="T21" fmla="*/ 482 h 512"/>
                <a:gd name="T22" fmla="*/ 247 w 590"/>
                <a:gd name="T23" fmla="*/ 441 h 512"/>
                <a:gd name="T24" fmla="*/ 355 w 590"/>
                <a:gd name="T25" fmla="*/ 395 h 512"/>
                <a:gd name="T26" fmla="*/ 435 w 590"/>
                <a:gd name="T27" fmla="*/ 352 h 512"/>
                <a:gd name="T28" fmla="*/ 497 w 590"/>
                <a:gd name="T29" fmla="*/ 311 h 512"/>
                <a:gd name="T30" fmla="*/ 565 w 590"/>
                <a:gd name="T31" fmla="*/ 267 h 512"/>
                <a:gd name="T32" fmla="*/ 590 w 590"/>
                <a:gd name="T33" fmla="*/ 243 h 512"/>
                <a:gd name="T34" fmla="*/ 521 w 590"/>
                <a:gd name="T35" fmla="*/ 195 h 512"/>
                <a:gd name="T36" fmla="*/ 413 w 590"/>
                <a:gd name="T37" fmla="*/ 127 h 512"/>
                <a:gd name="T38" fmla="*/ 287 w 590"/>
                <a:gd name="T39" fmla="*/ 60 h 512"/>
                <a:gd name="T40" fmla="*/ 184 w 590"/>
                <a:gd name="T41" fmla="*/ 13 h 512"/>
                <a:gd name="T42" fmla="*/ 133 w 590"/>
                <a:gd name="T43" fmla="*/ 0 h 512"/>
                <a:gd name="T44" fmla="*/ 133 w 590"/>
                <a:gd name="T45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90" h="512">
                  <a:moveTo>
                    <a:pt x="133" y="0"/>
                  </a:moveTo>
                  <a:lnTo>
                    <a:pt x="148" y="46"/>
                  </a:lnTo>
                  <a:lnTo>
                    <a:pt x="163" y="103"/>
                  </a:lnTo>
                  <a:lnTo>
                    <a:pt x="166" y="169"/>
                  </a:lnTo>
                  <a:lnTo>
                    <a:pt x="160" y="233"/>
                  </a:lnTo>
                  <a:lnTo>
                    <a:pt x="141" y="311"/>
                  </a:lnTo>
                  <a:lnTo>
                    <a:pt x="111" y="384"/>
                  </a:lnTo>
                  <a:lnTo>
                    <a:pt x="67" y="451"/>
                  </a:lnTo>
                  <a:lnTo>
                    <a:pt x="39" y="484"/>
                  </a:lnTo>
                  <a:lnTo>
                    <a:pt x="0" y="512"/>
                  </a:lnTo>
                  <a:lnTo>
                    <a:pt x="136" y="482"/>
                  </a:lnTo>
                  <a:lnTo>
                    <a:pt x="247" y="441"/>
                  </a:lnTo>
                  <a:lnTo>
                    <a:pt x="355" y="395"/>
                  </a:lnTo>
                  <a:lnTo>
                    <a:pt x="435" y="352"/>
                  </a:lnTo>
                  <a:lnTo>
                    <a:pt x="497" y="311"/>
                  </a:lnTo>
                  <a:lnTo>
                    <a:pt x="565" y="267"/>
                  </a:lnTo>
                  <a:lnTo>
                    <a:pt x="590" y="243"/>
                  </a:lnTo>
                  <a:lnTo>
                    <a:pt x="521" y="195"/>
                  </a:lnTo>
                  <a:lnTo>
                    <a:pt x="413" y="127"/>
                  </a:lnTo>
                  <a:lnTo>
                    <a:pt x="287" y="60"/>
                  </a:lnTo>
                  <a:lnTo>
                    <a:pt x="184" y="13"/>
                  </a:lnTo>
                  <a:lnTo>
                    <a:pt x="133" y="0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2" name="Freeform 184"/>
            <p:cNvSpPr>
              <a:spLocks/>
            </p:cNvSpPr>
            <p:nvPr/>
          </p:nvSpPr>
          <p:spPr bwMode="auto">
            <a:xfrm>
              <a:off x="6516688" y="5381626"/>
              <a:ext cx="15875" cy="15875"/>
            </a:xfrm>
            <a:custGeom>
              <a:avLst/>
              <a:gdLst>
                <a:gd name="T0" fmla="*/ 0 w 19"/>
                <a:gd name="T1" fmla="*/ 4 h 20"/>
                <a:gd name="T2" fmla="*/ 19 w 19"/>
                <a:gd name="T3" fmla="*/ 0 h 20"/>
                <a:gd name="T4" fmla="*/ 8 w 19"/>
                <a:gd name="T5" fmla="*/ 20 h 20"/>
                <a:gd name="T6" fmla="*/ 0 w 19"/>
                <a:gd name="T7" fmla="*/ 4 h 20"/>
                <a:gd name="T8" fmla="*/ 0 w 19"/>
                <a:gd name="T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0" y="4"/>
                  </a:moveTo>
                  <a:lnTo>
                    <a:pt x="19" y="0"/>
                  </a:lnTo>
                  <a:lnTo>
                    <a:pt x="8" y="2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3" name="Freeform 185"/>
            <p:cNvSpPr>
              <a:spLocks/>
            </p:cNvSpPr>
            <p:nvPr/>
          </p:nvSpPr>
          <p:spPr bwMode="auto">
            <a:xfrm>
              <a:off x="6510338" y="5675313"/>
              <a:ext cx="122238" cy="136525"/>
            </a:xfrm>
            <a:custGeom>
              <a:avLst/>
              <a:gdLst>
                <a:gd name="T0" fmla="*/ 7 w 154"/>
                <a:gd name="T1" fmla="*/ 0 h 172"/>
                <a:gd name="T2" fmla="*/ 14 w 154"/>
                <a:gd name="T3" fmla="*/ 26 h 172"/>
                <a:gd name="T4" fmla="*/ 31 w 154"/>
                <a:gd name="T5" fmla="*/ 64 h 172"/>
                <a:gd name="T6" fmla="*/ 53 w 154"/>
                <a:gd name="T7" fmla="*/ 96 h 172"/>
                <a:gd name="T8" fmla="*/ 81 w 154"/>
                <a:gd name="T9" fmla="*/ 122 h 172"/>
                <a:gd name="T10" fmla="*/ 108 w 154"/>
                <a:gd name="T11" fmla="*/ 144 h 172"/>
                <a:gd name="T12" fmla="*/ 154 w 154"/>
                <a:gd name="T13" fmla="*/ 172 h 172"/>
                <a:gd name="T14" fmla="*/ 0 w 154"/>
                <a:gd name="T15" fmla="*/ 162 h 172"/>
                <a:gd name="T16" fmla="*/ 0 w 154"/>
                <a:gd name="T17" fmla="*/ 19 h 172"/>
                <a:gd name="T18" fmla="*/ 7 w 154"/>
                <a:gd name="T19" fmla="*/ 0 h 172"/>
                <a:gd name="T20" fmla="*/ 7 w 154"/>
                <a:gd name="T2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" h="172">
                  <a:moveTo>
                    <a:pt x="7" y="0"/>
                  </a:moveTo>
                  <a:lnTo>
                    <a:pt x="14" y="26"/>
                  </a:lnTo>
                  <a:lnTo>
                    <a:pt x="31" y="64"/>
                  </a:lnTo>
                  <a:lnTo>
                    <a:pt x="53" y="96"/>
                  </a:lnTo>
                  <a:lnTo>
                    <a:pt x="81" y="122"/>
                  </a:lnTo>
                  <a:lnTo>
                    <a:pt x="108" y="144"/>
                  </a:lnTo>
                  <a:lnTo>
                    <a:pt x="154" y="172"/>
                  </a:lnTo>
                  <a:lnTo>
                    <a:pt x="0" y="162"/>
                  </a:lnTo>
                  <a:lnTo>
                    <a:pt x="0" y="19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4" name="Freeform 186"/>
            <p:cNvSpPr>
              <a:spLocks/>
            </p:cNvSpPr>
            <p:nvPr/>
          </p:nvSpPr>
          <p:spPr bwMode="auto">
            <a:xfrm>
              <a:off x="6718300" y="5459413"/>
              <a:ext cx="176213" cy="169863"/>
            </a:xfrm>
            <a:custGeom>
              <a:avLst/>
              <a:gdLst>
                <a:gd name="T0" fmla="*/ 73 w 222"/>
                <a:gd name="T1" fmla="*/ 0 h 214"/>
                <a:gd name="T2" fmla="*/ 75 w 222"/>
                <a:gd name="T3" fmla="*/ 51 h 214"/>
                <a:gd name="T4" fmla="*/ 63 w 222"/>
                <a:gd name="T5" fmla="*/ 63 h 214"/>
                <a:gd name="T6" fmla="*/ 54 w 222"/>
                <a:gd name="T7" fmla="*/ 87 h 214"/>
                <a:gd name="T8" fmla="*/ 54 w 222"/>
                <a:gd name="T9" fmla="*/ 112 h 214"/>
                <a:gd name="T10" fmla="*/ 62 w 222"/>
                <a:gd name="T11" fmla="*/ 134 h 214"/>
                <a:gd name="T12" fmla="*/ 78 w 222"/>
                <a:gd name="T13" fmla="*/ 151 h 214"/>
                <a:gd name="T14" fmla="*/ 102 w 222"/>
                <a:gd name="T15" fmla="*/ 159 h 214"/>
                <a:gd name="T16" fmla="*/ 127 w 222"/>
                <a:gd name="T17" fmla="*/ 158 h 214"/>
                <a:gd name="T18" fmla="*/ 147 w 222"/>
                <a:gd name="T19" fmla="*/ 149 h 214"/>
                <a:gd name="T20" fmla="*/ 163 w 222"/>
                <a:gd name="T21" fmla="*/ 129 h 214"/>
                <a:gd name="T22" fmla="*/ 172 w 222"/>
                <a:gd name="T23" fmla="*/ 104 h 214"/>
                <a:gd name="T24" fmla="*/ 169 w 222"/>
                <a:gd name="T25" fmla="*/ 79 h 214"/>
                <a:gd name="T26" fmla="*/ 160 w 222"/>
                <a:gd name="T27" fmla="*/ 60 h 214"/>
                <a:gd name="T28" fmla="*/ 155 w 222"/>
                <a:gd name="T29" fmla="*/ 55 h 214"/>
                <a:gd name="T30" fmla="*/ 155 w 222"/>
                <a:gd name="T31" fmla="*/ 4 h 214"/>
                <a:gd name="T32" fmla="*/ 177 w 222"/>
                <a:gd name="T33" fmla="*/ 14 h 214"/>
                <a:gd name="T34" fmla="*/ 195 w 222"/>
                <a:gd name="T35" fmla="*/ 35 h 214"/>
                <a:gd name="T36" fmla="*/ 214 w 222"/>
                <a:gd name="T37" fmla="*/ 66 h 214"/>
                <a:gd name="T38" fmla="*/ 221 w 222"/>
                <a:gd name="T39" fmla="*/ 91 h 214"/>
                <a:gd name="T40" fmla="*/ 222 w 222"/>
                <a:gd name="T41" fmla="*/ 115 h 214"/>
                <a:gd name="T42" fmla="*/ 215 w 222"/>
                <a:gd name="T43" fmla="*/ 145 h 214"/>
                <a:gd name="T44" fmla="*/ 204 w 222"/>
                <a:gd name="T45" fmla="*/ 170 h 214"/>
                <a:gd name="T46" fmla="*/ 183 w 222"/>
                <a:gd name="T47" fmla="*/ 193 h 214"/>
                <a:gd name="T48" fmla="*/ 153 w 222"/>
                <a:gd name="T49" fmla="*/ 209 h 214"/>
                <a:gd name="T50" fmla="*/ 112 w 222"/>
                <a:gd name="T51" fmla="*/ 214 h 214"/>
                <a:gd name="T52" fmla="*/ 77 w 222"/>
                <a:gd name="T53" fmla="*/ 208 h 214"/>
                <a:gd name="T54" fmla="*/ 47 w 222"/>
                <a:gd name="T55" fmla="*/ 196 h 214"/>
                <a:gd name="T56" fmla="*/ 29 w 222"/>
                <a:gd name="T57" fmla="*/ 176 h 214"/>
                <a:gd name="T58" fmla="*/ 12 w 222"/>
                <a:gd name="T59" fmla="*/ 148 h 214"/>
                <a:gd name="T60" fmla="*/ 1 w 222"/>
                <a:gd name="T61" fmla="*/ 121 h 214"/>
                <a:gd name="T62" fmla="*/ 0 w 222"/>
                <a:gd name="T63" fmla="*/ 95 h 214"/>
                <a:gd name="T64" fmla="*/ 6 w 222"/>
                <a:gd name="T65" fmla="*/ 66 h 214"/>
                <a:gd name="T66" fmla="*/ 18 w 222"/>
                <a:gd name="T67" fmla="*/ 43 h 214"/>
                <a:gd name="T68" fmla="*/ 39 w 222"/>
                <a:gd name="T69" fmla="*/ 19 h 214"/>
                <a:gd name="T70" fmla="*/ 59 w 222"/>
                <a:gd name="T71" fmla="*/ 5 h 214"/>
                <a:gd name="T72" fmla="*/ 73 w 222"/>
                <a:gd name="T73" fmla="*/ 0 h 214"/>
                <a:gd name="T74" fmla="*/ 73 w 222"/>
                <a:gd name="T7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2" h="214">
                  <a:moveTo>
                    <a:pt x="73" y="0"/>
                  </a:moveTo>
                  <a:lnTo>
                    <a:pt x="75" y="51"/>
                  </a:lnTo>
                  <a:lnTo>
                    <a:pt x="63" y="63"/>
                  </a:lnTo>
                  <a:lnTo>
                    <a:pt x="54" y="87"/>
                  </a:lnTo>
                  <a:lnTo>
                    <a:pt x="54" y="112"/>
                  </a:lnTo>
                  <a:lnTo>
                    <a:pt x="62" y="134"/>
                  </a:lnTo>
                  <a:lnTo>
                    <a:pt x="78" y="151"/>
                  </a:lnTo>
                  <a:lnTo>
                    <a:pt x="102" y="159"/>
                  </a:lnTo>
                  <a:lnTo>
                    <a:pt x="127" y="158"/>
                  </a:lnTo>
                  <a:lnTo>
                    <a:pt x="147" y="149"/>
                  </a:lnTo>
                  <a:lnTo>
                    <a:pt x="163" y="129"/>
                  </a:lnTo>
                  <a:lnTo>
                    <a:pt x="172" y="104"/>
                  </a:lnTo>
                  <a:lnTo>
                    <a:pt x="169" y="79"/>
                  </a:lnTo>
                  <a:lnTo>
                    <a:pt x="160" y="60"/>
                  </a:lnTo>
                  <a:lnTo>
                    <a:pt x="155" y="55"/>
                  </a:lnTo>
                  <a:lnTo>
                    <a:pt x="155" y="4"/>
                  </a:lnTo>
                  <a:lnTo>
                    <a:pt x="177" y="14"/>
                  </a:lnTo>
                  <a:lnTo>
                    <a:pt x="195" y="35"/>
                  </a:lnTo>
                  <a:lnTo>
                    <a:pt x="214" y="66"/>
                  </a:lnTo>
                  <a:lnTo>
                    <a:pt x="221" y="91"/>
                  </a:lnTo>
                  <a:lnTo>
                    <a:pt x="222" y="115"/>
                  </a:lnTo>
                  <a:lnTo>
                    <a:pt x="215" y="145"/>
                  </a:lnTo>
                  <a:lnTo>
                    <a:pt x="204" y="170"/>
                  </a:lnTo>
                  <a:lnTo>
                    <a:pt x="183" y="193"/>
                  </a:lnTo>
                  <a:lnTo>
                    <a:pt x="153" y="209"/>
                  </a:lnTo>
                  <a:lnTo>
                    <a:pt x="112" y="214"/>
                  </a:lnTo>
                  <a:lnTo>
                    <a:pt x="77" y="208"/>
                  </a:lnTo>
                  <a:lnTo>
                    <a:pt x="47" y="196"/>
                  </a:lnTo>
                  <a:lnTo>
                    <a:pt x="29" y="176"/>
                  </a:lnTo>
                  <a:lnTo>
                    <a:pt x="12" y="148"/>
                  </a:lnTo>
                  <a:lnTo>
                    <a:pt x="1" y="121"/>
                  </a:lnTo>
                  <a:lnTo>
                    <a:pt x="0" y="95"/>
                  </a:lnTo>
                  <a:lnTo>
                    <a:pt x="6" y="66"/>
                  </a:lnTo>
                  <a:lnTo>
                    <a:pt x="18" y="43"/>
                  </a:lnTo>
                  <a:lnTo>
                    <a:pt x="39" y="19"/>
                  </a:lnTo>
                  <a:lnTo>
                    <a:pt x="59" y="5"/>
                  </a:lnTo>
                  <a:lnTo>
                    <a:pt x="73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1C40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5" name="Freeform 187"/>
            <p:cNvSpPr>
              <a:spLocks/>
            </p:cNvSpPr>
            <p:nvPr/>
          </p:nvSpPr>
          <p:spPr bwMode="auto">
            <a:xfrm>
              <a:off x="6850063" y="4851401"/>
              <a:ext cx="15875" cy="31750"/>
            </a:xfrm>
            <a:custGeom>
              <a:avLst/>
              <a:gdLst>
                <a:gd name="T0" fmla="*/ 13 w 20"/>
                <a:gd name="T1" fmla="*/ 2 h 39"/>
                <a:gd name="T2" fmla="*/ 0 w 20"/>
                <a:gd name="T3" fmla="*/ 32 h 39"/>
                <a:gd name="T4" fmla="*/ 7 w 20"/>
                <a:gd name="T5" fmla="*/ 39 h 39"/>
                <a:gd name="T6" fmla="*/ 20 w 20"/>
                <a:gd name="T7" fmla="*/ 8 h 39"/>
                <a:gd name="T8" fmla="*/ 16 w 20"/>
                <a:gd name="T9" fmla="*/ 0 h 39"/>
                <a:gd name="T10" fmla="*/ 13 w 20"/>
                <a:gd name="T11" fmla="*/ 2 h 39"/>
                <a:gd name="T12" fmla="*/ 13 w 20"/>
                <a:gd name="T13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9">
                  <a:moveTo>
                    <a:pt x="13" y="2"/>
                  </a:moveTo>
                  <a:lnTo>
                    <a:pt x="0" y="32"/>
                  </a:lnTo>
                  <a:lnTo>
                    <a:pt x="7" y="39"/>
                  </a:lnTo>
                  <a:lnTo>
                    <a:pt x="20" y="8"/>
                  </a:lnTo>
                  <a:lnTo>
                    <a:pt x="16" y="0"/>
                  </a:lnTo>
                  <a:lnTo>
                    <a:pt x="13" y="2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6" name="Freeform 188"/>
            <p:cNvSpPr>
              <a:spLocks/>
            </p:cNvSpPr>
            <p:nvPr/>
          </p:nvSpPr>
          <p:spPr bwMode="auto">
            <a:xfrm>
              <a:off x="6858000" y="4862513"/>
              <a:ext cx="12700" cy="23813"/>
            </a:xfrm>
            <a:custGeom>
              <a:avLst/>
              <a:gdLst>
                <a:gd name="T0" fmla="*/ 13 w 17"/>
                <a:gd name="T1" fmla="*/ 0 h 31"/>
                <a:gd name="T2" fmla="*/ 0 w 17"/>
                <a:gd name="T3" fmla="*/ 29 h 31"/>
                <a:gd name="T4" fmla="*/ 2 w 17"/>
                <a:gd name="T5" fmla="*/ 31 h 31"/>
                <a:gd name="T6" fmla="*/ 17 w 17"/>
                <a:gd name="T7" fmla="*/ 1 h 31"/>
                <a:gd name="T8" fmla="*/ 13 w 17"/>
                <a:gd name="T9" fmla="*/ 0 h 31"/>
                <a:gd name="T10" fmla="*/ 13 w 1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1">
                  <a:moveTo>
                    <a:pt x="13" y="0"/>
                  </a:moveTo>
                  <a:lnTo>
                    <a:pt x="0" y="29"/>
                  </a:lnTo>
                  <a:lnTo>
                    <a:pt x="2" y="31"/>
                  </a:lnTo>
                  <a:lnTo>
                    <a:pt x="17" y="1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7" name="Freeform 189"/>
            <p:cNvSpPr>
              <a:spLocks/>
            </p:cNvSpPr>
            <p:nvPr/>
          </p:nvSpPr>
          <p:spPr bwMode="auto">
            <a:xfrm>
              <a:off x="6973888" y="4919663"/>
              <a:ext cx="23813" cy="26988"/>
            </a:xfrm>
            <a:custGeom>
              <a:avLst/>
              <a:gdLst>
                <a:gd name="T0" fmla="*/ 23 w 29"/>
                <a:gd name="T1" fmla="*/ 2 h 34"/>
                <a:gd name="T2" fmla="*/ 0 w 29"/>
                <a:gd name="T3" fmla="*/ 24 h 34"/>
                <a:gd name="T4" fmla="*/ 5 w 29"/>
                <a:gd name="T5" fmla="*/ 34 h 34"/>
                <a:gd name="T6" fmla="*/ 29 w 29"/>
                <a:gd name="T7" fmla="*/ 10 h 34"/>
                <a:gd name="T8" fmla="*/ 26 w 29"/>
                <a:gd name="T9" fmla="*/ 5 h 34"/>
                <a:gd name="T10" fmla="*/ 25 w 29"/>
                <a:gd name="T11" fmla="*/ 0 h 34"/>
                <a:gd name="T12" fmla="*/ 23 w 29"/>
                <a:gd name="T13" fmla="*/ 2 h 34"/>
                <a:gd name="T14" fmla="*/ 23 w 29"/>
                <a:gd name="T15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4">
                  <a:moveTo>
                    <a:pt x="23" y="2"/>
                  </a:moveTo>
                  <a:lnTo>
                    <a:pt x="0" y="24"/>
                  </a:lnTo>
                  <a:lnTo>
                    <a:pt x="5" y="34"/>
                  </a:lnTo>
                  <a:lnTo>
                    <a:pt x="29" y="10"/>
                  </a:lnTo>
                  <a:lnTo>
                    <a:pt x="26" y="5"/>
                  </a:lnTo>
                  <a:lnTo>
                    <a:pt x="25" y="0"/>
                  </a:lnTo>
                  <a:lnTo>
                    <a:pt x="23" y="2"/>
                  </a:lnTo>
                  <a:lnTo>
                    <a:pt x="23" y="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8" name="Freeform 190"/>
            <p:cNvSpPr>
              <a:spLocks/>
            </p:cNvSpPr>
            <p:nvPr/>
          </p:nvSpPr>
          <p:spPr bwMode="auto">
            <a:xfrm>
              <a:off x="6980238" y="4930776"/>
              <a:ext cx="23813" cy="23813"/>
            </a:xfrm>
            <a:custGeom>
              <a:avLst/>
              <a:gdLst>
                <a:gd name="T0" fmla="*/ 25 w 30"/>
                <a:gd name="T1" fmla="*/ 0 h 30"/>
                <a:gd name="T2" fmla="*/ 0 w 30"/>
                <a:gd name="T3" fmla="*/ 24 h 30"/>
                <a:gd name="T4" fmla="*/ 4 w 30"/>
                <a:gd name="T5" fmla="*/ 30 h 30"/>
                <a:gd name="T6" fmla="*/ 30 w 30"/>
                <a:gd name="T7" fmla="*/ 5 h 30"/>
                <a:gd name="T8" fmla="*/ 25 w 30"/>
                <a:gd name="T9" fmla="*/ 0 h 30"/>
                <a:gd name="T10" fmla="*/ 25 w 30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0">
                  <a:moveTo>
                    <a:pt x="25" y="0"/>
                  </a:moveTo>
                  <a:lnTo>
                    <a:pt x="0" y="24"/>
                  </a:lnTo>
                  <a:lnTo>
                    <a:pt x="4" y="30"/>
                  </a:lnTo>
                  <a:lnTo>
                    <a:pt x="30" y="5"/>
                  </a:ln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9" name="Freeform 191"/>
            <p:cNvSpPr>
              <a:spLocks/>
            </p:cNvSpPr>
            <p:nvPr/>
          </p:nvSpPr>
          <p:spPr bwMode="auto">
            <a:xfrm>
              <a:off x="6513513" y="5213351"/>
              <a:ext cx="174625" cy="76200"/>
            </a:xfrm>
            <a:custGeom>
              <a:avLst/>
              <a:gdLst>
                <a:gd name="T0" fmla="*/ 4 w 220"/>
                <a:gd name="T1" fmla="*/ 96 h 96"/>
                <a:gd name="T2" fmla="*/ 84 w 220"/>
                <a:gd name="T3" fmla="*/ 69 h 96"/>
                <a:gd name="T4" fmla="*/ 163 w 220"/>
                <a:gd name="T5" fmla="*/ 51 h 96"/>
                <a:gd name="T6" fmla="*/ 220 w 220"/>
                <a:gd name="T7" fmla="*/ 47 h 96"/>
                <a:gd name="T8" fmla="*/ 207 w 220"/>
                <a:gd name="T9" fmla="*/ 0 h 96"/>
                <a:gd name="T10" fmla="*/ 109 w 220"/>
                <a:gd name="T11" fmla="*/ 22 h 96"/>
                <a:gd name="T12" fmla="*/ 0 w 220"/>
                <a:gd name="T13" fmla="*/ 60 h 96"/>
                <a:gd name="T14" fmla="*/ 4 w 220"/>
                <a:gd name="T15" fmla="*/ 96 h 96"/>
                <a:gd name="T16" fmla="*/ 4 w 220"/>
                <a:gd name="T1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0" h="96">
                  <a:moveTo>
                    <a:pt x="4" y="96"/>
                  </a:moveTo>
                  <a:lnTo>
                    <a:pt x="84" y="69"/>
                  </a:lnTo>
                  <a:lnTo>
                    <a:pt x="163" y="51"/>
                  </a:lnTo>
                  <a:lnTo>
                    <a:pt x="220" y="47"/>
                  </a:lnTo>
                  <a:lnTo>
                    <a:pt x="207" y="0"/>
                  </a:lnTo>
                  <a:lnTo>
                    <a:pt x="109" y="22"/>
                  </a:lnTo>
                  <a:lnTo>
                    <a:pt x="0" y="60"/>
                  </a:lnTo>
                  <a:lnTo>
                    <a:pt x="4" y="96"/>
                  </a:lnTo>
                  <a:lnTo>
                    <a:pt x="4" y="96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0" name="Freeform 192"/>
            <p:cNvSpPr>
              <a:spLocks/>
            </p:cNvSpPr>
            <p:nvPr/>
          </p:nvSpPr>
          <p:spPr bwMode="auto">
            <a:xfrm>
              <a:off x="6959600" y="5226051"/>
              <a:ext cx="527050" cy="352425"/>
            </a:xfrm>
            <a:custGeom>
              <a:avLst/>
              <a:gdLst>
                <a:gd name="T0" fmla="*/ 0 w 663"/>
                <a:gd name="T1" fmla="*/ 37 h 444"/>
                <a:gd name="T2" fmla="*/ 105 w 663"/>
                <a:gd name="T3" fmla="*/ 65 h 444"/>
                <a:gd name="T4" fmla="*/ 210 w 663"/>
                <a:gd name="T5" fmla="*/ 113 h 444"/>
                <a:gd name="T6" fmla="*/ 325 w 663"/>
                <a:gd name="T7" fmla="*/ 175 h 444"/>
                <a:gd name="T8" fmla="*/ 430 w 663"/>
                <a:gd name="T9" fmla="*/ 249 h 444"/>
                <a:gd name="T10" fmla="*/ 520 w 663"/>
                <a:gd name="T11" fmla="*/ 324 h 444"/>
                <a:gd name="T12" fmla="*/ 570 w 663"/>
                <a:gd name="T13" fmla="*/ 377 h 444"/>
                <a:gd name="T14" fmla="*/ 663 w 663"/>
                <a:gd name="T15" fmla="*/ 444 h 444"/>
                <a:gd name="T16" fmla="*/ 596 w 663"/>
                <a:gd name="T17" fmla="*/ 342 h 444"/>
                <a:gd name="T18" fmla="*/ 456 w 663"/>
                <a:gd name="T19" fmla="*/ 225 h 444"/>
                <a:gd name="T20" fmla="*/ 306 w 663"/>
                <a:gd name="T21" fmla="*/ 122 h 444"/>
                <a:gd name="T22" fmla="*/ 143 w 663"/>
                <a:gd name="T23" fmla="*/ 34 h 444"/>
                <a:gd name="T24" fmla="*/ 25 w 663"/>
                <a:gd name="T25" fmla="*/ 0 h 444"/>
                <a:gd name="T26" fmla="*/ 0 w 663"/>
                <a:gd name="T27" fmla="*/ 37 h 444"/>
                <a:gd name="T28" fmla="*/ 0 w 663"/>
                <a:gd name="T29" fmla="*/ 37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3" h="444">
                  <a:moveTo>
                    <a:pt x="0" y="37"/>
                  </a:moveTo>
                  <a:lnTo>
                    <a:pt x="105" y="65"/>
                  </a:lnTo>
                  <a:lnTo>
                    <a:pt x="210" y="113"/>
                  </a:lnTo>
                  <a:lnTo>
                    <a:pt x="325" y="175"/>
                  </a:lnTo>
                  <a:lnTo>
                    <a:pt x="430" y="249"/>
                  </a:lnTo>
                  <a:lnTo>
                    <a:pt x="520" y="324"/>
                  </a:lnTo>
                  <a:lnTo>
                    <a:pt x="570" y="377"/>
                  </a:lnTo>
                  <a:lnTo>
                    <a:pt x="663" y="444"/>
                  </a:lnTo>
                  <a:lnTo>
                    <a:pt x="596" y="342"/>
                  </a:lnTo>
                  <a:lnTo>
                    <a:pt x="456" y="225"/>
                  </a:lnTo>
                  <a:lnTo>
                    <a:pt x="306" y="122"/>
                  </a:lnTo>
                  <a:lnTo>
                    <a:pt x="143" y="34"/>
                  </a:lnTo>
                  <a:lnTo>
                    <a:pt x="25" y="0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1" name="Freeform 193"/>
            <p:cNvSpPr>
              <a:spLocks/>
            </p:cNvSpPr>
            <p:nvPr/>
          </p:nvSpPr>
          <p:spPr bwMode="auto">
            <a:xfrm>
              <a:off x="6973888" y="5221288"/>
              <a:ext cx="546100" cy="590550"/>
            </a:xfrm>
            <a:custGeom>
              <a:avLst/>
              <a:gdLst>
                <a:gd name="T0" fmla="*/ 26 w 688"/>
                <a:gd name="T1" fmla="*/ 0 h 744"/>
                <a:gd name="T2" fmla="*/ 43 w 688"/>
                <a:gd name="T3" fmla="*/ 4 h 744"/>
                <a:gd name="T4" fmla="*/ 62 w 688"/>
                <a:gd name="T5" fmla="*/ 7 h 744"/>
                <a:gd name="T6" fmla="*/ 88 w 688"/>
                <a:gd name="T7" fmla="*/ 16 h 744"/>
                <a:gd name="T8" fmla="*/ 120 w 688"/>
                <a:gd name="T9" fmla="*/ 27 h 744"/>
                <a:gd name="T10" fmla="*/ 159 w 688"/>
                <a:gd name="T11" fmla="*/ 43 h 744"/>
                <a:gd name="T12" fmla="*/ 203 w 688"/>
                <a:gd name="T13" fmla="*/ 65 h 744"/>
                <a:gd name="T14" fmla="*/ 255 w 688"/>
                <a:gd name="T15" fmla="*/ 92 h 744"/>
                <a:gd name="T16" fmla="*/ 315 w 688"/>
                <a:gd name="T17" fmla="*/ 127 h 744"/>
                <a:gd name="T18" fmla="*/ 377 w 688"/>
                <a:gd name="T19" fmla="*/ 166 h 744"/>
                <a:gd name="T20" fmla="*/ 435 w 688"/>
                <a:gd name="T21" fmla="*/ 209 h 744"/>
                <a:gd name="T22" fmla="*/ 487 w 688"/>
                <a:gd name="T23" fmla="*/ 251 h 744"/>
                <a:gd name="T24" fmla="*/ 534 w 688"/>
                <a:gd name="T25" fmla="*/ 293 h 744"/>
                <a:gd name="T26" fmla="*/ 574 w 688"/>
                <a:gd name="T27" fmla="*/ 334 h 744"/>
                <a:gd name="T28" fmla="*/ 609 w 688"/>
                <a:gd name="T29" fmla="*/ 371 h 744"/>
                <a:gd name="T30" fmla="*/ 638 w 688"/>
                <a:gd name="T31" fmla="*/ 403 h 744"/>
                <a:gd name="T32" fmla="*/ 660 w 688"/>
                <a:gd name="T33" fmla="*/ 431 h 744"/>
                <a:gd name="T34" fmla="*/ 675 w 688"/>
                <a:gd name="T35" fmla="*/ 451 h 744"/>
                <a:gd name="T36" fmla="*/ 687 w 688"/>
                <a:gd name="T37" fmla="*/ 468 h 744"/>
                <a:gd name="T38" fmla="*/ 681 w 688"/>
                <a:gd name="T39" fmla="*/ 478 h 744"/>
                <a:gd name="T40" fmla="*/ 668 w 688"/>
                <a:gd name="T41" fmla="*/ 498 h 744"/>
                <a:gd name="T42" fmla="*/ 651 w 688"/>
                <a:gd name="T43" fmla="*/ 520 h 744"/>
                <a:gd name="T44" fmla="*/ 628 w 688"/>
                <a:gd name="T45" fmla="*/ 548 h 744"/>
                <a:gd name="T46" fmla="*/ 599 w 688"/>
                <a:gd name="T47" fmla="*/ 579 h 744"/>
                <a:gd name="T48" fmla="*/ 565 w 688"/>
                <a:gd name="T49" fmla="*/ 612 h 744"/>
                <a:gd name="T50" fmla="*/ 523 w 688"/>
                <a:gd name="T51" fmla="*/ 647 h 744"/>
                <a:gd name="T52" fmla="*/ 474 w 688"/>
                <a:gd name="T53" fmla="*/ 682 h 744"/>
                <a:gd name="T54" fmla="*/ 418 w 688"/>
                <a:gd name="T55" fmla="*/ 716 h 744"/>
                <a:gd name="T56" fmla="*/ 311 w 688"/>
                <a:gd name="T57" fmla="*/ 744 h 744"/>
                <a:gd name="T58" fmla="*/ 326 w 688"/>
                <a:gd name="T59" fmla="*/ 737 h 744"/>
                <a:gd name="T60" fmla="*/ 347 w 688"/>
                <a:gd name="T61" fmla="*/ 727 h 744"/>
                <a:gd name="T62" fmla="*/ 376 w 688"/>
                <a:gd name="T63" fmla="*/ 713 h 744"/>
                <a:gd name="T64" fmla="*/ 411 w 688"/>
                <a:gd name="T65" fmla="*/ 694 h 744"/>
                <a:gd name="T66" fmla="*/ 450 w 688"/>
                <a:gd name="T67" fmla="*/ 670 h 744"/>
                <a:gd name="T68" fmla="*/ 492 w 688"/>
                <a:gd name="T69" fmla="*/ 641 h 744"/>
                <a:gd name="T70" fmla="*/ 535 w 688"/>
                <a:gd name="T71" fmla="*/ 606 h 744"/>
                <a:gd name="T72" fmla="*/ 579 w 688"/>
                <a:gd name="T73" fmla="*/ 567 h 744"/>
                <a:gd name="T74" fmla="*/ 621 w 688"/>
                <a:gd name="T75" fmla="*/ 523 h 744"/>
                <a:gd name="T76" fmla="*/ 660 w 688"/>
                <a:gd name="T77" fmla="*/ 474 h 744"/>
                <a:gd name="T78" fmla="*/ 648 w 688"/>
                <a:gd name="T79" fmla="*/ 459 h 744"/>
                <a:gd name="T80" fmla="*/ 634 w 688"/>
                <a:gd name="T81" fmla="*/ 441 h 744"/>
                <a:gd name="T82" fmla="*/ 611 w 688"/>
                <a:gd name="T83" fmla="*/ 415 h 744"/>
                <a:gd name="T84" fmla="*/ 584 w 688"/>
                <a:gd name="T85" fmla="*/ 384 h 744"/>
                <a:gd name="T86" fmla="*/ 550 w 688"/>
                <a:gd name="T87" fmla="*/ 349 h 744"/>
                <a:gd name="T88" fmla="*/ 512 w 688"/>
                <a:gd name="T89" fmla="*/ 311 h 744"/>
                <a:gd name="T90" fmla="*/ 469 w 688"/>
                <a:gd name="T91" fmla="*/ 270 h 744"/>
                <a:gd name="T92" fmla="*/ 423 w 688"/>
                <a:gd name="T93" fmla="*/ 231 h 744"/>
                <a:gd name="T94" fmla="*/ 371 w 688"/>
                <a:gd name="T95" fmla="*/ 193 h 744"/>
                <a:gd name="T96" fmla="*/ 317 w 688"/>
                <a:gd name="T97" fmla="*/ 158 h 744"/>
                <a:gd name="T98" fmla="*/ 262 w 688"/>
                <a:gd name="T99" fmla="*/ 125 h 744"/>
                <a:gd name="T100" fmla="*/ 214 w 688"/>
                <a:gd name="T101" fmla="*/ 98 h 744"/>
                <a:gd name="T102" fmla="*/ 168 w 688"/>
                <a:gd name="T103" fmla="*/ 77 h 744"/>
                <a:gd name="T104" fmla="*/ 129 w 688"/>
                <a:gd name="T105" fmla="*/ 58 h 744"/>
                <a:gd name="T106" fmla="*/ 94 w 688"/>
                <a:gd name="T107" fmla="*/ 43 h 744"/>
                <a:gd name="T108" fmla="*/ 64 w 688"/>
                <a:gd name="T109" fmla="*/ 34 h 744"/>
                <a:gd name="T110" fmla="*/ 40 w 688"/>
                <a:gd name="T111" fmla="*/ 25 h 744"/>
                <a:gd name="T112" fmla="*/ 21 w 688"/>
                <a:gd name="T113" fmla="*/ 21 h 744"/>
                <a:gd name="T114" fmla="*/ 6 w 688"/>
                <a:gd name="T115" fmla="*/ 16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88" h="744">
                  <a:moveTo>
                    <a:pt x="14" y="0"/>
                  </a:moveTo>
                  <a:lnTo>
                    <a:pt x="15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4" y="1"/>
                  </a:lnTo>
                  <a:lnTo>
                    <a:pt x="37" y="3"/>
                  </a:lnTo>
                  <a:lnTo>
                    <a:pt x="40" y="3"/>
                  </a:lnTo>
                  <a:lnTo>
                    <a:pt x="43" y="4"/>
                  </a:lnTo>
                  <a:lnTo>
                    <a:pt x="45" y="4"/>
                  </a:lnTo>
                  <a:lnTo>
                    <a:pt x="49" y="5"/>
                  </a:lnTo>
                  <a:lnTo>
                    <a:pt x="52" y="5"/>
                  </a:lnTo>
                  <a:lnTo>
                    <a:pt x="55" y="6"/>
                  </a:lnTo>
                  <a:lnTo>
                    <a:pt x="58" y="7"/>
                  </a:lnTo>
                  <a:lnTo>
                    <a:pt x="62" y="7"/>
                  </a:lnTo>
                  <a:lnTo>
                    <a:pt x="67" y="9"/>
                  </a:lnTo>
                  <a:lnTo>
                    <a:pt x="70" y="10"/>
                  </a:lnTo>
                  <a:lnTo>
                    <a:pt x="75" y="11"/>
                  </a:lnTo>
                  <a:lnTo>
                    <a:pt x="80" y="13"/>
                  </a:lnTo>
                  <a:lnTo>
                    <a:pt x="84" y="15"/>
                  </a:lnTo>
                  <a:lnTo>
                    <a:pt x="88" y="16"/>
                  </a:lnTo>
                  <a:lnTo>
                    <a:pt x="93" y="17"/>
                  </a:lnTo>
                  <a:lnTo>
                    <a:pt x="98" y="18"/>
                  </a:lnTo>
                  <a:lnTo>
                    <a:pt x="104" y="21"/>
                  </a:lnTo>
                  <a:lnTo>
                    <a:pt x="108" y="22"/>
                  </a:lnTo>
                  <a:lnTo>
                    <a:pt x="114" y="25"/>
                  </a:lnTo>
                  <a:lnTo>
                    <a:pt x="120" y="27"/>
                  </a:lnTo>
                  <a:lnTo>
                    <a:pt x="126" y="30"/>
                  </a:lnTo>
                  <a:lnTo>
                    <a:pt x="132" y="31"/>
                  </a:lnTo>
                  <a:lnTo>
                    <a:pt x="138" y="34"/>
                  </a:lnTo>
                  <a:lnTo>
                    <a:pt x="144" y="37"/>
                  </a:lnTo>
                  <a:lnTo>
                    <a:pt x="151" y="40"/>
                  </a:lnTo>
                  <a:lnTo>
                    <a:pt x="159" y="43"/>
                  </a:lnTo>
                  <a:lnTo>
                    <a:pt x="166" y="46"/>
                  </a:lnTo>
                  <a:lnTo>
                    <a:pt x="173" y="49"/>
                  </a:lnTo>
                  <a:lnTo>
                    <a:pt x="180" y="53"/>
                  </a:lnTo>
                  <a:lnTo>
                    <a:pt x="187" y="56"/>
                  </a:lnTo>
                  <a:lnTo>
                    <a:pt x="196" y="60"/>
                  </a:lnTo>
                  <a:lnTo>
                    <a:pt x="203" y="65"/>
                  </a:lnTo>
                  <a:lnTo>
                    <a:pt x="211" y="68"/>
                  </a:lnTo>
                  <a:lnTo>
                    <a:pt x="219" y="73"/>
                  </a:lnTo>
                  <a:lnTo>
                    <a:pt x="228" y="77"/>
                  </a:lnTo>
                  <a:lnTo>
                    <a:pt x="237" y="81"/>
                  </a:lnTo>
                  <a:lnTo>
                    <a:pt x="246" y="87"/>
                  </a:lnTo>
                  <a:lnTo>
                    <a:pt x="255" y="92"/>
                  </a:lnTo>
                  <a:lnTo>
                    <a:pt x="265" y="97"/>
                  </a:lnTo>
                  <a:lnTo>
                    <a:pt x="274" y="103"/>
                  </a:lnTo>
                  <a:lnTo>
                    <a:pt x="284" y="109"/>
                  </a:lnTo>
                  <a:lnTo>
                    <a:pt x="294" y="115"/>
                  </a:lnTo>
                  <a:lnTo>
                    <a:pt x="304" y="120"/>
                  </a:lnTo>
                  <a:lnTo>
                    <a:pt x="315" y="127"/>
                  </a:lnTo>
                  <a:lnTo>
                    <a:pt x="326" y="133"/>
                  </a:lnTo>
                  <a:lnTo>
                    <a:pt x="337" y="140"/>
                  </a:lnTo>
                  <a:lnTo>
                    <a:pt x="347" y="146"/>
                  </a:lnTo>
                  <a:lnTo>
                    <a:pt x="357" y="152"/>
                  </a:lnTo>
                  <a:lnTo>
                    <a:pt x="368" y="159"/>
                  </a:lnTo>
                  <a:lnTo>
                    <a:pt x="377" y="166"/>
                  </a:lnTo>
                  <a:lnTo>
                    <a:pt x="387" y="174"/>
                  </a:lnTo>
                  <a:lnTo>
                    <a:pt x="397" y="181"/>
                  </a:lnTo>
                  <a:lnTo>
                    <a:pt x="407" y="188"/>
                  </a:lnTo>
                  <a:lnTo>
                    <a:pt x="417" y="195"/>
                  </a:lnTo>
                  <a:lnTo>
                    <a:pt x="425" y="202"/>
                  </a:lnTo>
                  <a:lnTo>
                    <a:pt x="435" y="209"/>
                  </a:lnTo>
                  <a:lnTo>
                    <a:pt x="444" y="217"/>
                  </a:lnTo>
                  <a:lnTo>
                    <a:pt x="452" y="224"/>
                  </a:lnTo>
                  <a:lnTo>
                    <a:pt x="462" y="231"/>
                  </a:lnTo>
                  <a:lnTo>
                    <a:pt x="470" y="238"/>
                  </a:lnTo>
                  <a:lnTo>
                    <a:pt x="479" y="245"/>
                  </a:lnTo>
                  <a:lnTo>
                    <a:pt x="487" y="251"/>
                  </a:lnTo>
                  <a:lnTo>
                    <a:pt x="495" y="258"/>
                  </a:lnTo>
                  <a:lnTo>
                    <a:pt x="503" y="266"/>
                  </a:lnTo>
                  <a:lnTo>
                    <a:pt x="511" y="273"/>
                  </a:lnTo>
                  <a:lnTo>
                    <a:pt x="519" y="280"/>
                  </a:lnTo>
                  <a:lnTo>
                    <a:pt x="527" y="287"/>
                  </a:lnTo>
                  <a:lnTo>
                    <a:pt x="534" y="293"/>
                  </a:lnTo>
                  <a:lnTo>
                    <a:pt x="541" y="300"/>
                  </a:lnTo>
                  <a:lnTo>
                    <a:pt x="548" y="307"/>
                  </a:lnTo>
                  <a:lnTo>
                    <a:pt x="555" y="313"/>
                  </a:lnTo>
                  <a:lnTo>
                    <a:pt x="561" y="321"/>
                  </a:lnTo>
                  <a:lnTo>
                    <a:pt x="568" y="328"/>
                  </a:lnTo>
                  <a:lnTo>
                    <a:pt x="574" y="334"/>
                  </a:lnTo>
                  <a:lnTo>
                    <a:pt x="580" y="341"/>
                  </a:lnTo>
                  <a:lnTo>
                    <a:pt x="587" y="347"/>
                  </a:lnTo>
                  <a:lnTo>
                    <a:pt x="593" y="354"/>
                  </a:lnTo>
                  <a:lnTo>
                    <a:pt x="598" y="359"/>
                  </a:lnTo>
                  <a:lnTo>
                    <a:pt x="604" y="365"/>
                  </a:lnTo>
                  <a:lnTo>
                    <a:pt x="609" y="371"/>
                  </a:lnTo>
                  <a:lnTo>
                    <a:pt x="615" y="377"/>
                  </a:lnTo>
                  <a:lnTo>
                    <a:pt x="620" y="383"/>
                  </a:lnTo>
                  <a:lnTo>
                    <a:pt x="624" y="388"/>
                  </a:lnTo>
                  <a:lnTo>
                    <a:pt x="629" y="394"/>
                  </a:lnTo>
                  <a:lnTo>
                    <a:pt x="634" y="399"/>
                  </a:lnTo>
                  <a:lnTo>
                    <a:pt x="638" y="403"/>
                  </a:lnTo>
                  <a:lnTo>
                    <a:pt x="641" y="408"/>
                  </a:lnTo>
                  <a:lnTo>
                    <a:pt x="646" y="413"/>
                  </a:lnTo>
                  <a:lnTo>
                    <a:pt x="650" y="419"/>
                  </a:lnTo>
                  <a:lnTo>
                    <a:pt x="653" y="422"/>
                  </a:lnTo>
                  <a:lnTo>
                    <a:pt x="657" y="427"/>
                  </a:lnTo>
                  <a:lnTo>
                    <a:pt x="660" y="431"/>
                  </a:lnTo>
                  <a:lnTo>
                    <a:pt x="663" y="435"/>
                  </a:lnTo>
                  <a:lnTo>
                    <a:pt x="665" y="439"/>
                  </a:lnTo>
                  <a:lnTo>
                    <a:pt x="669" y="441"/>
                  </a:lnTo>
                  <a:lnTo>
                    <a:pt x="671" y="445"/>
                  </a:lnTo>
                  <a:lnTo>
                    <a:pt x="673" y="448"/>
                  </a:lnTo>
                  <a:lnTo>
                    <a:pt x="675" y="451"/>
                  </a:lnTo>
                  <a:lnTo>
                    <a:pt x="677" y="453"/>
                  </a:lnTo>
                  <a:lnTo>
                    <a:pt x="679" y="456"/>
                  </a:lnTo>
                  <a:lnTo>
                    <a:pt x="681" y="459"/>
                  </a:lnTo>
                  <a:lnTo>
                    <a:pt x="683" y="463"/>
                  </a:lnTo>
                  <a:lnTo>
                    <a:pt x="685" y="465"/>
                  </a:lnTo>
                  <a:lnTo>
                    <a:pt x="687" y="468"/>
                  </a:lnTo>
                  <a:lnTo>
                    <a:pt x="688" y="468"/>
                  </a:lnTo>
                  <a:lnTo>
                    <a:pt x="687" y="468"/>
                  </a:lnTo>
                  <a:lnTo>
                    <a:pt x="685" y="470"/>
                  </a:lnTo>
                  <a:lnTo>
                    <a:pt x="684" y="471"/>
                  </a:lnTo>
                  <a:lnTo>
                    <a:pt x="683" y="475"/>
                  </a:lnTo>
                  <a:lnTo>
                    <a:pt x="681" y="478"/>
                  </a:lnTo>
                  <a:lnTo>
                    <a:pt x="677" y="483"/>
                  </a:lnTo>
                  <a:lnTo>
                    <a:pt x="676" y="486"/>
                  </a:lnTo>
                  <a:lnTo>
                    <a:pt x="675" y="489"/>
                  </a:lnTo>
                  <a:lnTo>
                    <a:pt x="672" y="492"/>
                  </a:lnTo>
                  <a:lnTo>
                    <a:pt x="670" y="495"/>
                  </a:lnTo>
                  <a:lnTo>
                    <a:pt x="668" y="498"/>
                  </a:lnTo>
                  <a:lnTo>
                    <a:pt x="665" y="501"/>
                  </a:lnTo>
                  <a:lnTo>
                    <a:pt x="663" y="505"/>
                  </a:lnTo>
                  <a:lnTo>
                    <a:pt x="660" y="508"/>
                  </a:lnTo>
                  <a:lnTo>
                    <a:pt x="657" y="512"/>
                  </a:lnTo>
                  <a:lnTo>
                    <a:pt x="654" y="517"/>
                  </a:lnTo>
                  <a:lnTo>
                    <a:pt x="651" y="520"/>
                  </a:lnTo>
                  <a:lnTo>
                    <a:pt x="648" y="525"/>
                  </a:lnTo>
                  <a:lnTo>
                    <a:pt x="644" y="529"/>
                  </a:lnTo>
                  <a:lnTo>
                    <a:pt x="640" y="533"/>
                  </a:lnTo>
                  <a:lnTo>
                    <a:pt x="636" y="538"/>
                  </a:lnTo>
                  <a:lnTo>
                    <a:pt x="633" y="543"/>
                  </a:lnTo>
                  <a:lnTo>
                    <a:pt x="628" y="548"/>
                  </a:lnTo>
                  <a:lnTo>
                    <a:pt x="624" y="552"/>
                  </a:lnTo>
                  <a:lnTo>
                    <a:pt x="620" y="557"/>
                  </a:lnTo>
                  <a:lnTo>
                    <a:pt x="615" y="563"/>
                  </a:lnTo>
                  <a:lnTo>
                    <a:pt x="610" y="568"/>
                  </a:lnTo>
                  <a:lnTo>
                    <a:pt x="605" y="574"/>
                  </a:lnTo>
                  <a:lnTo>
                    <a:pt x="599" y="579"/>
                  </a:lnTo>
                  <a:lnTo>
                    <a:pt x="595" y="584"/>
                  </a:lnTo>
                  <a:lnTo>
                    <a:pt x="589" y="590"/>
                  </a:lnTo>
                  <a:lnTo>
                    <a:pt x="583" y="596"/>
                  </a:lnTo>
                  <a:lnTo>
                    <a:pt x="578" y="600"/>
                  </a:lnTo>
                  <a:lnTo>
                    <a:pt x="572" y="606"/>
                  </a:lnTo>
                  <a:lnTo>
                    <a:pt x="565" y="612"/>
                  </a:lnTo>
                  <a:lnTo>
                    <a:pt x="559" y="618"/>
                  </a:lnTo>
                  <a:lnTo>
                    <a:pt x="552" y="623"/>
                  </a:lnTo>
                  <a:lnTo>
                    <a:pt x="546" y="629"/>
                  </a:lnTo>
                  <a:lnTo>
                    <a:pt x="538" y="635"/>
                  </a:lnTo>
                  <a:lnTo>
                    <a:pt x="531" y="641"/>
                  </a:lnTo>
                  <a:lnTo>
                    <a:pt x="523" y="647"/>
                  </a:lnTo>
                  <a:lnTo>
                    <a:pt x="517" y="653"/>
                  </a:lnTo>
                  <a:lnTo>
                    <a:pt x="509" y="659"/>
                  </a:lnTo>
                  <a:lnTo>
                    <a:pt x="500" y="664"/>
                  </a:lnTo>
                  <a:lnTo>
                    <a:pt x="492" y="670"/>
                  </a:lnTo>
                  <a:lnTo>
                    <a:pt x="484" y="676"/>
                  </a:lnTo>
                  <a:lnTo>
                    <a:pt x="474" y="682"/>
                  </a:lnTo>
                  <a:lnTo>
                    <a:pt x="466" y="688"/>
                  </a:lnTo>
                  <a:lnTo>
                    <a:pt x="457" y="692"/>
                  </a:lnTo>
                  <a:lnTo>
                    <a:pt x="448" y="700"/>
                  </a:lnTo>
                  <a:lnTo>
                    <a:pt x="438" y="704"/>
                  </a:lnTo>
                  <a:lnTo>
                    <a:pt x="429" y="710"/>
                  </a:lnTo>
                  <a:lnTo>
                    <a:pt x="418" y="716"/>
                  </a:lnTo>
                  <a:lnTo>
                    <a:pt x="408" y="721"/>
                  </a:lnTo>
                  <a:lnTo>
                    <a:pt x="399" y="727"/>
                  </a:lnTo>
                  <a:lnTo>
                    <a:pt x="388" y="733"/>
                  </a:lnTo>
                  <a:lnTo>
                    <a:pt x="377" y="738"/>
                  </a:lnTo>
                  <a:lnTo>
                    <a:pt x="366" y="744"/>
                  </a:lnTo>
                  <a:lnTo>
                    <a:pt x="311" y="744"/>
                  </a:lnTo>
                  <a:lnTo>
                    <a:pt x="311" y="743"/>
                  </a:lnTo>
                  <a:lnTo>
                    <a:pt x="314" y="743"/>
                  </a:lnTo>
                  <a:lnTo>
                    <a:pt x="316" y="740"/>
                  </a:lnTo>
                  <a:lnTo>
                    <a:pt x="321" y="739"/>
                  </a:lnTo>
                  <a:lnTo>
                    <a:pt x="323" y="738"/>
                  </a:lnTo>
                  <a:lnTo>
                    <a:pt x="326" y="737"/>
                  </a:lnTo>
                  <a:lnTo>
                    <a:pt x="328" y="735"/>
                  </a:lnTo>
                  <a:lnTo>
                    <a:pt x="332" y="734"/>
                  </a:lnTo>
                  <a:lnTo>
                    <a:pt x="335" y="733"/>
                  </a:lnTo>
                  <a:lnTo>
                    <a:pt x="339" y="731"/>
                  </a:lnTo>
                  <a:lnTo>
                    <a:pt x="344" y="729"/>
                  </a:lnTo>
                  <a:lnTo>
                    <a:pt x="347" y="727"/>
                  </a:lnTo>
                  <a:lnTo>
                    <a:pt x="352" y="726"/>
                  </a:lnTo>
                  <a:lnTo>
                    <a:pt x="356" y="722"/>
                  </a:lnTo>
                  <a:lnTo>
                    <a:pt x="360" y="721"/>
                  </a:lnTo>
                  <a:lnTo>
                    <a:pt x="366" y="717"/>
                  </a:lnTo>
                  <a:lnTo>
                    <a:pt x="371" y="715"/>
                  </a:lnTo>
                  <a:lnTo>
                    <a:pt x="376" y="713"/>
                  </a:lnTo>
                  <a:lnTo>
                    <a:pt x="382" y="709"/>
                  </a:lnTo>
                  <a:lnTo>
                    <a:pt x="387" y="707"/>
                  </a:lnTo>
                  <a:lnTo>
                    <a:pt x="393" y="704"/>
                  </a:lnTo>
                  <a:lnTo>
                    <a:pt x="399" y="701"/>
                  </a:lnTo>
                  <a:lnTo>
                    <a:pt x="405" y="697"/>
                  </a:lnTo>
                  <a:lnTo>
                    <a:pt x="411" y="694"/>
                  </a:lnTo>
                  <a:lnTo>
                    <a:pt x="417" y="690"/>
                  </a:lnTo>
                  <a:lnTo>
                    <a:pt x="424" y="686"/>
                  </a:lnTo>
                  <a:lnTo>
                    <a:pt x="430" y="683"/>
                  </a:lnTo>
                  <a:lnTo>
                    <a:pt x="437" y="679"/>
                  </a:lnTo>
                  <a:lnTo>
                    <a:pt x="443" y="674"/>
                  </a:lnTo>
                  <a:lnTo>
                    <a:pt x="450" y="670"/>
                  </a:lnTo>
                  <a:lnTo>
                    <a:pt x="456" y="665"/>
                  </a:lnTo>
                  <a:lnTo>
                    <a:pt x="463" y="661"/>
                  </a:lnTo>
                  <a:lnTo>
                    <a:pt x="470" y="655"/>
                  </a:lnTo>
                  <a:lnTo>
                    <a:pt x="478" y="651"/>
                  </a:lnTo>
                  <a:lnTo>
                    <a:pt x="485" y="646"/>
                  </a:lnTo>
                  <a:lnTo>
                    <a:pt x="492" y="641"/>
                  </a:lnTo>
                  <a:lnTo>
                    <a:pt x="499" y="635"/>
                  </a:lnTo>
                  <a:lnTo>
                    <a:pt x="506" y="630"/>
                  </a:lnTo>
                  <a:lnTo>
                    <a:pt x="513" y="624"/>
                  </a:lnTo>
                  <a:lnTo>
                    <a:pt x="521" y="618"/>
                  </a:lnTo>
                  <a:lnTo>
                    <a:pt x="528" y="612"/>
                  </a:lnTo>
                  <a:lnTo>
                    <a:pt x="535" y="606"/>
                  </a:lnTo>
                  <a:lnTo>
                    <a:pt x="543" y="600"/>
                  </a:lnTo>
                  <a:lnTo>
                    <a:pt x="550" y="594"/>
                  </a:lnTo>
                  <a:lnTo>
                    <a:pt x="558" y="588"/>
                  </a:lnTo>
                  <a:lnTo>
                    <a:pt x="565" y="581"/>
                  </a:lnTo>
                  <a:lnTo>
                    <a:pt x="572" y="574"/>
                  </a:lnTo>
                  <a:lnTo>
                    <a:pt x="579" y="567"/>
                  </a:lnTo>
                  <a:lnTo>
                    <a:pt x="586" y="560"/>
                  </a:lnTo>
                  <a:lnTo>
                    <a:pt x="593" y="552"/>
                  </a:lnTo>
                  <a:lnTo>
                    <a:pt x="601" y="545"/>
                  </a:lnTo>
                  <a:lnTo>
                    <a:pt x="608" y="538"/>
                  </a:lnTo>
                  <a:lnTo>
                    <a:pt x="614" y="531"/>
                  </a:lnTo>
                  <a:lnTo>
                    <a:pt x="621" y="523"/>
                  </a:lnTo>
                  <a:lnTo>
                    <a:pt x="627" y="514"/>
                  </a:lnTo>
                  <a:lnTo>
                    <a:pt x="634" y="507"/>
                  </a:lnTo>
                  <a:lnTo>
                    <a:pt x="640" y="499"/>
                  </a:lnTo>
                  <a:lnTo>
                    <a:pt x="647" y="490"/>
                  </a:lnTo>
                  <a:lnTo>
                    <a:pt x="653" y="482"/>
                  </a:lnTo>
                  <a:lnTo>
                    <a:pt x="660" y="474"/>
                  </a:lnTo>
                  <a:lnTo>
                    <a:pt x="659" y="472"/>
                  </a:lnTo>
                  <a:lnTo>
                    <a:pt x="658" y="471"/>
                  </a:lnTo>
                  <a:lnTo>
                    <a:pt x="656" y="468"/>
                  </a:lnTo>
                  <a:lnTo>
                    <a:pt x="653" y="464"/>
                  </a:lnTo>
                  <a:lnTo>
                    <a:pt x="651" y="462"/>
                  </a:lnTo>
                  <a:lnTo>
                    <a:pt x="648" y="459"/>
                  </a:lnTo>
                  <a:lnTo>
                    <a:pt x="647" y="457"/>
                  </a:lnTo>
                  <a:lnTo>
                    <a:pt x="645" y="454"/>
                  </a:lnTo>
                  <a:lnTo>
                    <a:pt x="642" y="451"/>
                  </a:lnTo>
                  <a:lnTo>
                    <a:pt x="639" y="447"/>
                  </a:lnTo>
                  <a:lnTo>
                    <a:pt x="636" y="444"/>
                  </a:lnTo>
                  <a:lnTo>
                    <a:pt x="634" y="441"/>
                  </a:lnTo>
                  <a:lnTo>
                    <a:pt x="630" y="437"/>
                  </a:lnTo>
                  <a:lnTo>
                    <a:pt x="627" y="432"/>
                  </a:lnTo>
                  <a:lnTo>
                    <a:pt x="623" y="428"/>
                  </a:lnTo>
                  <a:lnTo>
                    <a:pt x="620" y="425"/>
                  </a:lnTo>
                  <a:lnTo>
                    <a:pt x="615" y="420"/>
                  </a:lnTo>
                  <a:lnTo>
                    <a:pt x="611" y="415"/>
                  </a:lnTo>
                  <a:lnTo>
                    <a:pt x="608" y="410"/>
                  </a:lnTo>
                  <a:lnTo>
                    <a:pt x="603" y="405"/>
                  </a:lnTo>
                  <a:lnTo>
                    <a:pt x="598" y="399"/>
                  </a:lnTo>
                  <a:lnTo>
                    <a:pt x="593" y="395"/>
                  </a:lnTo>
                  <a:lnTo>
                    <a:pt x="589" y="389"/>
                  </a:lnTo>
                  <a:lnTo>
                    <a:pt x="584" y="384"/>
                  </a:lnTo>
                  <a:lnTo>
                    <a:pt x="579" y="378"/>
                  </a:lnTo>
                  <a:lnTo>
                    <a:pt x="573" y="372"/>
                  </a:lnTo>
                  <a:lnTo>
                    <a:pt x="568" y="366"/>
                  </a:lnTo>
                  <a:lnTo>
                    <a:pt x="562" y="361"/>
                  </a:lnTo>
                  <a:lnTo>
                    <a:pt x="556" y="354"/>
                  </a:lnTo>
                  <a:lnTo>
                    <a:pt x="550" y="349"/>
                  </a:lnTo>
                  <a:lnTo>
                    <a:pt x="544" y="342"/>
                  </a:lnTo>
                  <a:lnTo>
                    <a:pt x="538" y="336"/>
                  </a:lnTo>
                  <a:lnTo>
                    <a:pt x="531" y="330"/>
                  </a:lnTo>
                  <a:lnTo>
                    <a:pt x="525" y="323"/>
                  </a:lnTo>
                  <a:lnTo>
                    <a:pt x="518" y="317"/>
                  </a:lnTo>
                  <a:lnTo>
                    <a:pt x="512" y="311"/>
                  </a:lnTo>
                  <a:lnTo>
                    <a:pt x="505" y="304"/>
                  </a:lnTo>
                  <a:lnTo>
                    <a:pt x="498" y="297"/>
                  </a:lnTo>
                  <a:lnTo>
                    <a:pt x="491" y="291"/>
                  </a:lnTo>
                  <a:lnTo>
                    <a:pt x="484" y="285"/>
                  </a:lnTo>
                  <a:lnTo>
                    <a:pt x="476" y="278"/>
                  </a:lnTo>
                  <a:lnTo>
                    <a:pt x="469" y="270"/>
                  </a:lnTo>
                  <a:lnTo>
                    <a:pt x="461" y="264"/>
                  </a:lnTo>
                  <a:lnTo>
                    <a:pt x="454" y="258"/>
                  </a:lnTo>
                  <a:lnTo>
                    <a:pt x="446" y="251"/>
                  </a:lnTo>
                  <a:lnTo>
                    <a:pt x="438" y="245"/>
                  </a:lnTo>
                  <a:lnTo>
                    <a:pt x="430" y="238"/>
                  </a:lnTo>
                  <a:lnTo>
                    <a:pt x="423" y="231"/>
                  </a:lnTo>
                  <a:lnTo>
                    <a:pt x="413" y="225"/>
                  </a:lnTo>
                  <a:lnTo>
                    <a:pt x="406" y="219"/>
                  </a:lnTo>
                  <a:lnTo>
                    <a:pt x="396" y="212"/>
                  </a:lnTo>
                  <a:lnTo>
                    <a:pt x="389" y="206"/>
                  </a:lnTo>
                  <a:lnTo>
                    <a:pt x="380" y="199"/>
                  </a:lnTo>
                  <a:lnTo>
                    <a:pt x="371" y="193"/>
                  </a:lnTo>
                  <a:lnTo>
                    <a:pt x="362" y="187"/>
                  </a:lnTo>
                  <a:lnTo>
                    <a:pt x="353" y="181"/>
                  </a:lnTo>
                  <a:lnTo>
                    <a:pt x="345" y="175"/>
                  </a:lnTo>
                  <a:lnTo>
                    <a:pt x="335" y="169"/>
                  </a:lnTo>
                  <a:lnTo>
                    <a:pt x="326" y="163"/>
                  </a:lnTo>
                  <a:lnTo>
                    <a:pt x="317" y="158"/>
                  </a:lnTo>
                  <a:lnTo>
                    <a:pt x="308" y="152"/>
                  </a:lnTo>
                  <a:lnTo>
                    <a:pt x="298" y="146"/>
                  </a:lnTo>
                  <a:lnTo>
                    <a:pt x="289" y="141"/>
                  </a:lnTo>
                  <a:lnTo>
                    <a:pt x="280" y="135"/>
                  </a:lnTo>
                  <a:lnTo>
                    <a:pt x="271" y="129"/>
                  </a:lnTo>
                  <a:lnTo>
                    <a:pt x="262" y="125"/>
                  </a:lnTo>
                  <a:lnTo>
                    <a:pt x="254" y="120"/>
                  </a:lnTo>
                  <a:lnTo>
                    <a:pt x="246" y="116"/>
                  </a:lnTo>
                  <a:lnTo>
                    <a:pt x="237" y="111"/>
                  </a:lnTo>
                  <a:lnTo>
                    <a:pt x="229" y="107"/>
                  </a:lnTo>
                  <a:lnTo>
                    <a:pt x="221" y="103"/>
                  </a:lnTo>
                  <a:lnTo>
                    <a:pt x="214" y="98"/>
                  </a:lnTo>
                  <a:lnTo>
                    <a:pt x="205" y="93"/>
                  </a:lnTo>
                  <a:lnTo>
                    <a:pt x="198" y="91"/>
                  </a:lnTo>
                  <a:lnTo>
                    <a:pt x="191" y="86"/>
                  </a:lnTo>
                  <a:lnTo>
                    <a:pt x="184" y="84"/>
                  </a:lnTo>
                  <a:lnTo>
                    <a:pt x="175" y="79"/>
                  </a:lnTo>
                  <a:lnTo>
                    <a:pt x="168" y="77"/>
                  </a:lnTo>
                  <a:lnTo>
                    <a:pt x="162" y="72"/>
                  </a:lnTo>
                  <a:lnTo>
                    <a:pt x="155" y="70"/>
                  </a:lnTo>
                  <a:lnTo>
                    <a:pt x="148" y="66"/>
                  </a:lnTo>
                  <a:lnTo>
                    <a:pt x="142" y="64"/>
                  </a:lnTo>
                  <a:lnTo>
                    <a:pt x="135" y="60"/>
                  </a:lnTo>
                  <a:lnTo>
                    <a:pt x="129" y="58"/>
                  </a:lnTo>
                  <a:lnTo>
                    <a:pt x="123" y="55"/>
                  </a:lnTo>
                  <a:lnTo>
                    <a:pt x="117" y="53"/>
                  </a:lnTo>
                  <a:lnTo>
                    <a:pt x="111" y="50"/>
                  </a:lnTo>
                  <a:lnTo>
                    <a:pt x="105" y="48"/>
                  </a:lnTo>
                  <a:lnTo>
                    <a:pt x="99" y="46"/>
                  </a:lnTo>
                  <a:lnTo>
                    <a:pt x="94" y="43"/>
                  </a:lnTo>
                  <a:lnTo>
                    <a:pt x="88" y="42"/>
                  </a:lnTo>
                  <a:lnTo>
                    <a:pt x="84" y="41"/>
                  </a:lnTo>
                  <a:lnTo>
                    <a:pt x="78" y="38"/>
                  </a:lnTo>
                  <a:lnTo>
                    <a:pt x="74" y="36"/>
                  </a:lnTo>
                  <a:lnTo>
                    <a:pt x="69" y="35"/>
                  </a:lnTo>
                  <a:lnTo>
                    <a:pt x="64" y="34"/>
                  </a:lnTo>
                  <a:lnTo>
                    <a:pt x="59" y="31"/>
                  </a:lnTo>
                  <a:lnTo>
                    <a:pt x="56" y="30"/>
                  </a:lnTo>
                  <a:lnTo>
                    <a:pt x="51" y="29"/>
                  </a:lnTo>
                  <a:lnTo>
                    <a:pt x="47" y="28"/>
                  </a:lnTo>
                  <a:lnTo>
                    <a:pt x="44" y="27"/>
                  </a:lnTo>
                  <a:lnTo>
                    <a:pt x="40" y="25"/>
                  </a:lnTo>
                  <a:lnTo>
                    <a:pt x="37" y="24"/>
                  </a:lnTo>
                  <a:lnTo>
                    <a:pt x="33" y="23"/>
                  </a:lnTo>
                  <a:lnTo>
                    <a:pt x="30" y="22"/>
                  </a:lnTo>
                  <a:lnTo>
                    <a:pt x="27" y="22"/>
                  </a:lnTo>
                  <a:lnTo>
                    <a:pt x="24" y="21"/>
                  </a:lnTo>
                  <a:lnTo>
                    <a:pt x="21" y="21"/>
                  </a:lnTo>
                  <a:lnTo>
                    <a:pt x="19" y="19"/>
                  </a:lnTo>
                  <a:lnTo>
                    <a:pt x="16" y="18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2" name="Freeform 194"/>
            <p:cNvSpPr>
              <a:spLocks/>
            </p:cNvSpPr>
            <p:nvPr/>
          </p:nvSpPr>
          <p:spPr bwMode="auto">
            <a:xfrm>
              <a:off x="6521450" y="5208588"/>
              <a:ext cx="163513" cy="58738"/>
            </a:xfrm>
            <a:custGeom>
              <a:avLst/>
              <a:gdLst>
                <a:gd name="T0" fmla="*/ 0 w 204"/>
                <a:gd name="T1" fmla="*/ 51 h 75"/>
                <a:gd name="T2" fmla="*/ 4 w 204"/>
                <a:gd name="T3" fmla="*/ 48 h 75"/>
                <a:gd name="T4" fmla="*/ 8 w 204"/>
                <a:gd name="T5" fmla="*/ 47 h 75"/>
                <a:gd name="T6" fmla="*/ 14 w 204"/>
                <a:gd name="T7" fmla="*/ 45 h 75"/>
                <a:gd name="T8" fmla="*/ 20 w 204"/>
                <a:gd name="T9" fmla="*/ 42 h 75"/>
                <a:gd name="T10" fmla="*/ 26 w 204"/>
                <a:gd name="T11" fmla="*/ 40 h 75"/>
                <a:gd name="T12" fmla="*/ 33 w 204"/>
                <a:gd name="T13" fmla="*/ 38 h 75"/>
                <a:gd name="T14" fmla="*/ 42 w 204"/>
                <a:gd name="T15" fmla="*/ 35 h 75"/>
                <a:gd name="T16" fmla="*/ 50 w 204"/>
                <a:gd name="T17" fmla="*/ 33 h 75"/>
                <a:gd name="T18" fmla="*/ 58 w 204"/>
                <a:gd name="T19" fmla="*/ 29 h 75"/>
                <a:gd name="T20" fmla="*/ 68 w 204"/>
                <a:gd name="T21" fmla="*/ 27 h 75"/>
                <a:gd name="T22" fmla="*/ 76 w 204"/>
                <a:gd name="T23" fmla="*/ 24 h 75"/>
                <a:gd name="T24" fmla="*/ 81 w 204"/>
                <a:gd name="T25" fmla="*/ 22 h 75"/>
                <a:gd name="T26" fmla="*/ 87 w 204"/>
                <a:gd name="T27" fmla="*/ 21 h 75"/>
                <a:gd name="T28" fmla="*/ 93 w 204"/>
                <a:gd name="T29" fmla="*/ 20 h 75"/>
                <a:gd name="T30" fmla="*/ 99 w 204"/>
                <a:gd name="T31" fmla="*/ 18 h 75"/>
                <a:gd name="T32" fmla="*/ 105 w 204"/>
                <a:gd name="T33" fmla="*/ 17 h 75"/>
                <a:gd name="T34" fmla="*/ 111 w 204"/>
                <a:gd name="T35" fmla="*/ 16 h 75"/>
                <a:gd name="T36" fmla="*/ 117 w 204"/>
                <a:gd name="T37" fmla="*/ 15 h 75"/>
                <a:gd name="T38" fmla="*/ 122 w 204"/>
                <a:gd name="T39" fmla="*/ 14 h 75"/>
                <a:gd name="T40" fmla="*/ 128 w 204"/>
                <a:gd name="T41" fmla="*/ 11 h 75"/>
                <a:gd name="T42" fmla="*/ 135 w 204"/>
                <a:gd name="T43" fmla="*/ 10 h 75"/>
                <a:gd name="T44" fmla="*/ 146 w 204"/>
                <a:gd name="T45" fmla="*/ 9 h 75"/>
                <a:gd name="T46" fmla="*/ 154 w 204"/>
                <a:gd name="T47" fmla="*/ 6 h 75"/>
                <a:gd name="T48" fmla="*/ 162 w 204"/>
                <a:gd name="T49" fmla="*/ 5 h 75"/>
                <a:gd name="T50" fmla="*/ 170 w 204"/>
                <a:gd name="T51" fmla="*/ 4 h 75"/>
                <a:gd name="T52" fmla="*/ 177 w 204"/>
                <a:gd name="T53" fmla="*/ 3 h 75"/>
                <a:gd name="T54" fmla="*/ 183 w 204"/>
                <a:gd name="T55" fmla="*/ 2 h 75"/>
                <a:gd name="T56" fmla="*/ 188 w 204"/>
                <a:gd name="T57" fmla="*/ 2 h 75"/>
                <a:gd name="T58" fmla="*/ 193 w 204"/>
                <a:gd name="T59" fmla="*/ 0 h 75"/>
                <a:gd name="T60" fmla="*/ 199 w 204"/>
                <a:gd name="T61" fmla="*/ 0 h 75"/>
                <a:gd name="T62" fmla="*/ 202 w 204"/>
                <a:gd name="T63" fmla="*/ 0 h 75"/>
                <a:gd name="T64" fmla="*/ 204 w 204"/>
                <a:gd name="T65" fmla="*/ 20 h 75"/>
                <a:gd name="T66" fmla="*/ 199 w 204"/>
                <a:gd name="T67" fmla="*/ 20 h 75"/>
                <a:gd name="T68" fmla="*/ 193 w 204"/>
                <a:gd name="T69" fmla="*/ 21 h 75"/>
                <a:gd name="T70" fmla="*/ 188 w 204"/>
                <a:gd name="T71" fmla="*/ 22 h 75"/>
                <a:gd name="T72" fmla="*/ 178 w 204"/>
                <a:gd name="T73" fmla="*/ 23 h 75"/>
                <a:gd name="T74" fmla="*/ 173 w 204"/>
                <a:gd name="T75" fmla="*/ 23 h 75"/>
                <a:gd name="T76" fmla="*/ 167 w 204"/>
                <a:gd name="T77" fmla="*/ 26 h 75"/>
                <a:gd name="T78" fmla="*/ 161 w 204"/>
                <a:gd name="T79" fmla="*/ 26 h 75"/>
                <a:gd name="T80" fmla="*/ 155 w 204"/>
                <a:gd name="T81" fmla="*/ 28 h 75"/>
                <a:gd name="T82" fmla="*/ 149 w 204"/>
                <a:gd name="T83" fmla="*/ 29 h 75"/>
                <a:gd name="T84" fmla="*/ 143 w 204"/>
                <a:gd name="T85" fmla="*/ 30 h 75"/>
                <a:gd name="T86" fmla="*/ 135 w 204"/>
                <a:gd name="T87" fmla="*/ 33 h 75"/>
                <a:gd name="T88" fmla="*/ 128 w 204"/>
                <a:gd name="T89" fmla="*/ 34 h 75"/>
                <a:gd name="T90" fmla="*/ 119 w 204"/>
                <a:gd name="T91" fmla="*/ 35 h 75"/>
                <a:gd name="T92" fmla="*/ 112 w 204"/>
                <a:gd name="T93" fmla="*/ 38 h 75"/>
                <a:gd name="T94" fmla="*/ 104 w 204"/>
                <a:gd name="T95" fmla="*/ 40 h 75"/>
                <a:gd name="T96" fmla="*/ 96 w 204"/>
                <a:gd name="T97" fmla="*/ 42 h 75"/>
                <a:gd name="T98" fmla="*/ 86 w 204"/>
                <a:gd name="T99" fmla="*/ 45 h 75"/>
                <a:gd name="T100" fmla="*/ 78 w 204"/>
                <a:gd name="T101" fmla="*/ 47 h 75"/>
                <a:gd name="T102" fmla="*/ 68 w 204"/>
                <a:gd name="T103" fmla="*/ 49 h 75"/>
                <a:gd name="T104" fmla="*/ 60 w 204"/>
                <a:gd name="T105" fmla="*/ 53 h 75"/>
                <a:gd name="T106" fmla="*/ 50 w 204"/>
                <a:gd name="T107" fmla="*/ 55 h 75"/>
                <a:gd name="T108" fmla="*/ 41 w 204"/>
                <a:gd name="T109" fmla="*/ 59 h 75"/>
                <a:gd name="T110" fmla="*/ 31 w 204"/>
                <a:gd name="T111" fmla="*/ 63 h 75"/>
                <a:gd name="T112" fmla="*/ 21 w 204"/>
                <a:gd name="T113" fmla="*/ 66 h 75"/>
                <a:gd name="T114" fmla="*/ 12 w 204"/>
                <a:gd name="T115" fmla="*/ 70 h 75"/>
                <a:gd name="T116" fmla="*/ 2 w 204"/>
                <a:gd name="T117" fmla="*/ 75 h 75"/>
                <a:gd name="T118" fmla="*/ 0 w 204"/>
                <a:gd name="T119" fmla="*/ 5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4" h="75">
                  <a:moveTo>
                    <a:pt x="0" y="51"/>
                  </a:moveTo>
                  <a:lnTo>
                    <a:pt x="0" y="51"/>
                  </a:lnTo>
                  <a:lnTo>
                    <a:pt x="1" y="49"/>
                  </a:lnTo>
                  <a:lnTo>
                    <a:pt x="4" y="48"/>
                  </a:lnTo>
                  <a:lnTo>
                    <a:pt x="7" y="47"/>
                  </a:lnTo>
                  <a:lnTo>
                    <a:pt x="8" y="47"/>
                  </a:lnTo>
                  <a:lnTo>
                    <a:pt x="11" y="46"/>
                  </a:lnTo>
                  <a:lnTo>
                    <a:pt x="14" y="45"/>
                  </a:lnTo>
                  <a:lnTo>
                    <a:pt x="17" y="44"/>
                  </a:lnTo>
                  <a:lnTo>
                    <a:pt x="20" y="42"/>
                  </a:lnTo>
                  <a:lnTo>
                    <a:pt x="23" y="41"/>
                  </a:lnTo>
                  <a:lnTo>
                    <a:pt x="26" y="40"/>
                  </a:lnTo>
                  <a:lnTo>
                    <a:pt x="30" y="39"/>
                  </a:lnTo>
                  <a:lnTo>
                    <a:pt x="33" y="38"/>
                  </a:lnTo>
                  <a:lnTo>
                    <a:pt x="37" y="36"/>
                  </a:lnTo>
                  <a:lnTo>
                    <a:pt x="42" y="35"/>
                  </a:lnTo>
                  <a:lnTo>
                    <a:pt x="45" y="34"/>
                  </a:lnTo>
                  <a:lnTo>
                    <a:pt x="50" y="33"/>
                  </a:lnTo>
                  <a:lnTo>
                    <a:pt x="54" y="30"/>
                  </a:lnTo>
                  <a:lnTo>
                    <a:pt x="58" y="29"/>
                  </a:lnTo>
                  <a:lnTo>
                    <a:pt x="64" y="28"/>
                  </a:lnTo>
                  <a:lnTo>
                    <a:pt x="68" y="27"/>
                  </a:lnTo>
                  <a:lnTo>
                    <a:pt x="74" y="26"/>
                  </a:lnTo>
                  <a:lnTo>
                    <a:pt x="76" y="24"/>
                  </a:lnTo>
                  <a:lnTo>
                    <a:pt x="79" y="23"/>
                  </a:lnTo>
                  <a:lnTo>
                    <a:pt x="81" y="22"/>
                  </a:lnTo>
                  <a:lnTo>
                    <a:pt x="85" y="22"/>
                  </a:lnTo>
                  <a:lnTo>
                    <a:pt x="87" y="21"/>
                  </a:lnTo>
                  <a:lnTo>
                    <a:pt x="91" y="21"/>
                  </a:lnTo>
                  <a:lnTo>
                    <a:pt x="93" y="20"/>
                  </a:lnTo>
                  <a:lnTo>
                    <a:pt x="96" y="20"/>
                  </a:lnTo>
                  <a:lnTo>
                    <a:pt x="99" y="18"/>
                  </a:lnTo>
                  <a:lnTo>
                    <a:pt x="103" y="17"/>
                  </a:lnTo>
                  <a:lnTo>
                    <a:pt x="105" y="17"/>
                  </a:lnTo>
                  <a:lnTo>
                    <a:pt x="109" y="17"/>
                  </a:lnTo>
                  <a:lnTo>
                    <a:pt x="111" y="16"/>
                  </a:lnTo>
                  <a:lnTo>
                    <a:pt x="115" y="16"/>
                  </a:lnTo>
                  <a:lnTo>
                    <a:pt x="117" y="15"/>
                  </a:lnTo>
                  <a:lnTo>
                    <a:pt x="119" y="14"/>
                  </a:lnTo>
                  <a:lnTo>
                    <a:pt x="122" y="14"/>
                  </a:lnTo>
                  <a:lnTo>
                    <a:pt x="125" y="12"/>
                  </a:lnTo>
                  <a:lnTo>
                    <a:pt x="128" y="11"/>
                  </a:lnTo>
                  <a:lnTo>
                    <a:pt x="131" y="11"/>
                  </a:lnTo>
                  <a:lnTo>
                    <a:pt x="135" y="10"/>
                  </a:lnTo>
                  <a:lnTo>
                    <a:pt x="141" y="9"/>
                  </a:lnTo>
                  <a:lnTo>
                    <a:pt x="146" y="9"/>
                  </a:lnTo>
                  <a:lnTo>
                    <a:pt x="150" y="8"/>
                  </a:lnTo>
                  <a:lnTo>
                    <a:pt x="154" y="6"/>
                  </a:lnTo>
                  <a:lnTo>
                    <a:pt x="159" y="6"/>
                  </a:lnTo>
                  <a:lnTo>
                    <a:pt x="162" y="5"/>
                  </a:lnTo>
                  <a:lnTo>
                    <a:pt x="166" y="4"/>
                  </a:lnTo>
                  <a:lnTo>
                    <a:pt x="170" y="4"/>
                  </a:lnTo>
                  <a:lnTo>
                    <a:pt x="173" y="4"/>
                  </a:lnTo>
                  <a:lnTo>
                    <a:pt x="177" y="3"/>
                  </a:lnTo>
                  <a:lnTo>
                    <a:pt x="180" y="3"/>
                  </a:lnTo>
                  <a:lnTo>
                    <a:pt x="183" y="2"/>
                  </a:lnTo>
                  <a:lnTo>
                    <a:pt x="185" y="2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3" y="0"/>
                  </a:lnTo>
                  <a:lnTo>
                    <a:pt x="197" y="0"/>
                  </a:lnTo>
                  <a:lnTo>
                    <a:pt x="199" y="0"/>
                  </a:lnTo>
                  <a:lnTo>
                    <a:pt x="202" y="0"/>
                  </a:lnTo>
                  <a:lnTo>
                    <a:pt x="202" y="0"/>
                  </a:lnTo>
                  <a:lnTo>
                    <a:pt x="203" y="0"/>
                  </a:lnTo>
                  <a:lnTo>
                    <a:pt x="204" y="20"/>
                  </a:lnTo>
                  <a:lnTo>
                    <a:pt x="202" y="20"/>
                  </a:lnTo>
                  <a:lnTo>
                    <a:pt x="199" y="20"/>
                  </a:lnTo>
                  <a:lnTo>
                    <a:pt x="196" y="20"/>
                  </a:lnTo>
                  <a:lnTo>
                    <a:pt x="193" y="21"/>
                  </a:lnTo>
                  <a:lnTo>
                    <a:pt x="190" y="21"/>
                  </a:lnTo>
                  <a:lnTo>
                    <a:pt x="188" y="22"/>
                  </a:lnTo>
                  <a:lnTo>
                    <a:pt x="183" y="22"/>
                  </a:lnTo>
                  <a:lnTo>
                    <a:pt x="178" y="23"/>
                  </a:lnTo>
                  <a:lnTo>
                    <a:pt x="176" y="23"/>
                  </a:lnTo>
                  <a:lnTo>
                    <a:pt x="173" y="23"/>
                  </a:lnTo>
                  <a:lnTo>
                    <a:pt x="170" y="24"/>
                  </a:lnTo>
                  <a:lnTo>
                    <a:pt x="167" y="26"/>
                  </a:lnTo>
                  <a:lnTo>
                    <a:pt x="164" y="26"/>
                  </a:lnTo>
                  <a:lnTo>
                    <a:pt x="161" y="26"/>
                  </a:lnTo>
                  <a:lnTo>
                    <a:pt x="159" y="27"/>
                  </a:lnTo>
                  <a:lnTo>
                    <a:pt x="155" y="28"/>
                  </a:lnTo>
                  <a:lnTo>
                    <a:pt x="152" y="28"/>
                  </a:lnTo>
                  <a:lnTo>
                    <a:pt x="149" y="29"/>
                  </a:lnTo>
                  <a:lnTo>
                    <a:pt x="146" y="29"/>
                  </a:lnTo>
                  <a:lnTo>
                    <a:pt x="143" y="30"/>
                  </a:lnTo>
                  <a:lnTo>
                    <a:pt x="139" y="32"/>
                  </a:lnTo>
                  <a:lnTo>
                    <a:pt x="135" y="33"/>
                  </a:lnTo>
                  <a:lnTo>
                    <a:pt x="131" y="33"/>
                  </a:lnTo>
                  <a:lnTo>
                    <a:pt x="128" y="34"/>
                  </a:lnTo>
                  <a:lnTo>
                    <a:pt x="124" y="34"/>
                  </a:lnTo>
                  <a:lnTo>
                    <a:pt x="119" y="35"/>
                  </a:lnTo>
                  <a:lnTo>
                    <a:pt x="116" y="36"/>
                  </a:lnTo>
                  <a:lnTo>
                    <a:pt x="112" y="38"/>
                  </a:lnTo>
                  <a:lnTo>
                    <a:pt x="107" y="39"/>
                  </a:lnTo>
                  <a:lnTo>
                    <a:pt x="104" y="40"/>
                  </a:lnTo>
                  <a:lnTo>
                    <a:pt x="99" y="41"/>
                  </a:lnTo>
                  <a:lnTo>
                    <a:pt x="96" y="42"/>
                  </a:lnTo>
                  <a:lnTo>
                    <a:pt x="91" y="44"/>
                  </a:lnTo>
                  <a:lnTo>
                    <a:pt x="86" y="45"/>
                  </a:lnTo>
                  <a:lnTo>
                    <a:pt x="82" y="46"/>
                  </a:lnTo>
                  <a:lnTo>
                    <a:pt x="78" y="47"/>
                  </a:lnTo>
                  <a:lnTo>
                    <a:pt x="73" y="48"/>
                  </a:lnTo>
                  <a:lnTo>
                    <a:pt x="68" y="49"/>
                  </a:lnTo>
                  <a:lnTo>
                    <a:pt x="63" y="51"/>
                  </a:lnTo>
                  <a:lnTo>
                    <a:pt x="60" y="53"/>
                  </a:lnTo>
                  <a:lnTo>
                    <a:pt x="55" y="54"/>
                  </a:lnTo>
                  <a:lnTo>
                    <a:pt x="50" y="55"/>
                  </a:lnTo>
                  <a:lnTo>
                    <a:pt x="45" y="58"/>
                  </a:lnTo>
                  <a:lnTo>
                    <a:pt x="41" y="59"/>
                  </a:lnTo>
                  <a:lnTo>
                    <a:pt x="36" y="60"/>
                  </a:lnTo>
                  <a:lnTo>
                    <a:pt x="31" y="63"/>
                  </a:lnTo>
                  <a:lnTo>
                    <a:pt x="26" y="64"/>
                  </a:lnTo>
                  <a:lnTo>
                    <a:pt x="21" y="66"/>
                  </a:lnTo>
                  <a:lnTo>
                    <a:pt x="15" y="67"/>
                  </a:lnTo>
                  <a:lnTo>
                    <a:pt x="12" y="70"/>
                  </a:lnTo>
                  <a:lnTo>
                    <a:pt x="6" y="72"/>
                  </a:lnTo>
                  <a:lnTo>
                    <a:pt x="2" y="75"/>
                  </a:lnTo>
                  <a:lnTo>
                    <a:pt x="0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3" name="Freeform 195"/>
            <p:cNvSpPr>
              <a:spLocks/>
            </p:cNvSpPr>
            <p:nvPr/>
          </p:nvSpPr>
          <p:spPr bwMode="auto">
            <a:xfrm>
              <a:off x="7099300" y="5429251"/>
              <a:ext cx="349250" cy="300038"/>
            </a:xfrm>
            <a:custGeom>
              <a:avLst/>
              <a:gdLst>
                <a:gd name="T0" fmla="*/ 43 w 438"/>
                <a:gd name="T1" fmla="*/ 0 h 378"/>
                <a:gd name="T2" fmla="*/ 55 w 438"/>
                <a:gd name="T3" fmla="*/ 42 h 378"/>
                <a:gd name="T4" fmla="*/ 65 w 438"/>
                <a:gd name="T5" fmla="*/ 105 h 378"/>
                <a:gd name="T6" fmla="*/ 66 w 438"/>
                <a:gd name="T7" fmla="*/ 166 h 378"/>
                <a:gd name="T8" fmla="*/ 60 w 438"/>
                <a:gd name="T9" fmla="*/ 220 h 378"/>
                <a:gd name="T10" fmla="*/ 45 w 438"/>
                <a:gd name="T11" fmla="*/ 269 h 378"/>
                <a:gd name="T12" fmla="*/ 29 w 438"/>
                <a:gd name="T13" fmla="*/ 314 h 378"/>
                <a:gd name="T14" fmla="*/ 0 w 438"/>
                <a:gd name="T15" fmla="*/ 378 h 378"/>
                <a:gd name="T16" fmla="*/ 94 w 438"/>
                <a:gd name="T17" fmla="*/ 365 h 378"/>
                <a:gd name="T18" fmla="*/ 238 w 438"/>
                <a:gd name="T19" fmla="*/ 318 h 378"/>
                <a:gd name="T20" fmla="*/ 369 w 438"/>
                <a:gd name="T21" fmla="*/ 259 h 378"/>
                <a:gd name="T22" fmla="*/ 438 w 438"/>
                <a:gd name="T23" fmla="*/ 214 h 378"/>
                <a:gd name="T24" fmla="*/ 362 w 438"/>
                <a:gd name="T25" fmla="*/ 160 h 378"/>
                <a:gd name="T26" fmla="*/ 210 w 438"/>
                <a:gd name="T27" fmla="*/ 73 h 378"/>
                <a:gd name="T28" fmla="*/ 92 w 438"/>
                <a:gd name="T29" fmla="*/ 17 h 378"/>
                <a:gd name="T30" fmla="*/ 43 w 438"/>
                <a:gd name="T31" fmla="*/ 0 h 378"/>
                <a:gd name="T32" fmla="*/ 43 w 438"/>
                <a:gd name="T33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8" h="378">
                  <a:moveTo>
                    <a:pt x="43" y="0"/>
                  </a:moveTo>
                  <a:lnTo>
                    <a:pt x="55" y="42"/>
                  </a:lnTo>
                  <a:lnTo>
                    <a:pt x="65" y="105"/>
                  </a:lnTo>
                  <a:lnTo>
                    <a:pt x="66" y="166"/>
                  </a:lnTo>
                  <a:lnTo>
                    <a:pt x="60" y="220"/>
                  </a:lnTo>
                  <a:lnTo>
                    <a:pt x="45" y="269"/>
                  </a:lnTo>
                  <a:lnTo>
                    <a:pt x="29" y="314"/>
                  </a:lnTo>
                  <a:lnTo>
                    <a:pt x="0" y="378"/>
                  </a:lnTo>
                  <a:lnTo>
                    <a:pt x="94" y="365"/>
                  </a:lnTo>
                  <a:lnTo>
                    <a:pt x="238" y="318"/>
                  </a:lnTo>
                  <a:lnTo>
                    <a:pt x="369" y="259"/>
                  </a:lnTo>
                  <a:lnTo>
                    <a:pt x="438" y="214"/>
                  </a:lnTo>
                  <a:lnTo>
                    <a:pt x="362" y="160"/>
                  </a:lnTo>
                  <a:lnTo>
                    <a:pt x="210" y="73"/>
                  </a:lnTo>
                  <a:lnTo>
                    <a:pt x="92" y="17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ED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4" name="Freeform 196"/>
            <p:cNvSpPr>
              <a:spLocks/>
            </p:cNvSpPr>
            <p:nvPr/>
          </p:nvSpPr>
          <p:spPr bwMode="auto">
            <a:xfrm>
              <a:off x="7151688" y="5453063"/>
              <a:ext cx="230188" cy="201613"/>
            </a:xfrm>
            <a:custGeom>
              <a:avLst/>
              <a:gdLst>
                <a:gd name="T0" fmla="*/ 13 w 289"/>
                <a:gd name="T1" fmla="*/ 19 h 253"/>
                <a:gd name="T2" fmla="*/ 19 w 289"/>
                <a:gd name="T3" fmla="*/ 78 h 253"/>
                <a:gd name="T4" fmla="*/ 21 w 289"/>
                <a:gd name="T5" fmla="*/ 145 h 253"/>
                <a:gd name="T6" fmla="*/ 13 w 289"/>
                <a:gd name="T7" fmla="*/ 200 h 253"/>
                <a:gd name="T8" fmla="*/ 0 w 289"/>
                <a:gd name="T9" fmla="*/ 253 h 253"/>
                <a:gd name="T10" fmla="*/ 55 w 289"/>
                <a:gd name="T11" fmla="*/ 246 h 253"/>
                <a:gd name="T12" fmla="*/ 165 w 289"/>
                <a:gd name="T13" fmla="*/ 219 h 253"/>
                <a:gd name="T14" fmla="*/ 228 w 289"/>
                <a:gd name="T15" fmla="*/ 194 h 253"/>
                <a:gd name="T16" fmla="*/ 289 w 289"/>
                <a:gd name="T17" fmla="*/ 165 h 253"/>
                <a:gd name="T18" fmla="*/ 230 w 289"/>
                <a:gd name="T19" fmla="*/ 122 h 253"/>
                <a:gd name="T20" fmla="*/ 140 w 289"/>
                <a:gd name="T21" fmla="*/ 64 h 253"/>
                <a:gd name="T22" fmla="*/ 65 w 289"/>
                <a:gd name="T23" fmla="*/ 26 h 253"/>
                <a:gd name="T24" fmla="*/ 10 w 289"/>
                <a:gd name="T25" fmla="*/ 0 h 253"/>
                <a:gd name="T26" fmla="*/ 13 w 289"/>
                <a:gd name="T27" fmla="*/ 19 h 253"/>
                <a:gd name="T28" fmla="*/ 13 w 289"/>
                <a:gd name="T29" fmla="*/ 19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9" h="253">
                  <a:moveTo>
                    <a:pt x="13" y="19"/>
                  </a:moveTo>
                  <a:lnTo>
                    <a:pt x="19" y="78"/>
                  </a:lnTo>
                  <a:lnTo>
                    <a:pt x="21" y="145"/>
                  </a:lnTo>
                  <a:lnTo>
                    <a:pt x="13" y="200"/>
                  </a:lnTo>
                  <a:lnTo>
                    <a:pt x="0" y="253"/>
                  </a:lnTo>
                  <a:lnTo>
                    <a:pt x="55" y="246"/>
                  </a:lnTo>
                  <a:lnTo>
                    <a:pt x="165" y="219"/>
                  </a:lnTo>
                  <a:lnTo>
                    <a:pt x="228" y="194"/>
                  </a:lnTo>
                  <a:lnTo>
                    <a:pt x="289" y="165"/>
                  </a:lnTo>
                  <a:lnTo>
                    <a:pt x="230" y="122"/>
                  </a:lnTo>
                  <a:lnTo>
                    <a:pt x="140" y="64"/>
                  </a:lnTo>
                  <a:lnTo>
                    <a:pt x="65" y="26"/>
                  </a:lnTo>
                  <a:lnTo>
                    <a:pt x="10" y="0"/>
                  </a:lnTo>
                  <a:lnTo>
                    <a:pt x="13" y="19"/>
                  </a:lnTo>
                  <a:lnTo>
                    <a:pt x="13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5" name="Freeform 197"/>
            <p:cNvSpPr>
              <a:spLocks/>
            </p:cNvSpPr>
            <p:nvPr/>
          </p:nvSpPr>
          <p:spPr bwMode="auto">
            <a:xfrm>
              <a:off x="6511925" y="5267326"/>
              <a:ext cx="198438" cy="100013"/>
            </a:xfrm>
            <a:custGeom>
              <a:avLst/>
              <a:gdLst>
                <a:gd name="T0" fmla="*/ 0 w 248"/>
                <a:gd name="T1" fmla="*/ 62 h 126"/>
                <a:gd name="T2" fmla="*/ 81 w 248"/>
                <a:gd name="T3" fmla="*/ 33 h 126"/>
                <a:gd name="T4" fmla="*/ 180 w 248"/>
                <a:gd name="T5" fmla="*/ 9 h 126"/>
                <a:gd name="T6" fmla="*/ 248 w 248"/>
                <a:gd name="T7" fmla="*/ 0 h 126"/>
                <a:gd name="T8" fmla="*/ 248 w 248"/>
                <a:gd name="T9" fmla="*/ 62 h 126"/>
                <a:gd name="T10" fmla="*/ 178 w 248"/>
                <a:gd name="T11" fmla="*/ 76 h 126"/>
                <a:gd name="T12" fmla="*/ 109 w 248"/>
                <a:gd name="T13" fmla="*/ 94 h 126"/>
                <a:gd name="T14" fmla="*/ 10 w 248"/>
                <a:gd name="T15" fmla="*/ 126 h 126"/>
                <a:gd name="T16" fmla="*/ 0 w 248"/>
                <a:gd name="T17" fmla="*/ 62 h 126"/>
                <a:gd name="T18" fmla="*/ 0 w 248"/>
                <a:gd name="T19" fmla="*/ 6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8" h="126">
                  <a:moveTo>
                    <a:pt x="0" y="62"/>
                  </a:moveTo>
                  <a:lnTo>
                    <a:pt x="81" y="33"/>
                  </a:lnTo>
                  <a:lnTo>
                    <a:pt x="180" y="9"/>
                  </a:lnTo>
                  <a:lnTo>
                    <a:pt x="248" y="0"/>
                  </a:lnTo>
                  <a:lnTo>
                    <a:pt x="248" y="62"/>
                  </a:lnTo>
                  <a:lnTo>
                    <a:pt x="178" y="76"/>
                  </a:lnTo>
                  <a:lnTo>
                    <a:pt x="109" y="94"/>
                  </a:lnTo>
                  <a:lnTo>
                    <a:pt x="10" y="126"/>
                  </a:lnTo>
                  <a:lnTo>
                    <a:pt x="0" y="62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6" name="Freeform 198"/>
            <p:cNvSpPr>
              <a:spLocks/>
            </p:cNvSpPr>
            <p:nvPr/>
          </p:nvSpPr>
          <p:spPr bwMode="auto">
            <a:xfrm>
              <a:off x="6896100" y="5278438"/>
              <a:ext cx="388938" cy="158750"/>
            </a:xfrm>
            <a:custGeom>
              <a:avLst/>
              <a:gdLst>
                <a:gd name="T0" fmla="*/ 29 w 489"/>
                <a:gd name="T1" fmla="*/ 0 h 201"/>
                <a:gd name="T2" fmla="*/ 118 w 489"/>
                <a:gd name="T3" fmla="*/ 14 h 201"/>
                <a:gd name="T4" fmla="*/ 204 w 489"/>
                <a:gd name="T5" fmla="*/ 41 h 201"/>
                <a:gd name="T6" fmla="*/ 312 w 489"/>
                <a:gd name="T7" fmla="*/ 87 h 201"/>
                <a:gd name="T8" fmla="*/ 381 w 489"/>
                <a:gd name="T9" fmla="*/ 125 h 201"/>
                <a:gd name="T10" fmla="*/ 489 w 489"/>
                <a:gd name="T11" fmla="*/ 201 h 201"/>
                <a:gd name="T12" fmla="*/ 333 w 489"/>
                <a:gd name="T13" fmla="*/ 149 h 201"/>
                <a:gd name="T14" fmla="*/ 152 w 489"/>
                <a:gd name="T15" fmla="*/ 88 h 201"/>
                <a:gd name="T16" fmla="*/ 0 w 489"/>
                <a:gd name="T17" fmla="*/ 62 h 201"/>
                <a:gd name="T18" fmla="*/ 2 w 489"/>
                <a:gd name="T19" fmla="*/ 15 h 201"/>
                <a:gd name="T20" fmla="*/ 29 w 489"/>
                <a:gd name="T21" fmla="*/ 0 h 201"/>
                <a:gd name="T22" fmla="*/ 29 w 489"/>
                <a:gd name="T2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9" h="201">
                  <a:moveTo>
                    <a:pt x="29" y="0"/>
                  </a:moveTo>
                  <a:lnTo>
                    <a:pt x="118" y="14"/>
                  </a:lnTo>
                  <a:lnTo>
                    <a:pt x="204" y="41"/>
                  </a:lnTo>
                  <a:lnTo>
                    <a:pt x="312" y="87"/>
                  </a:lnTo>
                  <a:lnTo>
                    <a:pt x="381" y="125"/>
                  </a:lnTo>
                  <a:lnTo>
                    <a:pt x="489" y="201"/>
                  </a:lnTo>
                  <a:lnTo>
                    <a:pt x="333" y="149"/>
                  </a:lnTo>
                  <a:lnTo>
                    <a:pt x="152" y="88"/>
                  </a:lnTo>
                  <a:lnTo>
                    <a:pt x="0" y="62"/>
                  </a:lnTo>
                  <a:lnTo>
                    <a:pt x="2" y="15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7" name="Freeform 199"/>
            <p:cNvSpPr>
              <a:spLocks/>
            </p:cNvSpPr>
            <p:nvPr/>
          </p:nvSpPr>
          <p:spPr bwMode="auto">
            <a:xfrm>
              <a:off x="6880225" y="4806951"/>
              <a:ext cx="58738" cy="41275"/>
            </a:xfrm>
            <a:custGeom>
              <a:avLst/>
              <a:gdLst>
                <a:gd name="T0" fmla="*/ 4 w 76"/>
                <a:gd name="T1" fmla="*/ 2 h 51"/>
                <a:gd name="T2" fmla="*/ 0 w 76"/>
                <a:gd name="T3" fmla="*/ 6 h 51"/>
                <a:gd name="T4" fmla="*/ 2 w 76"/>
                <a:gd name="T5" fmla="*/ 13 h 51"/>
                <a:gd name="T6" fmla="*/ 9 w 76"/>
                <a:gd name="T7" fmla="*/ 25 h 51"/>
                <a:gd name="T8" fmla="*/ 24 w 76"/>
                <a:gd name="T9" fmla="*/ 36 h 51"/>
                <a:gd name="T10" fmla="*/ 43 w 76"/>
                <a:gd name="T11" fmla="*/ 47 h 51"/>
                <a:gd name="T12" fmla="*/ 58 w 76"/>
                <a:gd name="T13" fmla="*/ 50 h 51"/>
                <a:gd name="T14" fmla="*/ 68 w 76"/>
                <a:gd name="T15" fmla="*/ 51 h 51"/>
                <a:gd name="T16" fmla="*/ 74 w 76"/>
                <a:gd name="T17" fmla="*/ 49 h 51"/>
                <a:gd name="T18" fmla="*/ 76 w 76"/>
                <a:gd name="T19" fmla="*/ 44 h 51"/>
                <a:gd name="T20" fmla="*/ 74 w 76"/>
                <a:gd name="T21" fmla="*/ 38 h 51"/>
                <a:gd name="T22" fmla="*/ 68 w 76"/>
                <a:gd name="T23" fmla="*/ 30 h 51"/>
                <a:gd name="T24" fmla="*/ 54 w 76"/>
                <a:gd name="T25" fmla="*/ 18 h 51"/>
                <a:gd name="T26" fmla="*/ 40 w 76"/>
                <a:gd name="T27" fmla="*/ 8 h 51"/>
                <a:gd name="T28" fmla="*/ 22 w 76"/>
                <a:gd name="T29" fmla="*/ 4 h 51"/>
                <a:gd name="T30" fmla="*/ 10 w 76"/>
                <a:gd name="T31" fmla="*/ 0 h 51"/>
                <a:gd name="T32" fmla="*/ 4 w 76"/>
                <a:gd name="T33" fmla="*/ 2 h 51"/>
                <a:gd name="T34" fmla="*/ 4 w 76"/>
                <a:gd name="T35" fmla="*/ 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" h="51">
                  <a:moveTo>
                    <a:pt x="4" y="2"/>
                  </a:moveTo>
                  <a:lnTo>
                    <a:pt x="0" y="6"/>
                  </a:lnTo>
                  <a:lnTo>
                    <a:pt x="2" y="13"/>
                  </a:lnTo>
                  <a:lnTo>
                    <a:pt x="9" y="25"/>
                  </a:lnTo>
                  <a:lnTo>
                    <a:pt x="24" y="36"/>
                  </a:lnTo>
                  <a:lnTo>
                    <a:pt x="43" y="47"/>
                  </a:lnTo>
                  <a:lnTo>
                    <a:pt x="58" y="50"/>
                  </a:lnTo>
                  <a:lnTo>
                    <a:pt x="68" y="51"/>
                  </a:lnTo>
                  <a:lnTo>
                    <a:pt x="74" y="49"/>
                  </a:lnTo>
                  <a:lnTo>
                    <a:pt x="76" y="44"/>
                  </a:lnTo>
                  <a:lnTo>
                    <a:pt x="74" y="38"/>
                  </a:lnTo>
                  <a:lnTo>
                    <a:pt x="68" y="30"/>
                  </a:lnTo>
                  <a:lnTo>
                    <a:pt x="54" y="18"/>
                  </a:lnTo>
                  <a:lnTo>
                    <a:pt x="40" y="8"/>
                  </a:lnTo>
                  <a:lnTo>
                    <a:pt x="22" y="4"/>
                  </a:lnTo>
                  <a:lnTo>
                    <a:pt x="10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A1E6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8" name="Freeform 200"/>
            <p:cNvSpPr>
              <a:spLocks/>
            </p:cNvSpPr>
            <p:nvPr/>
          </p:nvSpPr>
          <p:spPr bwMode="auto">
            <a:xfrm>
              <a:off x="7023100" y="4884738"/>
              <a:ext cx="50800" cy="53975"/>
            </a:xfrm>
            <a:custGeom>
              <a:avLst/>
              <a:gdLst>
                <a:gd name="T0" fmla="*/ 4 w 62"/>
                <a:gd name="T1" fmla="*/ 0 h 68"/>
                <a:gd name="T2" fmla="*/ 0 w 62"/>
                <a:gd name="T3" fmla="*/ 6 h 68"/>
                <a:gd name="T4" fmla="*/ 0 w 62"/>
                <a:gd name="T5" fmla="*/ 15 h 68"/>
                <a:gd name="T6" fmla="*/ 6 w 62"/>
                <a:gd name="T7" fmla="*/ 27 h 68"/>
                <a:gd name="T8" fmla="*/ 17 w 62"/>
                <a:gd name="T9" fmla="*/ 42 h 68"/>
                <a:gd name="T10" fmla="*/ 27 w 62"/>
                <a:gd name="T11" fmla="*/ 52 h 68"/>
                <a:gd name="T12" fmla="*/ 39 w 62"/>
                <a:gd name="T13" fmla="*/ 62 h 68"/>
                <a:gd name="T14" fmla="*/ 47 w 62"/>
                <a:gd name="T15" fmla="*/ 67 h 68"/>
                <a:gd name="T16" fmla="*/ 54 w 62"/>
                <a:gd name="T17" fmla="*/ 68 h 68"/>
                <a:gd name="T18" fmla="*/ 60 w 62"/>
                <a:gd name="T19" fmla="*/ 68 h 68"/>
                <a:gd name="T20" fmla="*/ 62 w 62"/>
                <a:gd name="T21" fmla="*/ 62 h 68"/>
                <a:gd name="T22" fmla="*/ 62 w 62"/>
                <a:gd name="T23" fmla="*/ 55 h 68"/>
                <a:gd name="T24" fmla="*/ 60 w 62"/>
                <a:gd name="T25" fmla="*/ 46 h 68"/>
                <a:gd name="T26" fmla="*/ 51 w 62"/>
                <a:gd name="T27" fmla="*/ 33 h 68"/>
                <a:gd name="T28" fmla="*/ 37 w 62"/>
                <a:gd name="T29" fmla="*/ 17 h 68"/>
                <a:gd name="T30" fmla="*/ 21 w 62"/>
                <a:gd name="T31" fmla="*/ 3 h 68"/>
                <a:gd name="T32" fmla="*/ 11 w 62"/>
                <a:gd name="T33" fmla="*/ 0 h 68"/>
                <a:gd name="T34" fmla="*/ 4 w 62"/>
                <a:gd name="T35" fmla="*/ 0 h 68"/>
                <a:gd name="T36" fmla="*/ 4 w 62"/>
                <a:gd name="T3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68">
                  <a:moveTo>
                    <a:pt x="4" y="0"/>
                  </a:moveTo>
                  <a:lnTo>
                    <a:pt x="0" y="6"/>
                  </a:lnTo>
                  <a:lnTo>
                    <a:pt x="0" y="15"/>
                  </a:lnTo>
                  <a:lnTo>
                    <a:pt x="6" y="27"/>
                  </a:lnTo>
                  <a:lnTo>
                    <a:pt x="17" y="42"/>
                  </a:lnTo>
                  <a:lnTo>
                    <a:pt x="27" y="52"/>
                  </a:lnTo>
                  <a:lnTo>
                    <a:pt x="39" y="62"/>
                  </a:lnTo>
                  <a:lnTo>
                    <a:pt x="47" y="67"/>
                  </a:lnTo>
                  <a:lnTo>
                    <a:pt x="54" y="68"/>
                  </a:lnTo>
                  <a:lnTo>
                    <a:pt x="60" y="68"/>
                  </a:lnTo>
                  <a:lnTo>
                    <a:pt x="62" y="62"/>
                  </a:lnTo>
                  <a:lnTo>
                    <a:pt x="62" y="55"/>
                  </a:lnTo>
                  <a:lnTo>
                    <a:pt x="60" y="46"/>
                  </a:lnTo>
                  <a:lnTo>
                    <a:pt x="51" y="33"/>
                  </a:lnTo>
                  <a:lnTo>
                    <a:pt x="37" y="17"/>
                  </a:lnTo>
                  <a:lnTo>
                    <a:pt x="2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E6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9" name="Freeform 201"/>
            <p:cNvSpPr>
              <a:spLocks/>
            </p:cNvSpPr>
            <p:nvPr/>
          </p:nvSpPr>
          <p:spPr bwMode="auto">
            <a:xfrm>
              <a:off x="7027863" y="4887913"/>
              <a:ext cx="38100" cy="42863"/>
            </a:xfrm>
            <a:custGeom>
              <a:avLst/>
              <a:gdLst>
                <a:gd name="T0" fmla="*/ 0 w 48"/>
                <a:gd name="T1" fmla="*/ 3 h 55"/>
                <a:gd name="T2" fmla="*/ 0 w 48"/>
                <a:gd name="T3" fmla="*/ 10 h 55"/>
                <a:gd name="T4" fmla="*/ 5 w 48"/>
                <a:gd name="T5" fmla="*/ 17 h 55"/>
                <a:gd name="T6" fmla="*/ 18 w 48"/>
                <a:gd name="T7" fmla="*/ 35 h 55"/>
                <a:gd name="T8" fmla="*/ 33 w 48"/>
                <a:gd name="T9" fmla="*/ 48 h 55"/>
                <a:gd name="T10" fmla="*/ 42 w 48"/>
                <a:gd name="T11" fmla="*/ 55 h 55"/>
                <a:gd name="T12" fmla="*/ 45 w 48"/>
                <a:gd name="T13" fmla="*/ 55 h 55"/>
                <a:gd name="T14" fmla="*/ 48 w 48"/>
                <a:gd name="T15" fmla="*/ 54 h 55"/>
                <a:gd name="T16" fmla="*/ 48 w 48"/>
                <a:gd name="T17" fmla="*/ 49 h 55"/>
                <a:gd name="T18" fmla="*/ 44 w 48"/>
                <a:gd name="T19" fmla="*/ 40 h 55"/>
                <a:gd name="T20" fmla="*/ 36 w 48"/>
                <a:gd name="T21" fmla="*/ 27 h 55"/>
                <a:gd name="T22" fmla="*/ 25 w 48"/>
                <a:gd name="T23" fmla="*/ 15 h 55"/>
                <a:gd name="T24" fmla="*/ 12 w 48"/>
                <a:gd name="T25" fmla="*/ 5 h 55"/>
                <a:gd name="T26" fmla="*/ 4 w 48"/>
                <a:gd name="T27" fmla="*/ 0 h 55"/>
                <a:gd name="T28" fmla="*/ 0 w 48"/>
                <a:gd name="T29" fmla="*/ 3 h 55"/>
                <a:gd name="T30" fmla="*/ 0 w 48"/>
                <a:gd name="T31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55">
                  <a:moveTo>
                    <a:pt x="0" y="3"/>
                  </a:moveTo>
                  <a:lnTo>
                    <a:pt x="0" y="10"/>
                  </a:lnTo>
                  <a:lnTo>
                    <a:pt x="5" y="17"/>
                  </a:lnTo>
                  <a:lnTo>
                    <a:pt x="18" y="35"/>
                  </a:lnTo>
                  <a:lnTo>
                    <a:pt x="33" y="48"/>
                  </a:lnTo>
                  <a:lnTo>
                    <a:pt x="42" y="55"/>
                  </a:lnTo>
                  <a:lnTo>
                    <a:pt x="45" y="55"/>
                  </a:lnTo>
                  <a:lnTo>
                    <a:pt x="48" y="54"/>
                  </a:lnTo>
                  <a:lnTo>
                    <a:pt x="48" y="49"/>
                  </a:lnTo>
                  <a:lnTo>
                    <a:pt x="44" y="40"/>
                  </a:lnTo>
                  <a:lnTo>
                    <a:pt x="36" y="27"/>
                  </a:lnTo>
                  <a:lnTo>
                    <a:pt x="25" y="15"/>
                  </a:lnTo>
                  <a:lnTo>
                    <a:pt x="12" y="5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0" name="Freeform 202"/>
            <p:cNvSpPr>
              <a:spLocks/>
            </p:cNvSpPr>
            <p:nvPr/>
          </p:nvSpPr>
          <p:spPr bwMode="auto">
            <a:xfrm>
              <a:off x="6884988" y="4811713"/>
              <a:ext cx="47625" cy="28575"/>
            </a:xfrm>
            <a:custGeom>
              <a:avLst/>
              <a:gdLst>
                <a:gd name="T0" fmla="*/ 4 w 60"/>
                <a:gd name="T1" fmla="*/ 0 h 36"/>
                <a:gd name="T2" fmla="*/ 0 w 60"/>
                <a:gd name="T3" fmla="*/ 2 h 36"/>
                <a:gd name="T4" fmla="*/ 0 w 60"/>
                <a:gd name="T5" fmla="*/ 6 h 36"/>
                <a:gd name="T6" fmla="*/ 7 w 60"/>
                <a:gd name="T7" fmla="*/ 14 h 36"/>
                <a:gd name="T8" fmla="*/ 24 w 60"/>
                <a:gd name="T9" fmla="*/ 25 h 36"/>
                <a:gd name="T10" fmla="*/ 41 w 60"/>
                <a:gd name="T11" fmla="*/ 33 h 36"/>
                <a:gd name="T12" fmla="*/ 52 w 60"/>
                <a:gd name="T13" fmla="*/ 36 h 36"/>
                <a:gd name="T14" fmla="*/ 59 w 60"/>
                <a:gd name="T15" fmla="*/ 36 h 36"/>
                <a:gd name="T16" fmla="*/ 60 w 60"/>
                <a:gd name="T17" fmla="*/ 35 h 36"/>
                <a:gd name="T18" fmla="*/ 59 w 60"/>
                <a:gd name="T19" fmla="*/ 32 h 36"/>
                <a:gd name="T20" fmla="*/ 56 w 60"/>
                <a:gd name="T21" fmla="*/ 27 h 36"/>
                <a:gd name="T22" fmla="*/ 49 w 60"/>
                <a:gd name="T23" fmla="*/ 20 h 36"/>
                <a:gd name="T24" fmla="*/ 33 w 60"/>
                <a:gd name="T25" fmla="*/ 10 h 36"/>
                <a:gd name="T26" fmla="*/ 16 w 60"/>
                <a:gd name="T27" fmla="*/ 2 h 36"/>
                <a:gd name="T28" fmla="*/ 6 w 60"/>
                <a:gd name="T29" fmla="*/ 0 h 36"/>
                <a:gd name="T30" fmla="*/ 4 w 60"/>
                <a:gd name="T31" fmla="*/ 0 h 36"/>
                <a:gd name="T32" fmla="*/ 4 w 60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36">
                  <a:moveTo>
                    <a:pt x="4" y="0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7" y="14"/>
                  </a:lnTo>
                  <a:lnTo>
                    <a:pt x="24" y="25"/>
                  </a:lnTo>
                  <a:lnTo>
                    <a:pt x="41" y="33"/>
                  </a:lnTo>
                  <a:lnTo>
                    <a:pt x="52" y="36"/>
                  </a:lnTo>
                  <a:lnTo>
                    <a:pt x="59" y="36"/>
                  </a:lnTo>
                  <a:lnTo>
                    <a:pt x="60" y="35"/>
                  </a:lnTo>
                  <a:lnTo>
                    <a:pt x="59" y="32"/>
                  </a:lnTo>
                  <a:lnTo>
                    <a:pt x="56" y="27"/>
                  </a:lnTo>
                  <a:lnTo>
                    <a:pt x="49" y="20"/>
                  </a:lnTo>
                  <a:lnTo>
                    <a:pt x="33" y="10"/>
                  </a:lnTo>
                  <a:lnTo>
                    <a:pt x="1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1" name="Freeform 203"/>
            <p:cNvSpPr>
              <a:spLocks/>
            </p:cNvSpPr>
            <p:nvPr/>
          </p:nvSpPr>
          <p:spPr bwMode="auto">
            <a:xfrm>
              <a:off x="6880225" y="4826001"/>
              <a:ext cx="66675" cy="31750"/>
            </a:xfrm>
            <a:custGeom>
              <a:avLst/>
              <a:gdLst>
                <a:gd name="T0" fmla="*/ 0 w 83"/>
                <a:gd name="T1" fmla="*/ 0 h 39"/>
                <a:gd name="T2" fmla="*/ 4 w 83"/>
                <a:gd name="T3" fmla="*/ 6 h 39"/>
                <a:gd name="T4" fmla="*/ 13 w 83"/>
                <a:gd name="T5" fmla="*/ 17 h 39"/>
                <a:gd name="T6" fmla="*/ 26 w 83"/>
                <a:gd name="T7" fmla="*/ 25 h 39"/>
                <a:gd name="T8" fmla="*/ 40 w 83"/>
                <a:gd name="T9" fmla="*/ 33 h 39"/>
                <a:gd name="T10" fmla="*/ 53 w 83"/>
                <a:gd name="T11" fmla="*/ 38 h 39"/>
                <a:gd name="T12" fmla="*/ 64 w 83"/>
                <a:gd name="T13" fmla="*/ 39 h 39"/>
                <a:gd name="T14" fmla="*/ 74 w 83"/>
                <a:gd name="T15" fmla="*/ 38 h 39"/>
                <a:gd name="T16" fmla="*/ 80 w 83"/>
                <a:gd name="T17" fmla="*/ 36 h 39"/>
                <a:gd name="T18" fmla="*/ 82 w 83"/>
                <a:gd name="T19" fmla="*/ 31 h 39"/>
                <a:gd name="T20" fmla="*/ 83 w 83"/>
                <a:gd name="T21" fmla="*/ 26 h 39"/>
                <a:gd name="T22" fmla="*/ 81 w 83"/>
                <a:gd name="T23" fmla="*/ 18 h 39"/>
                <a:gd name="T24" fmla="*/ 76 w 83"/>
                <a:gd name="T25" fmla="*/ 11 h 39"/>
                <a:gd name="T26" fmla="*/ 77 w 83"/>
                <a:gd name="T27" fmla="*/ 19 h 39"/>
                <a:gd name="T28" fmla="*/ 76 w 83"/>
                <a:gd name="T29" fmla="*/ 26 h 39"/>
                <a:gd name="T30" fmla="*/ 74 w 83"/>
                <a:gd name="T31" fmla="*/ 31 h 39"/>
                <a:gd name="T32" fmla="*/ 64 w 83"/>
                <a:gd name="T33" fmla="*/ 33 h 39"/>
                <a:gd name="T34" fmla="*/ 56 w 83"/>
                <a:gd name="T35" fmla="*/ 33 h 39"/>
                <a:gd name="T36" fmla="*/ 43 w 83"/>
                <a:gd name="T37" fmla="*/ 29 h 39"/>
                <a:gd name="T38" fmla="*/ 26 w 83"/>
                <a:gd name="T39" fmla="*/ 21 h 39"/>
                <a:gd name="T40" fmla="*/ 13 w 83"/>
                <a:gd name="T41" fmla="*/ 13 h 39"/>
                <a:gd name="T42" fmla="*/ 3 w 83"/>
                <a:gd name="T43" fmla="*/ 3 h 39"/>
                <a:gd name="T44" fmla="*/ 0 w 83"/>
                <a:gd name="T45" fmla="*/ 0 h 39"/>
                <a:gd name="T46" fmla="*/ 0 w 83"/>
                <a:gd name="T4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39">
                  <a:moveTo>
                    <a:pt x="0" y="0"/>
                  </a:moveTo>
                  <a:lnTo>
                    <a:pt x="4" y="6"/>
                  </a:lnTo>
                  <a:lnTo>
                    <a:pt x="13" y="17"/>
                  </a:lnTo>
                  <a:lnTo>
                    <a:pt x="26" y="25"/>
                  </a:lnTo>
                  <a:lnTo>
                    <a:pt x="40" y="33"/>
                  </a:lnTo>
                  <a:lnTo>
                    <a:pt x="53" y="38"/>
                  </a:lnTo>
                  <a:lnTo>
                    <a:pt x="64" y="39"/>
                  </a:lnTo>
                  <a:lnTo>
                    <a:pt x="74" y="38"/>
                  </a:lnTo>
                  <a:lnTo>
                    <a:pt x="80" y="36"/>
                  </a:lnTo>
                  <a:lnTo>
                    <a:pt x="82" y="31"/>
                  </a:lnTo>
                  <a:lnTo>
                    <a:pt x="83" y="26"/>
                  </a:lnTo>
                  <a:lnTo>
                    <a:pt x="81" y="18"/>
                  </a:lnTo>
                  <a:lnTo>
                    <a:pt x="76" y="11"/>
                  </a:lnTo>
                  <a:lnTo>
                    <a:pt x="77" y="19"/>
                  </a:lnTo>
                  <a:lnTo>
                    <a:pt x="76" y="26"/>
                  </a:lnTo>
                  <a:lnTo>
                    <a:pt x="74" y="31"/>
                  </a:lnTo>
                  <a:lnTo>
                    <a:pt x="64" y="33"/>
                  </a:lnTo>
                  <a:lnTo>
                    <a:pt x="56" y="33"/>
                  </a:lnTo>
                  <a:lnTo>
                    <a:pt x="43" y="29"/>
                  </a:lnTo>
                  <a:lnTo>
                    <a:pt x="26" y="21"/>
                  </a:lnTo>
                  <a:lnTo>
                    <a:pt x="13" y="1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2" name="Freeform 204"/>
            <p:cNvSpPr>
              <a:spLocks/>
            </p:cNvSpPr>
            <p:nvPr/>
          </p:nvSpPr>
          <p:spPr bwMode="auto">
            <a:xfrm>
              <a:off x="7021513" y="4895851"/>
              <a:ext cx="58738" cy="52388"/>
            </a:xfrm>
            <a:custGeom>
              <a:avLst/>
              <a:gdLst>
                <a:gd name="T0" fmla="*/ 2 w 74"/>
                <a:gd name="T1" fmla="*/ 6 h 66"/>
                <a:gd name="T2" fmla="*/ 3 w 74"/>
                <a:gd name="T3" fmla="*/ 16 h 66"/>
                <a:gd name="T4" fmla="*/ 9 w 74"/>
                <a:gd name="T5" fmla="*/ 28 h 66"/>
                <a:gd name="T6" fmla="*/ 21 w 74"/>
                <a:gd name="T7" fmla="*/ 44 h 66"/>
                <a:gd name="T8" fmla="*/ 34 w 74"/>
                <a:gd name="T9" fmla="*/ 56 h 66"/>
                <a:gd name="T10" fmla="*/ 46 w 74"/>
                <a:gd name="T11" fmla="*/ 62 h 66"/>
                <a:gd name="T12" fmla="*/ 57 w 74"/>
                <a:gd name="T13" fmla="*/ 66 h 66"/>
                <a:gd name="T14" fmla="*/ 66 w 74"/>
                <a:gd name="T15" fmla="*/ 66 h 66"/>
                <a:gd name="T16" fmla="*/ 71 w 74"/>
                <a:gd name="T17" fmla="*/ 65 h 66"/>
                <a:gd name="T18" fmla="*/ 73 w 74"/>
                <a:gd name="T19" fmla="*/ 60 h 66"/>
                <a:gd name="T20" fmla="*/ 74 w 74"/>
                <a:gd name="T21" fmla="*/ 54 h 66"/>
                <a:gd name="T22" fmla="*/ 71 w 74"/>
                <a:gd name="T23" fmla="*/ 43 h 66"/>
                <a:gd name="T24" fmla="*/ 71 w 74"/>
                <a:gd name="T25" fmla="*/ 49 h 66"/>
                <a:gd name="T26" fmla="*/ 70 w 74"/>
                <a:gd name="T27" fmla="*/ 56 h 66"/>
                <a:gd name="T28" fmla="*/ 66 w 74"/>
                <a:gd name="T29" fmla="*/ 59 h 66"/>
                <a:gd name="T30" fmla="*/ 60 w 74"/>
                <a:gd name="T31" fmla="*/ 60 h 66"/>
                <a:gd name="T32" fmla="*/ 52 w 74"/>
                <a:gd name="T33" fmla="*/ 59 h 66"/>
                <a:gd name="T34" fmla="*/ 41 w 74"/>
                <a:gd name="T35" fmla="*/ 54 h 66"/>
                <a:gd name="T36" fmla="*/ 29 w 74"/>
                <a:gd name="T37" fmla="*/ 44 h 66"/>
                <a:gd name="T38" fmla="*/ 16 w 74"/>
                <a:gd name="T39" fmla="*/ 31 h 66"/>
                <a:gd name="T40" fmla="*/ 6 w 74"/>
                <a:gd name="T41" fmla="*/ 17 h 66"/>
                <a:gd name="T42" fmla="*/ 3 w 74"/>
                <a:gd name="T43" fmla="*/ 9 h 66"/>
                <a:gd name="T44" fmla="*/ 0 w 74"/>
                <a:gd name="T45" fmla="*/ 0 h 66"/>
                <a:gd name="T46" fmla="*/ 2 w 74"/>
                <a:gd name="T47" fmla="*/ 6 h 66"/>
                <a:gd name="T48" fmla="*/ 2 w 74"/>
                <a:gd name="T49" fmla="*/ 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4" h="66">
                  <a:moveTo>
                    <a:pt x="2" y="6"/>
                  </a:moveTo>
                  <a:lnTo>
                    <a:pt x="3" y="16"/>
                  </a:lnTo>
                  <a:lnTo>
                    <a:pt x="9" y="28"/>
                  </a:lnTo>
                  <a:lnTo>
                    <a:pt x="21" y="44"/>
                  </a:lnTo>
                  <a:lnTo>
                    <a:pt x="34" y="56"/>
                  </a:lnTo>
                  <a:lnTo>
                    <a:pt x="46" y="62"/>
                  </a:lnTo>
                  <a:lnTo>
                    <a:pt x="57" y="66"/>
                  </a:lnTo>
                  <a:lnTo>
                    <a:pt x="66" y="66"/>
                  </a:lnTo>
                  <a:lnTo>
                    <a:pt x="71" y="65"/>
                  </a:lnTo>
                  <a:lnTo>
                    <a:pt x="73" y="60"/>
                  </a:lnTo>
                  <a:lnTo>
                    <a:pt x="74" y="54"/>
                  </a:lnTo>
                  <a:lnTo>
                    <a:pt x="71" y="43"/>
                  </a:lnTo>
                  <a:lnTo>
                    <a:pt x="71" y="49"/>
                  </a:lnTo>
                  <a:lnTo>
                    <a:pt x="70" y="56"/>
                  </a:lnTo>
                  <a:lnTo>
                    <a:pt x="66" y="59"/>
                  </a:lnTo>
                  <a:lnTo>
                    <a:pt x="60" y="60"/>
                  </a:lnTo>
                  <a:lnTo>
                    <a:pt x="52" y="59"/>
                  </a:lnTo>
                  <a:lnTo>
                    <a:pt x="41" y="54"/>
                  </a:lnTo>
                  <a:lnTo>
                    <a:pt x="29" y="44"/>
                  </a:lnTo>
                  <a:lnTo>
                    <a:pt x="16" y="31"/>
                  </a:lnTo>
                  <a:lnTo>
                    <a:pt x="6" y="17"/>
                  </a:lnTo>
                  <a:lnTo>
                    <a:pt x="3" y="9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7DB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3" name="Freeform 205"/>
            <p:cNvSpPr>
              <a:spLocks/>
            </p:cNvSpPr>
            <p:nvPr/>
          </p:nvSpPr>
          <p:spPr bwMode="auto">
            <a:xfrm>
              <a:off x="6799263" y="4889501"/>
              <a:ext cx="57150" cy="106363"/>
            </a:xfrm>
            <a:custGeom>
              <a:avLst/>
              <a:gdLst>
                <a:gd name="T0" fmla="*/ 48 w 73"/>
                <a:gd name="T1" fmla="*/ 0 h 134"/>
                <a:gd name="T2" fmla="*/ 28 w 73"/>
                <a:gd name="T3" fmla="*/ 49 h 134"/>
                <a:gd name="T4" fmla="*/ 0 w 73"/>
                <a:gd name="T5" fmla="*/ 120 h 134"/>
                <a:gd name="T6" fmla="*/ 17 w 73"/>
                <a:gd name="T7" fmla="*/ 134 h 134"/>
                <a:gd name="T8" fmla="*/ 44 w 73"/>
                <a:gd name="T9" fmla="*/ 74 h 134"/>
                <a:gd name="T10" fmla="*/ 73 w 73"/>
                <a:gd name="T11" fmla="*/ 18 h 134"/>
                <a:gd name="T12" fmla="*/ 48 w 73"/>
                <a:gd name="T13" fmla="*/ 0 h 134"/>
                <a:gd name="T14" fmla="*/ 48 w 73"/>
                <a:gd name="T1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134">
                  <a:moveTo>
                    <a:pt x="48" y="0"/>
                  </a:moveTo>
                  <a:lnTo>
                    <a:pt x="28" y="49"/>
                  </a:lnTo>
                  <a:lnTo>
                    <a:pt x="0" y="120"/>
                  </a:lnTo>
                  <a:lnTo>
                    <a:pt x="17" y="134"/>
                  </a:lnTo>
                  <a:lnTo>
                    <a:pt x="44" y="74"/>
                  </a:lnTo>
                  <a:lnTo>
                    <a:pt x="73" y="18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ED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4" name="Freeform 206"/>
            <p:cNvSpPr>
              <a:spLocks/>
            </p:cNvSpPr>
            <p:nvPr/>
          </p:nvSpPr>
          <p:spPr bwMode="auto">
            <a:xfrm>
              <a:off x="6823075" y="4916488"/>
              <a:ext cx="68263" cy="87313"/>
            </a:xfrm>
            <a:custGeom>
              <a:avLst/>
              <a:gdLst>
                <a:gd name="T0" fmla="*/ 61 w 86"/>
                <a:gd name="T1" fmla="*/ 0 h 111"/>
                <a:gd name="T2" fmla="*/ 29 w 86"/>
                <a:gd name="T3" fmla="*/ 59 h 111"/>
                <a:gd name="T4" fmla="*/ 0 w 86"/>
                <a:gd name="T5" fmla="*/ 111 h 111"/>
                <a:gd name="T6" fmla="*/ 21 w 86"/>
                <a:gd name="T7" fmla="*/ 109 h 111"/>
                <a:gd name="T8" fmla="*/ 49 w 86"/>
                <a:gd name="T9" fmla="*/ 64 h 111"/>
                <a:gd name="T10" fmla="*/ 86 w 86"/>
                <a:gd name="T11" fmla="*/ 7 h 111"/>
                <a:gd name="T12" fmla="*/ 61 w 86"/>
                <a:gd name="T13" fmla="*/ 0 h 111"/>
                <a:gd name="T14" fmla="*/ 61 w 86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111">
                  <a:moveTo>
                    <a:pt x="61" y="0"/>
                  </a:moveTo>
                  <a:lnTo>
                    <a:pt x="29" y="59"/>
                  </a:lnTo>
                  <a:lnTo>
                    <a:pt x="0" y="111"/>
                  </a:lnTo>
                  <a:lnTo>
                    <a:pt x="21" y="109"/>
                  </a:lnTo>
                  <a:lnTo>
                    <a:pt x="49" y="64"/>
                  </a:lnTo>
                  <a:lnTo>
                    <a:pt x="86" y="7"/>
                  </a:lnTo>
                  <a:lnTo>
                    <a:pt x="61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99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5" name="Freeform 207"/>
            <p:cNvSpPr>
              <a:spLocks/>
            </p:cNvSpPr>
            <p:nvPr/>
          </p:nvSpPr>
          <p:spPr bwMode="auto">
            <a:xfrm>
              <a:off x="6891338" y="4946651"/>
              <a:ext cx="82550" cy="90488"/>
            </a:xfrm>
            <a:custGeom>
              <a:avLst/>
              <a:gdLst>
                <a:gd name="T0" fmla="*/ 87 w 104"/>
                <a:gd name="T1" fmla="*/ 0 h 113"/>
                <a:gd name="T2" fmla="*/ 51 w 104"/>
                <a:gd name="T3" fmla="*/ 38 h 113"/>
                <a:gd name="T4" fmla="*/ 0 w 104"/>
                <a:gd name="T5" fmla="*/ 99 h 113"/>
                <a:gd name="T6" fmla="*/ 9 w 104"/>
                <a:gd name="T7" fmla="*/ 113 h 113"/>
                <a:gd name="T8" fmla="*/ 42 w 104"/>
                <a:gd name="T9" fmla="*/ 88 h 113"/>
                <a:gd name="T10" fmla="*/ 104 w 104"/>
                <a:gd name="T11" fmla="*/ 33 h 113"/>
                <a:gd name="T12" fmla="*/ 87 w 104"/>
                <a:gd name="T13" fmla="*/ 0 h 113"/>
                <a:gd name="T14" fmla="*/ 87 w 10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113">
                  <a:moveTo>
                    <a:pt x="87" y="0"/>
                  </a:moveTo>
                  <a:lnTo>
                    <a:pt x="51" y="38"/>
                  </a:lnTo>
                  <a:lnTo>
                    <a:pt x="0" y="99"/>
                  </a:lnTo>
                  <a:lnTo>
                    <a:pt x="9" y="113"/>
                  </a:lnTo>
                  <a:lnTo>
                    <a:pt x="42" y="88"/>
                  </a:lnTo>
                  <a:lnTo>
                    <a:pt x="104" y="33"/>
                  </a:lnTo>
                  <a:lnTo>
                    <a:pt x="87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ED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6" name="Freeform 208"/>
            <p:cNvSpPr>
              <a:spLocks/>
            </p:cNvSpPr>
            <p:nvPr/>
          </p:nvSpPr>
          <p:spPr bwMode="auto">
            <a:xfrm>
              <a:off x="6905625" y="4984751"/>
              <a:ext cx="98425" cy="68263"/>
            </a:xfrm>
            <a:custGeom>
              <a:avLst/>
              <a:gdLst>
                <a:gd name="T0" fmla="*/ 98 w 123"/>
                <a:gd name="T1" fmla="*/ 0 h 86"/>
                <a:gd name="T2" fmla="*/ 63 w 123"/>
                <a:gd name="T3" fmla="*/ 29 h 86"/>
                <a:gd name="T4" fmla="*/ 0 w 123"/>
                <a:gd name="T5" fmla="*/ 82 h 86"/>
                <a:gd name="T6" fmla="*/ 24 w 123"/>
                <a:gd name="T7" fmla="*/ 86 h 86"/>
                <a:gd name="T8" fmla="*/ 66 w 123"/>
                <a:gd name="T9" fmla="*/ 55 h 86"/>
                <a:gd name="T10" fmla="*/ 123 w 123"/>
                <a:gd name="T11" fmla="*/ 11 h 86"/>
                <a:gd name="T12" fmla="*/ 98 w 123"/>
                <a:gd name="T13" fmla="*/ 0 h 86"/>
                <a:gd name="T14" fmla="*/ 98 w 123"/>
                <a:gd name="T1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86">
                  <a:moveTo>
                    <a:pt x="98" y="0"/>
                  </a:moveTo>
                  <a:lnTo>
                    <a:pt x="63" y="29"/>
                  </a:lnTo>
                  <a:lnTo>
                    <a:pt x="0" y="82"/>
                  </a:lnTo>
                  <a:lnTo>
                    <a:pt x="24" y="86"/>
                  </a:lnTo>
                  <a:lnTo>
                    <a:pt x="66" y="55"/>
                  </a:lnTo>
                  <a:lnTo>
                    <a:pt x="123" y="11"/>
                  </a:lnTo>
                  <a:lnTo>
                    <a:pt x="98" y="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99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7" name="Freeform 209"/>
            <p:cNvSpPr>
              <a:spLocks/>
            </p:cNvSpPr>
            <p:nvPr/>
          </p:nvSpPr>
          <p:spPr bwMode="auto">
            <a:xfrm>
              <a:off x="6777038" y="4799013"/>
              <a:ext cx="190500" cy="220663"/>
            </a:xfrm>
            <a:custGeom>
              <a:avLst/>
              <a:gdLst>
                <a:gd name="T0" fmla="*/ 86 w 240"/>
                <a:gd name="T1" fmla="*/ 12 h 280"/>
                <a:gd name="T2" fmla="*/ 78 w 240"/>
                <a:gd name="T3" fmla="*/ 29 h 280"/>
                <a:gd name="T4" fmla="*/ 70 w 240"/>
                <a:gd name="T5" fmla="*/ 45 h 280"/>
                <a:gd name="T6" fmla="*/ 61 w 240"/>
                <a:gd name="T7" fmla="*/ 63 h 280"/>
                <a:gd name="T8" fmla="*/ 52 w 240"/>
                <a:gd name="T9" fmla="*/ 84 h 280"/>
                <a:gd name="T10" fmla="*/ 42 w 240"/>
                <a:gd name="T11" fmla="*/ 106 h 280"/>
                <a:gd name="T12" fmla="*/ 33 w 240"/>
                <a:gd name="T13" fmla="*/ 129 h 280"/>
                <a:gd name="T14" fmla="*/ 23 w 240"/>
                <a:gd name="T15" fmla="*/ 154 h 280"/>
                <a:gd name="T16" fmla="*/ 15 w 240"/>
                <a:gd name="T17" fmla="*/ 179 h 280"/>
                <a:gd name="T18" fmla="*/ 7 w 240"/>
                <a:gd name="T19" fmla="*/ 204 h 280"/>
                <a:gd name="T20" fmla="*/ 0 w 240"/>
                <a:gd name="T21" fmla="*/ 230 h 280"/>
                <a:gd name="T22" fmla="*/ 5 w 240"/>
                <a:gd name="T23" fmla="*/ 243 h 280"/>
                <a:gd name="T24" fmla="*/ 16 w 240"/>
                <a:gd name="T25" fmla="*/ 258 h 280"/>
                <a:gd name="T26" fmla="*/ 31 w 240"/>
                <a:gd name="T27" fmla="*/ 270 h 280"/>
                <a:gd name="T28" fmla="*/ 49 w 240"/>
                <a:gd name="T29" fmla="*/ 276 h 280"/>
                <a:gd name="T30" fmla="*/ 65 w 240"/>
                <a:gd name="T31" fmla="*/ 279 h 280"/>
                <a:gd name="T32" fmla="*/ 82 w 240"/>
                <a:gd name="T33" fmla="*/ 280 h 280"/>
                <a:gd name="T34" fmla="*/ 98 w 240"/>
                <a:gd name="T35" fmla="*/ 279 h 280"/>
                <a:gd name="T36" fmla="*/ 108 w 240"/>
                <a:gd name="T37" fmla="*/ 264 h 280"/>
                <a:gd name="T38" fmla="*/ 122 w 240"/>
                <a:gd name="T39" fmla="*/ 246 h 280"/>
                <a:gd name="T40" fmla="*/ 135 w 240"/>
                <a:gd name="T41" fmla="*/ 230 h 280"/>
                <a:gd name="T42" fmla="*/ 150 w 240"/>
                <a:gd name="T43" fmla="*/ 210 h 280"/>
                <a:gd name="T44" fmla="*/ 165 w 240"/>
                <a:gd name="T45" fmla="*/ 190 h 280"/>
                <a:gd name="T46" fmla="*/ 181 w 240"/>
                <a:gd name="T47" fmla="*/ 169 h 280"/>
                <a:gd name="T48" fmla="*/ 195 w 240"/>
                <a:gd name="T49" fmla="*/ 147 h 280"/>
                <a:gd name="T50" fmla="*/ 209 w 240"/>
                <a:gd name="T51" fmla="*/ 126 h 280"/>
                <a:gd name="T52" fmla="*/ 221 w 240"/>
                <a:gd name="T53" fmla="*/ 104 h 280"/>
                <a:gd name="T54" fmla="*/ 232 w 240"/>
                <a:gd name="T55" fmla="*/ 86 h 280"/>
                <a:gd name="T56" fmla="*/ 240 w 240"/>
                <a:gd name="T57" fmla="*/ 69 h 280"/>
                <a:gd name="T58" fmla="*/ 233 w 240"/>
                <a:gd name="T59" fmla="*/ 68 h 280"/>
                <a:gd name="T60" fmla="*/ 215 w 240"/>
                <a:gd name="T61" fmla="*/ 79 h 280"/>
                <a:gd name="T62" fmla="*/ 203 w 240"/>
                <a:gd name="T63" fmla="*/ 88 h 280"/>
                <a:gd name="T64" fmla="*/ 194 w 240"/>
                <a:gd name="T65" fmla="*/ 102 h 280"/>
                <a:gd name="T66" fmla="*/ 183 w 240"/>
                <a:gd name="T67" fmla="*/ 118 h 280"/>
                <a:gd name="T68" fmla="*/ 174 w 240"/>
                <a:gd name="T69" fmla="*/ 133 h 280"/>
                <a:gd name="T70" fmla="*/ 162 w 240"/>
                <a:gd name="T71" fmla="*/ 149 h 280"/>
                <a:gd name="T72" fmla="*/ 151 w 240"/>
                <a:gd name="T73" fmla="*/ 167 h 280"/>
                <a:gd name="T74" fmla="*/ 138 w 240"/>
                <a:gd name="T75" fmla="*/ 184 h 280"/>
                <a:gd name="T76" fmla="*/ 126 w 240"/>
                <a:gd name="T77" fmla="*/ 201 h 280"/>
                <a:gd name="T78" fmla="*/ 115 w 240"/>
                <a:gd name="T79" fmla="*/ 218 h 280"/>
                <a:gd name="T80" fmla="*/ 104 w 240"/>
                <a:gd name="T81" fmla="*/ 231 h 280"/>
                <a:gd name="T82" fmla="*/ 91 w 240"/>
                <a:gd name="T83" fmla="*/ 249 h 280"/>
                <a:gd name="T84" fmla="*/ 82 w 240"/>
                <a:gd name="T85" fmla="*/ 252 h 280"/>
                <a:gd name="T86" fmla="*/ 60 w 240"/>
                <a:gd name="T87" fmla="*/ 250 h 280"/>
                <a:gd name="T88" fmla="*/ 47 w 240"/>
                <a:gd name="T89" fmla="*/ 245 h 280"/>
                <a:gd name="T90" fmla="*/ 30 w 240"/>
                <a:gd name="T91" fmla="*/ 232 h 280"/>
                <a:gd name="T92" fmla="*/ 24 w 240"/>
                <a:gd name="T93" fmla="*/ 221 h 280"/>
                <a:gd name="T94" fmla="*/ 30 w 240"/>
                <a:gd name="T95" fmla="*/ 204 h 280"/>
                <a:gd name="T96" fmla="*/ 36 w 240"/>
                <a:gd name="T97" fmla="*/ 189 h 280"/>
                <a:gd name="T98" fmla="*/ 42 w 240"/>
                <a:gd name="T99" fmla="*/ 172 h 280"/>
                <a:gd name="T100" fmla="*/ 51 w 240"/>
                <a:gd name="T101" fmla="*/ 154 h 280"/>
                <a:gd name="T102" fmla="*/ 58 w 240"/>
                <a:gd name="T103" fmla="*/ 134 h 280"/>
                <a:gd name="T104" fmla="*/ 67 w 240"/>
                <a:gd name="T105" fmla="*/ 114 h 280"/>
                <a:gd name="T106" fmla="*/ 77 w 240"/>
                <a:gd name="T107" fmla="*/ 92 h 280"/>
                <a:gd name="T108" fmla="*/ 86 w 240"/>
                <a:gd name="T109" fmla="*/ 72 h 280"/>
                <a:gd name="T110" fmla="*/ 96 w 240"/>
                <a:gd name="T111" fmla="*/ 53 h 280"/>
                <a:gd name="T112" fmla="*/ 107 w 240"/>
                <a:gd name="T113" fmla="*/ 35 h 280"/>
                <a:gd name="T114" fmla="*/ 94 w 240"/>
                <a:gd name="T11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0" h="280">
                  <a:moveTo>
                    <a:pt x="94" y="0"/>
                  </a:moveTo>
                  <a:lnTo>
                    <a:pt x="92" y="1"/>
                  </a:lnTo>
                  <a:lnTo>
                    <a:pt x="90" y="6"/>
                  </a:lnTo>
                  <a:lnTo>
                    <a:pt x="88" y="8"/>
                  </a:lnTo>
                  <a:lnTo>
                    <a:pt x="86" y="12"/>
                  </a:lnTo>
                  <a:lnTo>
                    <a:pt x="84" y="16"/>
                  </a:lnTo>
                  <a:lnTo>
                    <a:pt x="82" y="22"/>
                  </a:lnTo>
                  <a:lnTo>
                    <a:pt x="80" y="24"/>
                  </a:lnTo>
                  <a:lnTo>
                    <a:pt x="79" y="26"/>
                  </a:lnTo>
                  <a:lnTo>
                    <a:pt x="78" y="29"/>
                  </a:lnTo>
                  <a:lnTo>
                    <a:pt x="76" y="32"/>
                  </a:lnTo>
                  <a:lnTo>
                    <a:pt x="74" y="35"/>
                  </a:lnTo>
                  <a:lnTo>
                    <a:pt x="73" y="38"/>
                  </a:lnTo>
                  <a:lnTo>
                    <a:pt x="71" y="42"/>
                  </a:lnTo>
                  <a:lnTo>
                    <a:pt x="70" y="45"/>
                  </a:lnTo>
                  <a:lnTo>
                    <a:pt x="68" y="48"/>
                  </a:lnTo>
                  <a:lnTo>
                    <a:pt x="66" y="51"/>
                  </a:lnTo>
                  <a:lnTo>
                    <a:pt x="64" y="55"/>
                  </a:lnTo>
                  <a:lnTo>
                    <a:pt x="62" y="60"/>
                  </a:lnTo>
                  <a:lnTo>
                    <a:pt x="61" y="63"/>
                  </a:lnTo>
                  <a:lnTo>
                    <a:pt x="59" y="68"/>
                  </a:lnTo>
                  <a:lnTo>
                    <a:pt x="58" y="72"/>
                  </a:lnTo>
                  <a:lnTo>
                    <a:pt x="56" y="77"/>
                  </a:lnTo>
                  <a:lnTo>
                    <a:pt x="54" y="80"/>
                  </a:lnTo>
                  <a:lnTo>
                    <a:pt x="52" y="84"/>
                  </a:lnTo>
                  <a:lnTo>
                    <a:pt x="49" y="88"/>
                  </a:lnTo>
                  <a:lnTo>
                    <a:pt x="48" y="93"/>
                  </a:lnTo>
                  <a:lnTo>
                    <a:pt x="46" y="97"/>
                  </a:lnTo>
                  <a:lnTo>
                    <a:pt x="45" y="102"/>
                  </a:lnTo>
                  <a:lnTo>
                    <a:pt x="42" y="106"/>
                  </a:lnTo>
                  <a:lnTo>
                    <a:pt x="41" y="111"/>
                  </a:lnTo>
                  <a:lnTo>
                    <a:pt x="39" y="115"/>
                  </a:lnTo>
                  <a:lnTo>
                    <a:pt x="36" y="120"/>
                  </a:lnTo>
                  <a:lnTo>
                    <a:pt x="35" y="124"/>
                  </a:lnTo>
                  <a:lnTo>
                    <a:pt x="33" y="129"/>
                  </a:lnTo>
                  <a:lnTo>
                    <a:pt x="31" y="134"/>
                  </a:lnTo>
                  <a:lnTo>
                    <a:pt x="29" y="140"/>
                  </a:lnTo>
                  <a:lnTo>
                    <a:pt x="27" y="145"/>
                  </a:lnTo>
                  <a:lnTo>
                    <a:pt x="25" y="149"/>
                  </a:lnTo>
                  <a:lnTo>
                    <a:pt x="23" y="154"/>
                  </a:lnTo>
                  <a:lnTo>
                    <a:pt x="22" y="160"/>
                  </a:lnTo>
                  <a:lnTo>
                    <a:pt x="19" y="165"/>
                  </a:lnTo>
                  <a:lnTo>
                    <a:pt x="18" y="170"/>
                  </a:lnTo>
                  <a:lnTo>
                    <a:pt x="16" y="175"/>
                  </a:lnTo>
                  <a:lnTo>
                    <a:pt x="15" y="179"/>
                  </a:lnTo>
                  <a:lnTo>
                    <a:pt x="13" y="184"/>
                  </a:lnTo>
                  <a:lnTo>
                    <a:pt x="12" y="190"/>
                  </a:lnTo>
                  <a:lnTo>
                    <a:pt x="10" y="195"/>
                  </a:lnTo>
                  <a:lnTo>
                    <a:pt x="9" y="200"/>
                  </a:lnTo>
                  <a:lnTo>
                    <a:pt x="7" y="204"/>
                  </a:lnTo>
                  <a:lnTo>
                    <a:pt x="5" y="209"/>
                  </a:lnTo>
                  <a:lnTo>
                    <a:pt x="4" y="214"/>
                  </a:lnTo>
                  <a:lnTo>
                    <a:pt x="3" y="219"/>
                  </a:lnTo>
                  <a:lnTo>
                    <a:pt x="2" y="224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2" y="232"/>
                  </a:lnTo>
                  <a:lnTo>
                    <a:pt x="2" y="234"/>
                  </a:lnTo>
                  <a:lnTo>
                    <a:pt x="3" y="238"/>
                  </a:lnTo>
                  <a:lnTo>
                    <a:pt x="5" y="243"/>
                  </a:lnTo>
                  <a:lnTo>
                    <a:pt x="7" y="247"/>
                  </a:lnTo>
                  <a:lnTo>
                    <a:pt x="10" y="250"/>
                  </a:lnTo>
                  <a:lnTo>
                    <a:pt x="11" y="252"/>
                  </a:lnTo>
                  <a:lnTo>
                    <a:pt x="13" y="256"/>
                  </a:lnTo>
                  <a:lnTo>
                    <a:pt x="16" y="258"/>
                  </a:lnTo>
                  <a:lnTo>
                    <a:pt x="18" y="261"/>
                  </a:lnTo>
                  <a:lnTo>
                    <a:pt x="22" y="263"/>
                  </a:lnTo>
                  <a:lnTo>
                    <a:pt x="24" y="265"/>
                  </a:lnTo>
                  <a:lnTo>
                    <a:pt x="28" y="268"/>
                  </a:lnTo>
                  <a:lnTo>
                    <a:pt x="31" y="270"/>
                  </a:lnTo>
                  <a:lnTo>
                    <a:pt x="36" y="271"/>
                  </a:lnTo>
                  <a:lnTo>
                    <a:pt x="40" y="274"/>
                  </a:lnTo>
                  <a:lnTo>
                    <a:pt x="46" y="276"/>
                  </a:lnTo>
                  <a:lnTo>
                    <a:pt x="47" y="276"/>
                  </a:lnTo>
                  <a:lnTo>
                    <a:pt x="49" y="276"/>
                  </a:lnTo>
                  <a:lnTo>
                    <a:pt x="53" y="277"/>
                  </a:lnTo>
                  <a:lnTo>
                    <a:pt x="55" y="279"/>
                  </a:lnTo>
                  <a:lnTo>
                    <a:pt x="59" y="279"/>
                  </a:lnTo>
                  <a:lnTo>
                    <a:pt x="61" y="279"/>
                  </a:lnTo>
                  <a:lnTo>
                    <a:pt x="65" y="279"/>
                  </a:lnTo>
                  <a:lnTo>
                    <a:pt x="68" y="280"/>
                  </a:lnTo>
                  <a:lnTo>
                    <a:pt x="71" y="280"/>
                  </a:lnTo>
                  <a:lnTo>
                    <a:pt x="74" y="280"/>
                  </a:lnTo>
                  <a:lnTo>
                    <a:pt x="78" y="280"/>
                  </a:lnTo>
                  <a:lnTo>
                    <a:pt x="82" y="280"/>
                  </a:lnTo>
                  <a:lnTo>
                    <a:pt x="85" y="280"/>
                  </a:lnTo>
                  <a:lnTo>
                    <a:pt x="90" y="280"/>
                  </a:lnTo>
                  <a:lnTo>
                    <a:pt x="94" y="279"/>
                  </a:lnTo>
                  <a:lnTo>
                    <a:pt x="98" y="279"/>
                  </a:lnTo>
                  <a:lnTo>
                    <a:pt x="98" y="279"/>
                  </a:lnTo>
                  <a:lnTo>
                    <a:pt x="99" y="277"/>
                  </a:lnTo>
                  <a:lnTo>
                    <a:pt x="101" y="275"/>
                  </a:lnTo>
                  <a:lnTo>
                    <a:pt x="103" y="273"/>
                  </a:lnTo>
                  <a:lnTo>
                    <a:pt x="105" y="269"/>
                  </a:lnTo>
                  <a:lnTo>
                    <a:pt x="108" y="264"/>
                  </a:lnTo>
                  <a:lnTo>
                    <a:pt x="113" y="259"/>
                  </a:lnTo>
                  <a:lnTo>
                    <a:pt x="116" y="255"/>
                  </a:lnTo>
                  <a:lnTo>
                    <a:pt x="117" y="252"/>
                  </a:lnTo>
                  <a:lnTo>
                    <a:pt x="120" y="249"/>
                  </a:lnTo>
                  <a:lnTo>
                    <a:pt x="122" y="246"/>
                  </a:lnTo>
                  <a:lnTo>
                    <a:pt x="125" y="243"/>
                  </a:lnTo>
                  <a:lnTo>
                    <a:pt x="127" y="240"/>
                  </a:lnTo>
                  <a:lnTo>
                    <a:pt x="129" y="237"/>
                  </a:lnTo>
                  <a:lnTo>
                    <a:pt x="133" y="233"/>
                  </a:lnTo>
                  <a:lnTo>
                    <a:pt x="135" y="230"/>
                  </a:lnTo>
                  <a:lnTo>
                    <a:pt x="139" y="226"/>
                  </a:lnTo>
                  <a:lnTo>
                    <a:pt x="141" y="222"/>
                  </a:lnTo>
                  <a:lnTo>
                    <a:pt x="144" y="219"/>
                  </a:lnTo>
                  <a:lnTo>
                    <a:pt x="147" y="215"/>
                  </a:lnTo>
                  <a:lnTo>
                    <a:pt x="150" y="210"/>
                  </a:lnTo>
                  <a:lnTo>
                    <a:pt x="153" y="207"/>
                  </a:lnTo>
                  <a:lnTo>
                    <a:pt x="156" y="202"/>
                  </a:lnTo>
                  <a:lnTo>
                    <a:pt x="159" y="198"/>
                  </a:lnTo>
                  <a:lnTo>
                    <a:pt x="163" y="194"/>
                  </a:lnTo>
                  <a:lnTo>
                    <a:pt x="165" y="190"/>
                  </a:lnTo>
                  <a:lnTo>
                    <a:pt x="168" y="185"/>
                  </a:lnTo>
                  <a:lnTo>
                    <a:pt x="171" y="181"/>
                  </a:lnTo>
                  <a:lnTo>
                    <a:pt x="175" y="177"/>
                  </a:lnTo>
                  <a:lnTo>
                    <a:pt x="177" y="172"/>
                  </a:lnTo>
                  <a:lnTo>
                    <a:pt x="181" y="169"/>
                  </a:lnTo>
                  <a:lnTo>
                    <a:pt x="183" y="164"/>
                  </a:lnTo>
                  <a:lnTo>
                    <a:pt x="187" y="160"/>
                  </a:lnTo>
                  <a:lnTo>
                    <a:pt x="189" y="155"/>
                  </a:lnTo>
                  <a:lnTo>
                    <a:pt x="193" y="151"/>
                  </a:lnTo>
                  <a:lnTo>
                    <a:pt x="195" y="147"/>
                  </a:lnTo>
                  <a:lnTo>
                    <a:pt x="199" y="142"/>
                  </a:lnTo>
                  <a:lnTo>
                    <a:pt x="201" y="139"/>
                  </a:lnTo>
                  <a:lnTo>
                    <a:pt x="203" y="134"/>
                  </a:lnTo>
                  <a:lnTo>
                    <a:pt x="207" y="129"/>
                  </a:lnTo>
                  <a:lnTo>
                    <a:pt x="209" y="126"/>
                  </a:lnTo>
                  <a:lnTo>
                    <a:pt x="212" y="121"/>
                  </a:lnTo>
                  <a:lnTo>
                    <a:pt x="214" y="117"/>
                  </a:lnTo>
                  <a:lnTo>
                    <a:pt x="217" y="112"/>
                  </a:lnTo>
                  <a:lnTo>
                    <a:pt x="219" y="108"/>
                  </a:lnTo>
                  <a:lnTo>
                    <a:pt x="221" y="104"/>
                  </a:lnTo>
                  <a:lnTo>
                    <a:pt x="224" y="100"/>
                  </a:lnTo>
                  <a:lnTo>
                    <a:pt x="226" y="97"/>
                  </a:lnTo>
                  <a:lnTo>
                    <a:pt x="229" y="93"/>
                  </a:lnTo>
                  <a:lnTo>
                    <a:pt x="231" y="90"/>
                  </a:lnTo>
                  <a:lnTo>
                    <a:pt x="232" y="86"/>
                  </a:lnTo>
                  <a:lnTo>
                    <a:pt x="234" y="83"/>
                  </a:lnTo>
                  <a:lnTo>
                    <a:pt x="236" y="79"/>
                  </a:lnTo>
                  <a:lnTo>
                    <a:pt x="237" y="75"/>
                  </a:lnTo>
                  <a:lnTo>
                    <a:pt x="238" y="73"/>
                  </a:lnTo>
                  <a:lnTo>
                    <a:pt x="240" y="69"/>
                  </a:lnTo>
                  <a:lnTo>
                    <a:pt x="240" y="67"/>
                  </a:lnTo>
                  <a:lnTo>
                    <a:pt x="239" y="66"/>
                  </a:lnTo>
                  <a:lnTo>
                    <a:pt x="238" y="66"/>
                  </a:lnTo>
                  <a:lnTo>
                    <a:pt x="236" y="67"/>
                  </a:lnTo>
                  <a:lnTo>
                    <a:pt x="233" y="68"/>
                  </a:lnTo>
                  <a:lnTo>
                    <a:pt x="230" y="69"/>
                  </a:lnTo>
                  <a:lnTo>
                    <a:pt x="226" y="72"/>
                  </a:lnTo>
                  <a:lnTo>
                    <a:pt x="224" y="74"/>
                  </a:lnTo>
                  <a:lnTo>
                    <a:pt x="219" y="77"/>
                  </a:lnTo>
                  <a:lnTo>
                    <a:pt x="215" y="79"/>
                  </a:lnTo>
                  <a:lnTo>
                    <a:pt x="212" y="81"/>
                  </a:lnTo>
                  <a:lnTo>
                    <a:pt x="209" y="84"/>
                  </a:lnTo>
                  <a:lnTo>
                    <a:pt x="207" y="86"/>
                  </a:lnTo>
                  <a:lnTo>
                    <a:pt x="205" y="87"/>
                  </a:lnTo>
                  <a:lnTo>
                    <a:pt x="203" y="88"/>
                  </a:lnTo>
                  <a:lnTo>
                    <a:pt x="203" y="90"/>
                  </a:lnTo>
                  <a:lnTo>
                    <a:pt x="202" y="91"/>
                  </a:lnTo>
                  <a:lnTo>
                    <a:pt x="199" y="94"/>
                  </a:lnTo>
                  <a:lnTo>
                    <a:pt x="196" y="98"/>
                  </a:lnTo>
                  <a:lnTo>
                    <a:pt x="194" y="102"/>
                  </a:lnTo>
                  <a:lnTo>
                    <a:pt x="191" y="105"/>
                  </a:lnTo>
                  <a:lnTo>
                    <a:pt x="188" y="110"/>
                  </a:lnTo>
                  <a:lnTo>
                    <a:pt x="187" y="112"/>
                  </a:lnTo>
                  <a:lnTo>
                    <a:pt x="184" y="115"/>
                  </a:lnTo>
                  <a:lnTo>
                    <a:pt x="183" y="118"/>
                  </a:lnTo>
                  <a:lnTo>
                    <a:pt x="182" y="121"/>
                  </a:lnTo>
                  <a:lnTo>
                    <a:pt x="178" y="124"/>
                  </a:lnTo>
                  <a:lnTo>
                    <a:pt x="177" y="127"/>
                  </a:lnTo>
                  <a:lnTo>
                    <a:pt x="175" y="129"/>
                  </a:lnTo>
                  <a:lnTo>
                    <a:pt x="174" y="133"/>
                  </a:lnTo>
                  <a:lnTo>
                    <a:pt x="171" y="136"/>
                  </a:lnTo>
                  <a:lnTo>
                    <a:pt x="169" y="139"/>
                  </a:lnTo>
                  <a:lnTo>
                    <a:pt x="166" y="142"/>
                  </a:lnTo>
                  <a:lnTo>
                    <a:pt x="164" y="146"/>
                  </a:lnTo>
                  <a:lnTo>
                    <a:pt x="162" y="149"/>
                  </a:lnTo>
                  <a:lnTo>
                    <a:pt x="160" y="153"/>
                  </a:lnTo>
                  <a:lnTo>
                    <a:pt x="158" y="157"/>
                  </a:lnTo>
                  <a:lnTo>
                    <a:pt x="156" y="160"/>
                  </a:lnTo>
                  <a:lnTo>
                    <a:pt x="153" y="163"/>
                  </a:lnTo>
                  <a:lnTo>
                    <a:pt x="151" y="167"/>
                  </a:lnTo>
                  <a:lnTo>
                    <a:pt x="148" y="170"/>
                  </a:lnTo>
                  <a:lnTo>
                    <a:pt x="146" y="175"/>
                  </a:lnTo>
                  <a:lnTo>
                    <a:pt x="142" y="177"/>
                  </a:lnTo>
                  <a:lnTo>
                    <a:pt x="140" y="181"/>
                  </a:lnTo>
                  <a:lnTo>
                    <a:pt x="138" y="184"/>
                  </a:lnTo>
                  <a:lnTo>
                    <a:pt x="137" y="188"/>
                  </a:lnTo>
                  <a:lnTo>
                    <a:pt x="133" y="190"/>
                  </a:lnTo>
                  <a:lnTo>
                    <a:pt x="131" y="195"/>
                  </a:lnTo>
                  <a:lnTo>
                    <a:pt x="128" y="197"/>
                  </a:lnTo>
                  <a:lnTo>
                    <a:pt x="126" y="201"/>
                  </a:lnTo>
                  <a:lnTo>
                    <a:pt x="123" y="204"/>
                  </a:lnTo>
                  <a:lnTo>
                    <a:pt x="122" y="208"/>
                  </a:lnTo>
                  <a:lnTo>
                    <a:pt x="120" y="210"/>
                  </a:lnTo>
                  <a:lnTo>
                    <a:pt x="117" y="215"/>
                  </a:lnTo>
                  <a:lnTo>
                    <a:pt x="115" y="218"/>
                  </a:lnTo>
                  <a:lnTo>
                    <a:pt x="113" y="220"/>
                  </a:lnTo>
                  <a:lnTo>
                    <a:pt x="110" y="224"/>
                  </a:lnTo>
                  <a:lnTo>
                    <a:pt x="108" y="226"/>
                  </a:lnTo>
                  <a:lnTo>
                    <a:pt x="107" y="228"/>
                  </a:lnTo>
                  <a:lnTo>
                    <a:pt x="104" y="231"/>
                  </a:lnTo>
                  <a:lnTo>
                    <a:pt x="103" y="233"/>
                  </a:lnTo>
                  <a:lnTo>
                    <a:pt x="102" y="237"/>
                  </a:lnTo>
                  <a:lnTo>
                    <a:pt x="97" y="240"/>
                  </a:lnTo>
                  <a:lnTo>
                    <a:pt x="95" y="245"/>
                  </a:lnTo>
                  <a:lnTo>
                    <a:pt x="91" y="249"/>
                  </a:lnTo>
                  <a:lnTo>
                    <a:pt x="90" y="252"/>
                  </a:lnTo>
                  <a:lnTo>
                    <a:pt x="89" y="252"/>
                  </a:lnTo>
                  <a:lnTo>
                    <a:pt x="88" y="252"/>
                  </a:lnTo>
                  <a:lnTo>
                    <a:pt x="84" y="252"/>
                  </a:lnTo>
                  <a:lnTo>
                    <a:pt x="82" y="252"/>
                  </a:lnTo>
                  <a:lnTo>
                    <a:pt x="77" y="252"/>
                  </a:lnTo>
                  <a:lnTo>
                    <a:pt x="73" y="252"/>
                  </a:lnTo>
                  <a:lnTo>
                    <a:pt x="68" y="251"/>
                  </a:lnTo>
                  <a:lnTo>
                    <a:pt x="64" y="251"/>
                  </a:lnTo>
                  <a:lnTo>
                    <a:pt x="60" y="250"/>
                  </a:lnTo>
                  <a:lnTo>
                    <a:pt x="58" y="250"/>
                  </a:lnTo>
                  <a:lnTo>
                    <a:pt x="54" y="249"/>
                  </a:lnTo>
                  <a:lnTo>
                    <a:pt x="52" y="247"/>
                  </a:lnTo>
                  <a:lnTo>
                    <a:pt x="49" y="246"/>
                  </a:lnTo>
                  <a:lnTo>
                    <a:pt x="47" y="245"/>
                  </a:lnTo>
                  <a:lnTo>
                    <a:pt x="45" y="244"/>
                  </a:lnTo>
                  <a:lnTo>
                    <a:pt x="42" y="243"/>
                  </a:lnTo>
                  <a:lnTo>
                    <a:pt x="36" y="239"/>
                  </a:lnTo>
                  <a:lnTo>
                    <a:pt x="33" y="234"/>
                  </a:lnTo>
                  <a:lnTo>
                    <a:pt x="30" y="232"/>
                  </a:lnTo>
                  <a:lnTo>
                    <a:pt x="28" y="228"/>
                  </a:lnTo>
                  <a:lnTo>
                    <a:pt x="27" y="226"/>
                  </a:lnTo>
                  <a:lnTo>
                    <a:pt x="24" y="222"/>
                  </a:lnTo>
                  <a:lnTo>
                    <a:pt x="24" y="221"/>
                  </a:lnTo>
                  <a:lnTo>
                    <a:pt x="24" y="221"/>
                  </a:lnTo>
                  <a:lnTo>
                    <a:pt x="25" y="219"/>
                  </a:lnTo>
                  <a:lnTo>
                    <a:pt x="27" y="216"/>
                  </a:lnTo>
                  <a:lnTo>
                    <a:pt x="28" y="213"/>
                  </a:lnTo>
                  <a:lnTo>
                    <a:pt x="29" y="209"/>
                  </a:lnTo>
                  <a:lnTo>
                    <a:pt x="30" y="204"/>
                  </a:lnTo>
                  <a:lnTo>
                    <a:pt x="33" y="200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5" y="191"/>
                  </a:lnTo>
                  <a:lnTo>
                    <a:pt x="36" y="189"/>
                  </a:lnTo>
                  <a:lnTo>
                    <a:pt x="37" y="185"/>
                  </a:lnTo>
                  <a:lnTo>
                    <a:pt x="39" y="182"/>
                  </a:lnTo>
                  <a:lnTo>
                    <a:pt x="41" y="179"/>
                  </a:lnTo>
                  <a:lnTo>
                    <a:pt x="42" y="176"/>
                  </a:lnTo>
                  <a:lnTo>
                    <a:pt x="42" y="172"/>
                  </a:lnTo>
                  <a:lnTo>
                    <a:pt x="45" y="169"/>
                  </a:lnTo>
                  <a:lnTo>
                    <a:pt x="46" y="165"/>
                  </a:lnTo>
                  <a:lnTo>
                    <a:pt x="47" y="161"/>
                  </a:lnTo>
                  <a:lnTo>
                    <a:pt x="48" y="158"/>
                  </a:lnTo>
                  <a:lnTo>
                    <a:pt x="51" y="154"/>
                  </a:lnTo>
                  <a:lnTo>
                    <a:pt x="52" y="149"/>
                  </a:lnTo>
                  <a:lnTo>
                    <a:pt x="54" y="146"/>
                  </a:lnTo>
                  <a:lnTo>
                    <a:pt x="55" y="142"/>
                  </a:lnTo>
                  <a:lnTo>
                    <a:pt x="56" y="138"/>
                  </a:lnTo>
                  <a:lnTo>
                    <a:pt x="58" y="134"/>
                  </a:lnTo>
                  <a:lnTo>
                    <a:pt x="60" y="129"/>
                  </a:lnTo>
                  <a:lnTo>
                    <a:pt x="61" y="126"/>
                  </a:lnTo>
                  <a:lnTo>
                    <a:pt x="64" y="122"/>
                  </a:lnTo>
                  <a:lnTo>
                    <a:pt x="65" y="117"/>
                  </a:lnTo>
                  <a:lnTo>
                    <a:pt x="67" y="114"/>
                  </a:lnTo>
                  <a:lnTo>
                    <a:pt x="68" y="109"/>
                  </a:lnTo>
                  <a:lnTo>
                    <a:pt x="71" y="105"/>
                  </a:lnTo>
                  <a:lnTo>
                    <a:pt x="73" y="100"/>
                  </a:lnTo>
                  <a:lnTo>
                    <a:pt x="74" y="97"/>
                  </a:lnTo>
                  <a:lnTo>
                    <a:pt x="77" y="92"/>
                  </a:lnTo>
                  <a:lnTo>
                    <a:pt x="78" y="88"/>
                  </a:lnTo>
                  <a:lnTo>
                    <a:pt x="80" y="84"/>
                  </a:lnTo>
                  <a:lnTo>
                    <a:pt x="83" y="80"/>
                  </a:lnTo>
                  <a:lnTo>
                    <a:pt x="84" y="77"/>
                  </a:lnTo>
                  <a:lnTo>
                    <a:pt x="86" y="72"/>
                  </a:lnTo>
                  <a:lnTo>
                    <a:pt x="88" y="68"/>
                  </a:lnTo>
                  <a:lnTo>
                    <a:pt x="90" y="63"/>
                  </a:lnTo>
                  <a:lnTo>
                    <a:pt x="92" y="60"/>
                  </a:lnTo>
                  <a:lnTo>
                    <a:pt x="95" y="56"/>
                  </a:lnTo>
                  <a:lnTo>
                    <a:pt x="96" y="53"/>
                  </a:lnTo>
                  <a:lnTo>
                    <a:pt x="98" y="49"/>
                  </a:lnTo>
                  <a:lnTo>
                    <a:pt x="99" y="44"/>
                  </a:lnTo>
                  <a:lnTo>
                    <a:pt x="102" y="42"/>
                  </a:lnTo>
                  <a:lnTo>
                    <a:pt x="104" y="37"/>
                  </a:lnTo>
                  <a:lnTo>
                    <a:pt x="107" y="35"/>
                  </a:lnTo>
                  <a:lnTo>
                    <a:pt x="108" y="31"/>
                  </a:lnTo>
                  <a:lnTo>
                    <a:pt x="110" y="28"/>
                  </a:lnTo>
                  <a:lnTo>
                    <a:pt x="113" y="25"/>
                  </a:lnTo>
                  <a:lnTo>
                    <a:pt x="115" y="22"/>
                  </a:lnTo>
                  <a:lnTo>
                    <a:pt x="94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8" name="Freeform 210"/>
            <p:cNvSpPr>
              <a:spLocks/>
            </p:cNvSpPr>
            <p:nvPr/>
          </p:nvSpPr>
          <p:spPr bwMode="auto">
            <a:xfrm>
              <a:off x="6846888" y="4783138"/>
              <a:ext cx="87313" cy="79375"/>
            </a:xfrm>
            <a:custGeom>
              <a:avLst/>
              <a:gdLst>
                <a:gd name="T0" fmla="*/ 59 w 108"/>
                <a:gd name="T1" fmla="*/ 80 h 100"/>
                <a:gd name="T2" fmla="*/ 55 w 108"/>
                <a:gd name="T3" fmla="*/ 76 h 100"/>
                <a:gd name="T4" fmla="*/ 48 w 108"/>
                <a:gd name="T5" fmla="*/ 70 h 100"/>
                <a:gd name="T6" fmla="*/ 42 w 108"/>
                <a:gd name="T7" fmla="*/ 63 h 100"/>
                <a:gd name="T8" fmla="*/ 37 w 108"/>
                <a:gd name="T9" fmla="*/ 56 h 100"/>
                <a:gd name="T10" fmla="*/ 34 w 108"/>
                <a:gd name="T11" fmla="*/ 50 h 100"/>
                <a:gd name="T12" fmla="*/ 33 w 108"/>
                <a:gd name="T13" fmla="*/ 43 h 100"/>
                <a:gd name="T14" fmla="*/ 33 w 108"/>
                <a:gd name="T15" fmla="*/ 37 h 100"/>
                <a:gd name="T16" fmla="*/ 36 w 108"/>
                <a:gd name="T17" fmla="*/ 32 h 100"/>
                <a:gd name="T18" fmla="*/ 38 w 108"/>
                <a:gd name="T19" fmla="*/ 27 h 100"/>
                <a:gd name="T20" fmla="*/ 43 w 108"/>
                <a:gd name="T21" fmla="*/ 24 h 100"/>
                <a:gd name="T22" fmla="*/ 49 w 108"/>
                <a:gd name="T23" fmla="*/ 24 h 100"/>
                <a:gd name="T24" fmla="*/ 57 w 108"/>
                <a:gd name="T25" fmla="*/ 24 h 100"/>
                <a:gd name="T26" fmla="*/ 67 w 108"/>
                <a:gd name="T27" fmla="*/ 26 h 100"/>
                <a:gd name="T28" fmla="*/ 75 w 108"/>
                <a:gd name="T29" fmla="*/ 30 h 100"/>
                <a:gd name="T30" fmla="*/ 83 w 108"/>
                <a:gd name="T31" fmla="*/ 33 h 100"/>
                <a:gd name="T32" fmla="*/ 91 w 108"/>
                <a:gd name="T33" fmla="*/ 37 h 100"/>
                <a:gd name="T34" fmla="*/ 108 w 108"/>
                <a:gd name="T35" fmla="*/ 23 h 100"/>
                <a:gd name="T36" fmla="*/ 105 w 108"/>
                <a:gd name="T37" fmla="*/ 20 h 100"/>
                <a:gd name="T38" fmla="*/ 101 w 108"/>
                <a:gd name="T39" fmla="*/ 18 h 100"/>
                <a:gd name="T40" fmla="*/ 97 w 108"/>
                <a:gd name="T41" fmla="*/ 17 h 100"/>
                <a:gd name="T42" fmla="*/ 89 w 108"/>
                <a:gd name="T43" fmla="*/ 13 h 100"/>
                <a:gd name="T44" fmla="*/ 83 w 108"/>
                <a:gd name="T45" fmla="*/ 11 h 100"/>
                <a:gd name="T46" fmla="*/ 76 w 108"/>
                <a:gd name="T47" fmla="*/ 8 h 100"/>
                <a:gd name="T48" fmla="*/ 69 w 108"/>
                <a:gd name="T49" fmla="*/ 6 h 100"/>
                <a:gd name="T50" fmla="*/ 59 w 108"/>
                <a:gd name="T51" fmla="*/ 2 h 100"/>
                <a:gd name="T52" fmla="*/ 52 w 108"/>
                <a:gd name="T53" fmla="*/ 1 h 100"/>
                <a:gd name="T54" fmla="*/ 43 w 108"/>
                <a:gd name="T55" fmla="*/ 0 h 100"/>
                <a:gd name="T56" fmla="*/ 36 w 108"/>
                <a:gd name="T57" fmla="*/ 0 h 100"/>
                <a:gd name="T58" fmla="*/ 27 w 108"/>
                <a:gd name="T59" fmla="*/ 1 h 100"/>
                <a:gd name="T60" fmla="*/ 21 w 108"/>
                <a:gd name="T61" fmla="*/ 3 h 100"/>
                <a:gd name="T62" fmla="*/ 14 w 108"/>
                <a:gd name="T63" fmla="*/ 7 h 100"/>
                <a:gd name="T64" fmla="*/ 9 w 108"/>
                <a:gd name="T65" fmla="*/ 13 h 100"/>
                <a:gd name="T66" fmla="*/ 5 w 108"/>
                <a:gd name="T67" fmla="*/ 18 h 100"/>
                <a:gd name="T68" fmla="*/ 2 w 108"/>
                <a:gd name="T69" fmla="*/ 25 h 100"/>
                <a:gd name="T70" fmla="*/ 0 w 108"/>
                <a:gd name="T71" fmla="*/ 30 h 100"/>
                <a:gd name="T72" fmla="*/ 0 w 108"/>
                <a:gd name="T73" fmla="*/ 37 h 100"/>
                <a:gd name="T74" fmla="*/ 0 w 108"/>
                <a:gd name="T75" fmla="*/ 43 h 100"/>
                <a:gd name="T76" fmla="*/ 2 w 108"/>
                <a:gd name="T77" fmla="*/ 49 h 100"/>
                <a:gd name="T78" fmla="*/ 5 w 108"/>
                <a:gd name="T79" fmla="*/ 56 h 100"/>
                <a:gd name="T80" fmla="*/ 8 w 108"/>
                <a:gd name="T81" fmla="*/ 62 h 100"/>
                <a:gd name="T82" fmla="*/ 10 w 108"/>
                <a:gd name="T83" fmla="*/ 68 h 100"/>
                <a:gd name="T84" fmla="*/ 15 w 108"/>
                <a:gd name="T85" fmla="*/ 73 h 100"/>
                <a:gd name="T86" fmla="*/ 20 w 108"/>
                <a:gd name="T87" fmla="*/ 79 h 100"/>
                <a:gd name="T88" fmla="*/ 26 w 108"/>
                <a:gd name="T89" fmla="*/ 84 h 100"/>
                <a:gd name="T90" fmla="*/ 31 w 108"/>
                <a:gd name="T91" fmla="*/ 88 h 100"/>
                <a:gd name="T92" fmla="*/ 37 w 108"/>
                <a:gd name="T93" fmla="*/ 93 h 100"/>
                <a:gd name="T94" fmla="*/ 43 w 108"/>
                <a:gd name="T95" fmla="*/ 97 h 100"/>
                <a:gd name="T96" fmla="*/ 49 w 108"/>
                <a:gd name="T97" fmla="*/ 100 h 100"/>
                <a:gd name="T98" fmla="*/ 62 w 108"/>
                <a:gd name="T99" fmla="*/ 8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8" h="100">
                  <a:moveTo>
                    <a:pt x="62" y="82"/>
                  </a:moveTo>
                  <a:lnTo>
                    <a:pt x="59" y="80"/>
                  </a:lnTo>
                  <a:lnTo>
                    <a:pt x="57" y="78"/>
                  </a:lnTo>
                  <a:lnTo>
                    <a:pt x="55" y="76"/>
                  </a:lnTo>
                  <a:lnTo>
                    <a:pt x="52" y="75"/>
                  </a:lnTo>
                  <a:lnTo>
                    <a:pt x="48" y="70"/>
                  </a:lnTo>
                  <a:lnTo>
                    <a:pt x="45" y="68"/>
                  </a:lnTo>
                  <a:lnTo>
                    <a:pt x="42" y="63"/>
                  </a:lnTo>
                  <a:lnTo>
                    <a:pt x="39" y="61"/>
                  </a:lnTo>
                  <a:lnTo>
                    <a:pt x="37" y="56"/>
                  </a:lnTo>
                  <a:lnTo>
                    <a:pt x="36" y="54"/>
                  </a:lnTo>
                  <a:lnTo>
                    <a:pt x="34" y="50"/>
                  </a:lnTo>
                  <a:lnTo>
                    <a:pt x="33" y="47"/>
                  </a:lnTo>
                  <a:lnTo>
                    <a:pt x="33" y="43"/>
                  </a:lnTo>
                  <a:lnTo>
                    <a:pt x="33" y="41"/>
                  </a:lnTo>
                  <a:lnTo>
                    <a:pt x="33" y="37"/>
                  </a:lnTo>
                  <a:lnTo>
                    <a:pt x="34" y="35"/>
                  </a:lnTo>
                  <a:lnTo>
                    <a:pt x="36" y="32"/>
                  </a:lnTo>
                  <a:lnTo>
                    <a:pt x="37" y="30"/>
                  </a:lnTo>
                  <a:lnTo>
                    <a:pt x="38" y="27"/>
                  </a:lnTo>
                  <a:lnTo>
                    <a:pt x="40" y="25"/>
                  </a:lnTo>
                  <a:lnTo>
                    <a:pt x="43" y="24"/>
                  </a:lnTo>
                  <a:lnTo>
                    <a:pt x="46" y="24"/>
                  </a:lnTo>
                  <a:lnTo>
                    <a:pt x="49" y="24"/>
                  </a:lnTo>
                  <a:lnTo>
                    <a:pt x="53" y="24"/>
                  </a:lnTo>
                  <a:lnTo>
                    <a:pt x="57" y="24"/>
                  </a:lnTo>
                  <a:lnTo>
                    <a:pt x="62" y="25"/>
                  </a:lnTo>
                  <a:lnTo>
                    <a:pt x="67" y="26"/>
                  </a:lnTo>
                  <a:lnTo>
                    <a:pt x="70" y="27"/>
                  </a:lnTo>
                  <a:lnTo>
                    <a:pt x="75" y="30"/>
                  </a:lnTo>
                  <a:lnTo>
                    <a:pt x="79" y="31"/>
                  </a:lnTo>
                  <a:lnTo>
                    <a:pt x="83" y="33"/>
                  </a:lnTo>
                  <a:lnTo>
                    <a:pt x="87" y="36"/>
                  </a:lnTo>
                  <a:lnTo>
                    <a:pt x="91" y="37"/>
                  </a:lnTo>
                  <a:lnTo>
                    <a:pt x="94" y="39"/>
                  </a:lnTo>
                  <a:lnTo>
                    <a:pt x="108" y="23"/>
                  </a:lnTo>
                  <a:lnTo>
                    <a:pt x="107" y="21"/>
                  </a:lnTo>
                  <a:lnTo>
                    <a:pt x="105" y="20"/>
                  </a:lnTo>
                  <a:lnTo>
                    <a:pt x="102" y="19"/>
                  </a:lnTo>
                  <a:lnTo>
                    <a:pt x="101" y="18"/>
                  </a:lnTo>
                  <a:lnTo>
                    <a:pt x="99" y="18"/>
                  </a:lnTo>
                  <a:lnTo>
                    <a:pt x="97" y="17"/>
                  </a:lnTo>
                  <a:lnTo>
                    <a:pt x="93" y="15"/>
                  </a:lnTo>
                  <a:lnTo>
                    <a:pt x="89" y="13"/>
                  </a:lnTo>
                  <a:lnTo>
                    <a:pt x="87" y="12"/>
                  </a:lnTo>
                  <a:lnTo>
                    <a:pt x="83" y="11"/>
                  </a:lnTo>
                  <a:lnTo>
                    <a:pt x="80" y="9"/>
                  </a:lnTo>
                  <a:lnTo>
                    <a:pt x="76" y="8"/>
                  </a:lnTo>
                  <a:lnTo>
                    <a:pt x="71" y="6"/>
                  </a:lnTo>
                  <a:lnTo>
                    <a:pt x="69" y="6"/>
                  </a:lnTo>
                  <a:lnTo>
                    <a:pt x="64" y="3"/>
                  </a:lnTo>
                  <a:lnTo>
                    <a:pt x="59" y="2"/>
                  </a:lnTo>
                  <a:lnTo>
                    <a:pt x="56" y="1"/>
                  </a:lnTo>
                  <a:lnTo>
                    <a:pt x="52" y="1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7" y="1"/>
                  </a:lnTo>
                  <a:lnTo>
                    <a:pt x="24" y="1"/>
                  </a:lnTo>
                  <a:lnTo>
                    <a:pt x="21" y="3"/>
                  </a:lnTo>
                  <a:lnTo>
                    <a:pt x="18" y="5"/>
                  </a:lnTo>
                  <a:lnTo>
                    <a:pt x="14" y="7"/>
                  </a:lnTo>
                  <a:lnTo>
                    <a:pt x="12" y="9"/>
                  </a:lnTo>
                  <a:lnTo>
                    <a:pt x="9" y="13"/>
                  </a:lnTo>
                  <a:lnTo>
                    <a:pt x="6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2" y="25"/>
                  </a:lnTo>
                  <a:lnTo>
                    <a:pt x="1" y="27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0" y="39"/>
                  </a:lnTo>
                  <a:lnTo>
                    <a:pt x="0" y="43"/>
                  </a:lnTo>
                  <a:lnTo>
                    <a:pt x="1" y="47"/>
                  </a:lnTo>
                  <a:lnTo>
                    <a:pt x="2" y="49"/>
                  </a:lnTo>
                  <a:lnTo>
                    <a:pt x="3" y="53"/>
                  </a:lnTo>
                  <a:lnTo>
                    <a:pt x="5" y="56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9" y="64"/>
                  </a:lnTo>
                  <a:lnTo>
                    <a:pt x="10" y="68"/>
                  </a:lnTo>
                  <a:lnTo>
                    <a:pt x="13" y="70"/>
                  </a:lnTo>
                  <a:lnTo>
                    <a:pt x="15" y="73"/>
                  </a:lnTo>
                  <a:lnTo>
                    <a:pt x="18" y="75"/>
                  </a:lnTo>
                  <a:lnTo>
                    <a:pt x="20" y="79"/>
                  </a:lnTo>
                  <a:lnTo>
                    <a:pt x="22" y="81"/>
                  </a:lnTo>
                  <a:lnTo>
                    <a:pt x="26" y="84"/>
                  </a:lnTo>
                  <a:lnTo>
                    <a:pt x="28" y="86"/>
                  </a:lnTo>
                  <a:lnTo>
                    <a:pt x="31" y="88"/>
                  </a:lnTo>
                  <a:lnTo>
                    <a:pt x="33" y="91"/>
                  </a:lnTo>
                  <a:lnTo>
                    <a:pt x="37" y="93"/>
                  </a:lnTo>
                  <a:lnTo>
                    <a:pt x="39" y="96"/>
                  </a:lnTo>
                  <a:lnTo>
                    <a:pt x="43" y="97"/>
                  </a:lnTo>
                  <a:lnTo>
                    <a:pt x="45" y="99"/>
                  </a:lnTo>
                  <a:lnTo>
                    <a:pt x="49" y="100"/>
                  </a:lnTo>
                  <a:lnTo>
                    <a:pt x="62" y="82"/>
                  </a:lnTo>
                  <a:lnTo>
                    <a:pt x="62" y="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9" name="Freeform 211"/>
            <p:cNvSpPr>
              <a:spLocks/>
            </p:cNvSpPr>
            <p:nvPr/>
          </p:nvSpPr>
          <p:spPr bwMode="auto">
            <a:xfrm>
              <a:off x="6877050" y="4795838"/>
              <a:ext cx="90488" cy="82550"/>
            </a:xfrm>
            <a:custGeom>
              <a:avLst/>
              <a:gdLst>
                <a:gd name="T0" fmla="*/ 21 w 112"/>
                <a:gd name="T1" fmla="*/ 65 h 104"/>
                <a:gd name="T2" fmla="*/ 30 w 112"/>
                <a:gd name="T3" fmla="*/ 71 h 104"/>
                <a:gd name="T4" fmla="*/ 38 w 112"/>
                <a:gd name="T5" fmla="*/ 76 h 104"/>
                <a:gd name="T6" fmla="*/ 49 w 112"/>
                <a:gd name="T7" fmla="*/ 79 h 104"/>
                <a:gd name="T8" fmla="*/ 59 w 112"/>
                <a:gd name="T9" fmla="*/ 83 h 104"/>
                <a:gd name="T10" fmla="*/ 68 w 112"/>
                <a:gd name="T11" fmla="*/ 83 h 104"/>
                <a:gd name="T12" fmla="*/ 76 w 112"/>
                <a:gd name="T13" fmla="*/ 83 h 104"/>
                <a:gd name="T14" fmla="*/ 85 w 112"/>
                <a:gd name="T15" fmla="*/ 81 h 104"/>
                <a:gd name="T16" fmla="*/ 91 w 112"/>
                <a:gd name="T17" fmla="*/ 75 h 104"/>
                <a:gd name="T18" fmla="*/ 93 w 112"/>
                <a:gd name="T19" fmla="*/ 69 h 104"/>
                <a:gd name="T20" fmla="*/ 92 w 112"/>
                <a:gd name="T21" fmla="*/ 60 h 104"/>
                <a:gd name="T22" fmla="*/ 87 w 112"/>
                <a:gd name="T23" fmla="*/ 53 h 104"/>
                <a:gd name="T24" fmla="*/ 80 w 112"/>
                <a:gd name="T25" fmla="*/ 45 h 104"/>
                <a:gd name="T26" fmla="*/ 72 w 112"/>
                <a:gd name="T27" fmla="*/ 36 h 104"/>
                <a:gd name="T28" fmla="*/ 62 w 112"/>
                <a:gd name="T29" fmla="*/ 28 h 104"/>
                <a:gd name="T30" fmla="*/ 53 w 112"/>
                <a:gd name="T31" fmla="*/ 22 h 104"/>
                <a:gd name="T32" fmla="*/ 48 w 112"/>
                <a:gd name="T33" fmla="*/ 18 h 104"/>
                <a:gd name="T34" fmla="*/ 47 w 112"/>
                <a:gd name="T35" fmla="*/ 11 h 104"/>
                <a:gd name="T36" fmla="*/ 49 w 112"/>
                <a:gd name="T37" fmla="*/ 3 h 104"/>
                <a:gd name="T38" fmla="*/ 54 w 112"/>
                <a:gd name="T39" fmla="*/ 0 h 104"/>
                <a:gd name="T40" fmla="*/ 61 w 112"/>
                <a:gd name="T41" fmla="*/ 2 h 104"/>
                <a:gd name="T42" fmla="*/ 69 w 112"/>
                <a:gd name="T43" fmla="*/ 6 h 104"/>
                <a:gd name="T44" fmla="*/ 80 w 112"/>
                <a:gd name="T45" fmla="*/ 14 h 104"/>
                <a:gd name="T46" fmla="*/ 87 w 112"/>
                <a:gd name="T47" fmla="*/ 20 h 104"/>
                <a:gd name="T48" fmla="*/ 92 w 112"/>
                <a:gd name="T49" fmla="*/ 24 h 104"/>
                <a:gd name="T50" fmla="*/ 97 w 112"/>
                <a:gd name="T51" fmla="*/ 30 h 104"/>
                <a:gd name="T52" fmla="*/ 100 w 112"/>
                <a:gd name="T53" fmla="*/ 36 h 104"/>
                <a:gd name="T54" fmla="*/ 104 w 112"/>
                <a:gd name="T55" fmla="*/ 42 h 104"/>
                <a:gd name="T56" fmla="*/ 107 w 112"/>
                <a:gd name="T57" fmla="*/ 48 h 104"/>
                <a:gd name="T58" fmla="*/ 110 w 112"/>
                <a:gd name="T59" fmla="*/ 54 h 104"/>
                <a:gd name="T60" fmla="*/ 111 w 112"/>
                <a:gd name="T61" fmla="*/ 60 h 104"/>
                <a:gd name="T62" fmla="*/ 112 w 112"/>
                <a:gd name="T63" fmla="*/ 66 h 104"/>
                <a:gd name="T64" fmla="*/ 112 w 112"/>
                <a:gd name="T65" fmla="*/ 72 h 104"/>
                <a:gd name="T66" fmla="*/ 111 w 112"/>
                <a:gd name="T67" fmla="*/ 78 h 104"/>
                <a:gd name="T68" fmla="*/ 109 w 112"/>
                <a:gd name="T69" fmla="*/ 85 h 104"/>
                <a:gd name="T70" fmla="*/ 105 w 112"/>
                <a:gd name="T71" fmla="*/ 90 h 104"/>
                <a:gd name="T72" fmla="*/ 99 w 112"/>
                <a:gd name="T73" fmla="*/ 95 h 104"/>
                <a:gd name="T74" fmla="*/ 94 w 112"/>
                <a:gd name="T75" fmla="*/ 98 h 104"/>
                <a:gd name="T76" fmla="*/ 87 w 112"/>
                <a:gd name="T77" fmla="*/ 101 h 104"/>
                <a:gd name="T78" fmla="*/ 81 w 112"/>
                <a:gd name="T79" fmla="*/ 103 h 104"/>
                <a:gd name="T80" fmla="*/ 74 w 112"/>
                <a:gd name="T81" fmla="*/ 103 h 104"/>
                <a:gd name="T82" fmla="*/ 67 w 112"/>
                <a:gd name="T83" fmla="*/ 103 h 104"/>
                <a:gd name="T84" fmla="*/ 59 w 112"/>
                <a:gd name="T85" fmla="*/ 103 h 104"/>
                <a:gd name="T86" fmla="*/ 51 w 112"/>
                <a:gd name="T87" fmla="*/ 102 h 104"/>
                <a:gd name="T88" fmla="*/ 43 w 112"/>
                <a:gd name="T89" fmla="*/ 100 h 104"/>
                <a:gd name="T90" fmla="*/ 35 w 112"/>
                <a:gd name="T91" fmla="*/ 97 h 104"/>
                <a:gd name="T92" fmla="*/ 27 w 112"/>
                <a:gd name="T93" fmla="*/ 94 h 104"/>
                <a:gd name="T94" fmla="*/ 20 w 112"/>
                <a:gd name="T95" fmla="*/ 91 h 104"/>
                <a:gd name="T96" fmla="*/ 13 w 112"/>
                <a:gd name="T97" fmla="*/ 88 h 104"/>
                <a:gd name="T98" fmla="*/ 7 w 112"/>
                <a:gd name="T99" fmla="*/ 83 h 104"/>
                <a:gd name="T100" fmla="*/ 2 w 112"/>
                <a:gd name="T101" fmla="*/ 79 h 104"/>
                <a:gd name="T102" fmla="*/ 17 w 112"/>
                <a:gd name="T103" fmla="*/ 6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104">
                  <a:moveTo>
                    <a:pt x="17" y="63"/>
                  </a:moveTo>
                  <a:lnTo>
                    <a:pt x="21" y="65"/>
                  </a:lnTo>
                  <a:lnTo>
                    <a:pt x="25" y="67"/>
                  </a:lnTo>
                  <a:lnTo>
                    <a:pt x="30" y="71"/>
                  </a:lnTo>
                  <a:lnTo>
                    <a:pt x="35" y="73"/>
                  </a:lnTo>
                  <a:lnTo>
                    <a:pt x="38" y="76"/>
                  </a:lnTo>
                  <a:lnTo>
                    <a:pt x="44" y="78"/>
                  </a:lnTo>
                  <a:lnTo>
                    <a:pt x="49" y="79"/>
                  </a:lnTo>
                  <a:lnTo>
                    <a:pt x="54" y="82"/>
                  </a:lnTo>
                  <a:lnTo>
                    <a:pt x="59" y="83"/>
                  </a:lnTo>
                  <a:lnTo>
                    <a:pt x="63" y="83"/>
                  </a:lnTo>
                  <a:lnTo>
                    <a:pt x="68" y="83"/>
                  </a:lnTo>
                  <a:lnTo>
                    <a:pt x="73" y="84"/>
                  </a:lnTo>
                  <a:lnTo>
                    <a:pt x="76" y="83"/>
                  </a:lnTo>
                  <a:lnTo>
                    <a:pt x="81" y="82"/>
                  </a:lnTo>
                  <a:lnTo>
                    <a:pt x="85" y="81"/>
                  </a:lnTo>
                  <a:lnTo>
                    <a:pt x="88" y="78"/>
                  </a:lnTo>
                  <a:lnTo>
                    <a:pt x="91" y="75"/>
                  </a:lnTo>
                  <a:lnTo>
                    <a:pt x="92" y="72"/>
                  </a:lnTo>
                  <a:lnTo>
                    <a:pt x="93" y="69"/>
                  </a:lnTo>
                  <a:lnTo>
                    <a:pt x="93" y="65"/>
                  </a:lnTo>
                  <a:lnTo>
                    <a:pt x="92" y="60"/>
                  </a:lnTo>
                  <a:lnTo>
                    <a:pt x="90" y="57"/>
                  </a:lnTo>
                  <a:lnTo>
                    <a:pt x="87" y="53"/>
                  </a:lnTo>
                  <a:lnTo>
                    <a:pt x="85" y="48"/>
                  </a:lnTo>
                  <a:lnTo>
                    <a:pt x="80" y="45"/>
                  </a:lnTo>
                  <a:lnTo>
                    <a:pt x="76" y="40"/>
                  </a:lnTo>
                  <a:lnTo>
                    <a:pt x="72" y="36"/>
                  </a:lnTo>
                  <a:lnTo>
                    <a:pt x="68" y="33"/>
                  </a:lnTo>
                  <a:lnTo>
                    <a:pt x="62" y="28"/>
                  </a:lnTo>
                  <a:lnTo>
                    <a:pt x="57" y="26"/>
                  </a:lnTo>
                  <a:lnTo>
                    <a:pt x="53" y="22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7" y="11"/>
                  </a:lnTo>
                  <a:lnTo>
                    <a:pt x="48" y="8"/>
                  </a:lnTo>
                  <a:lnTo>
                    <a:pt x="49" y="3"/>
                  </a:lnTo>
                  <a:lnTo>
                    <a:pt x="51" y="2"/>
                  </a:lnTo>
                  <a:lnTo>
                    <a:pt x="54" y="0"/>
                  </a:lnTo>
                  <a:lnTo>
                    <a:pt x="57" y="0"/>
                  </a:lnTo>
                  <a:lnTo>
                    <a:pt x="61" y="2"/>
                  </a:lnTo>
                  <a:lnTo>
                    <a:pt x="66" y="4"/>
                  </a:lnTo>
                  <a:lnTo>
                    <a:pt x="69" y="6"/>
                  </a:lnTo>
                  <a:lnTo>
                    <a:pt x="75" y="10"/>
                  </a:lnTo>
                  <a:lnTo>
                    <a:pt x="80" y="14"/>
                  </a:lnTo>
                  <a:lnTo>
                    <a:pt x="85" y="17"/>
                  </a:lnTo>
                  <a:lnTo>
                    <a:pt x="87" y="20"/>
                  </a:lnTo>
                  <a:lnTo>
                    <a:pt x="90" y="22"/>
                  </a:lnTo>
                  <a:lnTo>
                    <a:pt x="92" y="24"/>
                  </a:lnTo>
                  <a:lnTo>
                    <a:pt x="94" y="28"/>
                  </a:lnTo>
                  <a:lnTo>
                    <a:pt x="97" y="30"/>
                  </a:lnTo>
                  <a:lnTo>
                    <a:pt x="99" y="33"/>
                  </a:lnTo>
                  <a:lnTo>
                    <a:pt x="100" y="36"/>
                  </a:lnTo>
                  <a:lnTo>
                    <a:pt x="103" y="39"/>
                  </a:lnTo>
                  <a:lnTo>
                    <a:pt x="104" y="42"/>
                  </a:lnTo>
                  <a:lnTo>
                    <a:pt x="106" y="45"/>
                  </a:lnTo>
                  <a:lnTo>
                    <a:pt x="107" y="48"/>
                  </a:lnTo>
                  <a:lnTo>
                    <a:pt x="109" y="51"/>
                  </a:lnTo>
                  <a:lnTo>
                    <a:pt x="110" y="54"/>
                  </a:lnTo>
                  <a:lnTo>
                    <a:pt x="111" y="57"/>
                  </a:lnTo>
                  <a:lnTo>
                    <a:pt x="111" y="60"/>
                  </a:lnTo>
                  <a:lnTo>
                    <a:pt x="112" y="64"/>
                  </a:lnTo>
                  <a:lnTo>
                    <a:pt x="112" y="66"/>
                  </a:lnTo>
                  <a:lnTo>
                    <a:pt x="112" y="70"/>
                  </a:lnTo>
                  <a:lnTo>
                    <a:pt x="112" y="72"/>
                  </a:lnTo>
                  <a:lnTo>
                    <a:pt x="112" y="76"/>
                  </a:lnTo>
                  <a:lnTo>
                    <a:pt x="111" y="78"/>
                  </a:lnTo>
                  <a:lnTo>
                    <a:pt x="110" y="82"/>
                  </a:lnTo>
                  <a:lnTo>
                    <a:pt x="109" y="85"/>
                  </a:lnTo>
                  <a:lnTo>
                    <a:pt x="107" y="88"/>
                  </a:lnTo>
                  <a:lnTo>
                    <a:pt x="105" y="90"/>
                  </a:lnTo>
                  <a:lnTo>
                    <a:pt x="103" y="92"/>
                  </a:lnTo>
                  <a:lnTo>
                    <a:pt x="99" y="95"/>
                  </a:lnTo>
                  <a:lnTo>
                    <a:pt x="97" y="97"/>
                  </a:lnTo>
                  <a:lnTo>
                    <a:pt x="94" y="98"/>
                  </a:lnTo>
                  <a:lnTo>
                    <a:pt x="91" y="100"/>
                  </a:lnTo>
                  <a:lnTo>
                    <a:pt x="87" y="101"/>
                  </a:lnTo>
                  <a:lnTo>
                    <a:pt x="85" y="102"/>
                  </a:lnTo>
                  <a:lnTo>
                    <a:pt x="81" y="103"/>
                  </a:lnTo>
                  <a:lnTo>
                    <a:pt x="78" y="103"/>
                  </a:lnTo>
                  <a:lnTo>
                    <a:pt x="74" y="103"/>
                  </a:lnTo>
                  <a:lnTo>
                    <a:pt x="70" y="104"/>
                  </a:lnTo>
                  <a:lnTo>
                    <a:pt x="67" y="103"/>
                  </a:lnTo>
                  <a:lnTo>
                    <a:pt x="63" y="103"/>
                  </a:lnTo>
                  <a:lnTo>
                    <a:pt x="59" y="103"/>
                  </a:lnTo>
                  <a:lnTo>
                    <a:pt x="55" y="102"/>
                  </a:lnTo>
                  <a:lnTo>
                    <a:pt x="51" y="102"/>
                  </a:lnTo>
                  <a:lnTo>
                    <a:pt x="48" y="101"/>
                  </a:lnTo>
                  <a:lnTo>
                    <a:pt x="43" y="100"/>
                  </a:lnTo>
                  <a:lnTo>
                    <a:pt x="39" y="98"/>
                  </a:lnTo>
                  <a:lnTo>
                    <a:pt x="35" y="97"/>
                  </a:lnTo>
                  <a:lnTo>
                    <a:pt x="31" y="95"/>
                  </a:lnTo>
                  <a:lnTo>
                    <a:pt x="27" y="94"/>
                  </a:lnTo>
                  <a:lnTo>
                    <a:pt x="24" y="92"/>
                  </a:lnTo>
                  <a:lnTo>
                    <a:pt x="20" y="91"/>
                  </a:lnTo>
                  <a:lnTo>
                    <a:pt x="17" y="89"/>
                  </a:lnTo>
                  <a:lnTo>
                    <a:pt x="13" y="88"/>
                  </a:lnTo>
                  <a:lnTo>
                    <a:pt x="11" y="85"/>
                  </a:lnTo>
                  <a:lnTo>
                    <a:pt x="7" y="83"/>
                  </a:lnTo>
                  <a:lnTo>
                    <a:pt x="5" y="82"/>
                  </a:lnTo>
                  <a:lnTo>
                    <a:pt x="2" y="79"/>
                  </a:lnTo>
                  <a:lnTo>
                    <a:pt x="0" y="78"/>
                  </a:lnTo>
                  <a:lnTo>
                    <a:pt x="17" y="63"/>
                  </a:lnTo>
                  <a:lnTo>
                    <a:pt x="17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0" name="Freeform 212"/>
            <p:cNvSpPr>
              <a:spLocks/>
            </p:cNvSpPr>
            <p:nvPr/>
          </p:nvSpPr>
          <p:spPr bwMode="auto">
            <a:xfrm>
              <a:off x="6826250" y="4859338"/>
              <a:ext cx="104775" cy="66675"/>
            </a:xfrm>
            <a:custGeom>
              <a:avLst/>
              <a:gdLst>
                <a:gd name="T0" fmla="*/ 10 w 132"/>
                <a:gd name="T1" fmla="*/ 0 h 82"/>
                <a:gd name="T2" fmla="*/ 10 w 132"/>
                <a:gd name="T3" fmla="*/ 3 h 82"/>
                <a:gd name="T4" fmla="*/ 11 w 132"/>
                <a:gd name="T5" fmla="*/ 8 h 82"/>
                <a:gd name="T6" fmla="*/ 14 w 132"/>
                <a:gd name="T7" fmla="*/ 15 h 82"/>
                <a:gd name="T8" fmla="*/ 20 w 132"/>
                <a:gd name="T9" fmla="*/ 22 h 82"/>
                <a:gd name="T10" fmla="*/ 26 w 132"/>
                <a:gd name="T11" fmla="*/ 30 h 82"/>
                <a:gd name="T12" fmla="*/ 30 w 132"/>
                <a:gd name="T13" fmla="*/ 33 h 82"/>
                <a:gd name="T14" fmla="*/ 37 w 132"/>
                <a:gd name="T15" fmla="*/ 39 h 82"/>
                <a:gd name="T16" fmla="*/ 45 w 132"/>
                <a:gd name="T17" fmla="*/ 44 h 82"/>
                <a:gd name="T18" fmla="*/ 53 w 132"/>
                <a:gd name="T19" fmla="*/ 49 h 82"/>
                <a:gd name="T20" fmla="*/ 60 w 132"/>
                <a:gd name="T21" fmla="*/ 54 h 82"/>
                <a:gd name="T22" fmla="*/ 69 w 132"/>
                <a:gd name="T23" fmla="*/ 57 h 82"/>
                <a:gd name="T24" fmla="*/ 77 w 132"/>
                <a:gd name="T25" fmla="*/ 60 h 82"/>
                <a:gd name="T26" fmla="*/ 84 w 132"/>
                <a:gd name="T27" fmla="*/ 62 h 82"/>
                <a:gd name="T28" fmla="*/ 90 w 132"/>
                <a:gd name="T29" fmla="*/ 63 h 82"/>
                <a:gd name="T30" fmla="*/ 97 w 132"/>
                <a:gd name="T31" fmla="*/ 63 h 82"/>
                <a:gd name="T32" fmla="*/ 103 w 132"/>
                <a:gd name="T33" fmla="*/ 63 h 82"/>
                <a:gd name="T34" fmla="*/ 109 w 132"/>
                <a:gd name="T35" fmla="*/ 63 h 82"/>
                <a:gd name="T36" fmla="*/ 115 w 132"/>
                <a:gd name="T37" fmla="*/ 63 h 82"/>
                <a:gd name="T38" fmla="*/ 121 w 132"/>
                <a:gd name="T39" fmla="*/ 62 h 82"/>
                <a:gd name="T40" fmla="*/ 127 w 132"/>
                <a:gd name="T41" fmla="*/ 60 h 82"/>
                <a:gd name="T42" fmla="*/ 132 w 132"/>
                <a:gd name="T43" fmla="*/ 58 h 82"/>
                <a:gd name="T44" fmla="*/ 112 w 132"/>
                <a:gd name="T45" fmla="*/ 81 h 82"/>
                <a:gd name="T46" fmla="*/ 108 w 132"/>
                <a:gd name="T47" fmla="*/ 81 h 82"/>
                <a:gd name="T48" fmla="*/ 100 w 132"/>
                <a:gd name="T49" fmla="*/ 82 h 82"/>
                <a:gd name="T50" fmla="*/ 94 w 132"/>
                <a:gd name="T51" fmla="*/ 82 h 82"/>
                <a:gd name="T52" fmla="*/ 86 w 132"/>
                <a:gd name="T53" fmla="*/ 81 h 82"/>
                <a:gd name="T54" fmla="*/ 79 w 132"/>
                <a:gd name="T55" fmla="*/ 80 h 82"/>
                <a:gd name="T56" fmla="*/ 72 w 132"/>
                <a:gd name="T57" fmla="*/ 80 h 82"/>
                <a:gd name="T58" fmla="*/ 63 w 132"/>
                <a:gd name="T59" fmla="*/ 76 h 82"/>
                <a:gd name="T60" fmla="*/ 54 w 132"/>
                <a:gd name="T61" fmla="*/ 73 h 82"/>
                <a:gd name="T62" fmla="*/ 45 w 132"/>
                <a:gd name="T63" fmla="*/ 68 h 82"/>
                <a:gd name="T64" fmla="*/ 35 w 132"/>
                <a:gd name="T65" fmla="*/ 63 h 82"/>
                <a:gd name="T66" fmla="*/ 26 w 132"/>
                <a:gd name="T67" fmla="*/ 55 h 82"/>
                <a:gd name="T68" fmla="*/ 17 w 132"/>
                <a:gd name="T69" fmla="*/ 46 h 82"/>
                <a:gd name="T70" fmla="*/ 12 w 132"/>
                <a:gd name="T71" fmla="*/ 40 h 82"/>
                <a:gd name="T72" fmla="*/ 8 w 132"/>
                <a:gd name="T73" fmla="*/ 36 h 82"/>
                <a:gd name="T74" fmla="*/ 4 w 132"/>
                <a:gd name="T75" fmla="*/ 30 h 82"/>
                <a:gd name="T76" fmla="*/ 0 w 132"/>
                <a:gd name="T77" fmla="*/ 24 h 82"/>
                <a:gd name="T78" fmla="*/ 10 w 132"/>
                <a:gd name="T7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82">
                  <a:moveTo>
                    <a:pt x="10" y="0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6"/>
                  </a:lnTo>
                  <a:lnTo>
                    <a:pt x="11" y="8"/>
                  </a:lnTo>
                  <a:lnTo>
                    <a:pt x="12" y="12"/>
                  </a:lnTo>
                  <a:lnTo>
                    <a:pt x="14" y="15"/>
                  </a:lnTo>
                  <a:lnTo>
                    <a:pt x="16" y="19"/>
                  </a:lnTo>
                  <a:lnTo>
                    <a:pt x="20" y="22"/>
                  </a:lnTo>
                  <a:lnTo>
                    <a:pt x="23" y="27"/>
                  </a:lnTo>
                  <a:lnTo>
                    <a:pt x="26" y="30"/>
                  </a:lnTo>
                  <a:lnTo>
                    <a:pt x="28" y="32"/>
                  </a:lnTo>
                  <a:lnTo>
                    <a:pt x="30" y="33"/>
                  </a:lnTo>
                  <a:lnTo>
                    <a:pt x="34" y="37"/>
                  </a:lnTo>
                  <a:lnTo>
                    <a:pt x="37" y="39"/>
                  </a:lnTo>
                  <a:lnTo>
                    <a:pt x="41" y="42"/>
                  </a:lnTo>
                  <a:lnTo>
                    <a:pt x="45" y="44"/>
                  </a:lnTo>
                  <a:lnTo>
                    <a:pt x="49" y="48"/>
                  </a:lnTo>
                  <a:lnTo>
                    <a:pt x="53" y="49"/>
                  </a:lnTo>
                  <a:lnTo>
                    <a:pt x="57" y="51"/>
                  </a:lnTo>
                  <a:lnTo>
                    <a:pt x="60" y="54"/>
                  </a:lnTo>
                  <a:lnTo>
                    <a:pt x="65" y="56"/>
                  </a:lnTo>
                  <a:lnTo>
                    <a:pt x="69" y="57"/>
                  </a:lnTo>
                  <a:lnTo>
                    <a:pt x="72" y="58"/>
                  </a:lnTo>
                  <a:lnTo>
                    <a:pt x="77" y="60"/>
                  </a:lnTo>
                  <a:lnTo>
                    <a:pt x="80" y="61"/>
                  </a:lnTo>
                  <a:lnTo>
                    <a:pt x="84" y="62"/>
                  </a:lnTo>
                  <a:lnTo>
                    <a:pt x="86" y="63"/>
                  </a:lnTo>
                  <a:lnTo>
                    <a:pt x="90" y="63"/>
                  </a:lnTo>
                  <a:lnTo>
                    <a:pt x="94" y="63"/>
                  </a:lnTo>
                  <a:lnTo>
                    <a:pt x="97" y="63"/>
                  </a:lnTo>
                  <a:lnTo>
                    <a:pt x="101" y="63"/>
                  </a:lnTo>
                  <a:lnTo>
                    <a:pt x="103" y="63"/>
                  </a:lnTo>
                  <a:lnTo>
                    <a:pt x="107" y="64"/>
                  </a:lnTo>
                  <a:lnTo>
                    <a:pt x="109" y="63"/>
                  </a:lnTo>
                  <a:lnTo>
                    <a:pt x="113" y="63"/>
                  </a:lnTo>
                  <a:lnTo>
                    <a:pt x="115" y="63"/>
                  </a:lnTo>
                  <a:lnTo>
                    <a:pt x="116" y="63"/>
                  </a:lnTo>
                  <a:lnTo>
                    <a:pt x="121" y="62"/>
                  </a:lnTo>
                  <a:lnTo>
                    <a:pt x="125" y="61"/>
                  </a:lnTo>
                  <a:lnTo>
                    <a:pt x="127" y="60"/>
                  </a:lnTo>
                  <a:lnTo>
                    <a:pt x="129" y="60"/>
                  </a:lnTo>
                  <a:lnTo>
                    <a:pt x="132" y="58"/>
                  </a:lnTo>
                  <a:lnTo>
                    <a:pt x="132" y="58"/>
                  </a:lnTo>
                  <a:lnTo>
                    <a:pt x="112" y="81"/>
                  </a:lnTo>
                  <a:lnTo>
                    <a:pt x="110" y="81"/>
                  </a:lnTo>
                  <a:lnTo>
                    <a:pt x="108" y="81"/>
                  </a:lnTo>
                  <a:lnTo>
                    <a:pt x="104" y="82"/>
                  </a:lnTo>
                  <a:lnTo>
                    <a:pt x="100" y="82"/>
                  </a:lnTo>
                  <a:lnTo>
                    <a:pt x="96" y="82"/>
                  </a:lnTo>
                  <a:lnTo>
                    <a:pt x="94" y="82"/>
                  </a:lnTo>
                  <a:lnTo>
                    <a:pt x="90" y="81"/>
                  </a:lnTo>
                  <a:lnTo>
                    <a:pt x="86" y="81"/>
                  </a:lnTo>
                  <a:lnTo>
                    <a:pt x="83" y="81"/>
                  </a:lnTo>
                  <a:lnTo>
                    <a:pt x="79" y="80"/>
                  </a:lnTo>
                  <a:lnTo>
                    <a:pt x="76" y="80"/>
                  </a:lnTo>
                  <a:lnTo>
                    <a:pt x="72" y="80"/>
                  </a:lnTo>
                  <a:lnTo>
                    <a:pt x="67" y="77"/>
                  </a:lnTo>
                  <a:lnTo>
                    <a:pt x="63" y="76"/>
                  </a:lnTo>
                  <a:lnTo>
                    <a:pt x="58" y="75"/>
                  </a:lnTo>
                  <a:lnTo>
                    <a:pt x="54" y="73"/>
                  </a:lnTo>
                  <a:lnTo>
                    <a:pt x="49" y="70"/>
                  </a:lnTo>
                  <a:lnTo>
                    <a:pt x="45" y="68"/>
                  </a:lnTo>
                  <a:lnTo>
                    <a:pt x="40" y="65"/>
                  </a:lnTo>
                  <a:lnTo>
                    <a:pt x="35" y="63"/>
                  </a:lnTo>
                  <a:lnTo>
                    <a:pt x="30" y="58"/>
                  </a:lnTo>
                  <a:lnTo>
                    <a:pt x="26" y="55"/>
                  </a:lnTo>
                  <a:lnTo>
                    <a:pt x="21" y="50"/>
                  </a:lnTo>
                  <a:lnTo>
                    <a:pt x="17" y="46"/>
                  </a:lnTo>
                  <a:lnTo>
                    <a:pt x="14" y="43"/>
                  </a:lnTo>
                  <a:lnTo>
                    <a:pt x="12" y="40"/>
                  </a:lnTo>
                  <a:lnTo>
                    <a:pt x="10" y="38"/>
                  </a:lnTo>
                  <a:lnTo>
                    <a:pt x="8" y="36"/>
                  </a:lnTo>
                  <a:lnTo>
                    <a:pt x="5" y="32"/>
                  </a:lnTo>
                  <a:lnTo>
                    <a:pt x="4" y="30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1" name="Freeform 213"/>
            <p:cNvSpPr>
              <a:spLocks/>
            </p:cNvSpPr>
            <p:nvPr/>
          </p:nvSpPr>
          <p:spPr bwMode="auto">
            <a:xfrm>
              <a:off x="6953250" y="4918076"/>
              <a:ext cx="88900" cy="85725"/>
            </a:xfrm>
            <a:custGeom>
              <a:avLst/>
              <a:gdLst>
                <a:gd name="T0" fmla="*/ 16 w 114"/>
                <a:gd name="T1" fmla="*/ 0 h 108"/>
                <a:gd name="T2" fmla="*/ 15 w 114"/>
                <a:gd name="T3" fmla="*/ 4 h 108"/>
                <a:gd name="T4" fmla="*/ 15 w 114"/>
                <a:gd name="T5" fmla="*/ 9 h 108"/>
                <a:gd name="T6" fmla="*/ 16 w 114"/>
                <a:gd name="T7" fmla="*/ 15 h 108"/>
                <a:gd name="T8" fmla="*/ 17 w 114"/>
                <a:gd name="T9" fmla="*/ 22 h 108"/>
                <a:gd name="T10" fmla="*/ 19 w 114"/>
                <a:gd name="T11" fmla="*/ 27 h 108"/>
                <a:gd name="T12" fmla="*/ 23 w 114"/>
                <a:gd name="T13" fmla="*/ 33 h 108"/>
                <a:gd name="T14" fmla="*/ 27 w 114"/>
                <a:gd name="T15" fmla="*/ 39 h 108"/>
                <a:gd name="T16" fmla="*/ 30 w 114"/>
                <a:gd name="T17" fmla="*/ 45 h 108"/>
                <a:gd name="T18" fmla="*/ 36 w 114"/>
                <a:gd name="T19" fmla="*/ 52 h 108"/>
                <a:gd name="T20" fmla="*/ 42 w 114"/>
                <a:gd name="T21" fmla="*/ 61 h 108"/>
                <a:gd name="T22" fmla="*/ 48 w 114"/>
                <a:gd name="T23" fmla="*/ 67 h 108"/>
                <a:gd name="T24" fmla="*/ 54 w 114"/>
                <a:gd name="T25" fmla="*/ 73 h 108"/>
                <a:gd name="T26" fmla="*/ 61 w 114"/>
                <a:gd name="T27" fmla="*/ 79 h 108"/>
                <a:gd name="T28" fmla="*/ 67 w 114"/>
                <a:gd name="T29" fmla="*/ 82 h 108"/>
                <a:gd name="T30" fmla="*/ 73 w 114"/>
                <a:gd name="T31" fmla="*/ 86 h 108"/>
                <a:gd name="T32" fmla="*/ 79 w 114"/>
                <a:gd name="T33" fmla="*/ 88 h 108"/>
                <a:gd name="T34" fmla="*/ 85 w 114"/>
                <a:gd name="T35" fmla="*/ 91 h 108"/>
                <a:gd name="T36" fmla="*/ 92 w 114"/>
                <a:gd name="T37" fmla="*/ 93 h 108"/>
                <a:gd name="T38" fmla="*/ 102 w 114"/>
                <a:gd name="T39" fmla="*/ 94 h 108"/>
                <a:gd name="T40" fmla="*/ 109 w 114"/>
                <a:gd name="T41" fmla="*/ 94 h 108"/>
                <a:gd name="T42" fmla="*/ 113 w 114"/>
                <a:gd name="T43" fmla="*/ 94 h 108"/>
                <a:gd name="T44" fmla="*/ 88 w 114"/>
                <a:gd name="T45" fmla="*/ 108 h 108"/>
                <a:gd name="T46" fmla="*/ 84 w 114"/>
                <a:gd name="T47" fmla="*/ 107 h 108"/>
                <a:gd name="T48" fmla="*/ 76 w 114"/>
                <a:gd name="T49" fmla="*/ 106 h 108"/>
                <a:gd name="T50" fmla="*/ 70 w 114"/>
                <a:gd name="T51" fmla="*/ 104 h 108"/>
                <a:gd name="T52" fmla="*/ 64 w 114"/>
                <a:gd name="T53" fmla="*/ 101 h 108"/>
                <a:gd name="T54" fmla="*/ 57 w 114"/>
                <a:gd name="T55" fmla="*/ 98 h 108"/>
                <a:gd name="T56" fmla="*/ 49 w 114"/>
                <a:gd name="T57" fmla="*/ 94 h 108"/>
                <a:gd name="T58" fmla="*/ 42 w 114"/>
                <a:gd name="T59" fmla="*/ 88 h 108"/>
                <a:gd name="T60" fmla="*/ 35 w 114"/>
                <a:gd name="T61" fmla="*/ 82 h 108"/>
                <a:gd name="T62" fmla="*/ 28 w 114"/>
                <a:gd name="T63" fmla="*/ 75 h 108"/>
                <a:gd name="T64" fmla="*/ 21 w 114"/>
                <a:gd name="T65" fmla="*/ 68 h 108"/>
                <a:gd name="T66" fmla="*/ 15 w 114"/>
                <a:gd name="T67" fmla="*/ 57 h 108"/>
                <a:gd name="T68" fmla="*/ 11 w 114"/>
                <a:gd name="T69" fmla="*/ 51 h 108"/>
                <a:gd name="T70" fmla="*/ 9 w 114"/>
                <a:gd name="T71" fmla="*/ 46 h 108"/>
                <a:gd name="T72" fmla="*/ 5 w 114"/>
                <a:gd name="T73" fmla="*/ 39 h 108"/>
                <a:gd name="T74" fmla="*/ 4 w 114"/>
                <a:gd name="T75" fmla="*/ 33 h 108"/>
                <a:gd name="T76" fmla="*/ 2 w 114"/>
                <a:gd name="T77" fmla="*/ 26 h 108"/>
                <a:gd name="T78" fmla="*/ 0 w 114"/>
                <a:gd name="T79" fmla="*/ 19 h 108"/>
                <a:gd name="T80" fmla="*/ 17 w 114"/>
                <a:gd name="T8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4" h="108">
                  <a:moveTo>
                    <a:pt x="17" y="0"/>
                  </a:moveTo>
                  <a:lnTo>
                    <a:pt x="16" y="0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5" y="7"/>
                  </a:lnTo>
                  <a:lnTo>
                    <a:pt x="15" y="9"/>
                  </a:lnTo>
                  <a:lnTo>
                    <a:pt x="16" y="13"/>
                  </a:lnTo>
                  <a:lnTo>
                    <a:pt x="16" y="15"/>
                  </a:lnTo>
                  <a:lnTo>
                    <a:pt x="17" y="20"/>
                  </a:lnTo>
                  <a:lnTo>
                    <a:pt x="17" y="22"/>
                  </a:lnTo>
                  <a:lnTo>
                    <a:pt x="18" y="25"/>
                  </a:lnTo>
                  <a:lnTo>
                    <a:pt x="19" y="27"/>
                  </a:lnTo>
                  <a:lnTo>
                    <a:pt x="22" y="30"/>
                  </a:lnTo>
                  <a:lnTo>
                    <a:pt x="23" y="33"/>
                  </a:lnTo>
                  <a:lnTo>
                    <a:pt x="24" y="36"/>
                  </a:lnTo>
                  <a:lnTo>
                    <a:pt x="27" y="39"/>
                  </a:lnTo>
                  <a:lnTo>
                    <a:pt x="28" y="43"/>
                  </a:lnTo>
                  <a:lnTo>
                    <a:pt x="30" y="45"/>
                  </a:lnTo>
                  <a:lnTo>
                    <a:pt x="33" y="49"/>
                  </a:lnTo>
                  <a:lnTo>
                    <a:pt x="36" y="52"/>
                  </a:lnTo>
                  <a:lnTo>
                    <a:pt x="39" y="57"/>
                  </a:lnTo>
                  <a:lnTo>
                    <a:pt x="42" y="61"/>
                  </a:lnTo>
                  <a:lnTo>
                    <a:pt x="45" y="64"/>
                  </a:lnTo>
                  <a:lnTo>
                    <a:pt x="48" y="67"/>
                  </a:lnTo>
                  <a:lnTo>
                    <a:pt x="52" y="70"/>
                  </a:lnTo>
                  <a:lnTo>
                    <a:pt x="54" y="73"/>
                  </a:lnTo>
                  <a:lnTo>
                    <a:pt x="58" y="76"/>
                  </a:lnTo>
                  <a:lnTo>
                    <a:pt x="61" y="79"/>
                  </a:lnTo>
                  <a:lnTo>
                    <a:pt x="64" y="81"/>
                  </a:lnTo>
                  <a:lnTo>
                    <a:pt x="67" y="82"/>
                  </a:lnTo>
                  <a:lnTo>
                    <a:pt x="70" y="85"/>
                  </a:lnTo>
                  <a:lnTo>
                    <a:pt x="73" y="86"/>
                  </a:lnTo>
                  <a:lnTo>
                    <a:pt x="76" y="87"/>
                  </a:lnTo>
                  <a:lnTo>
                    <a:pt x="79" y="88"/>
                  </a:lnTo>
                  <a:lnTo>
                    <a:pt x="82" y="89"/>
                  </a:lnTo>
                  <a:lnTo>
                    <a:pt x="85" y="91"/>
                  </a:lnTo>
                  <a:lnTo>
                    <a:pt x="88" y="92"/>
                  </a:lnTo>
                  <a:lnTo>
                    <a:pt x="92" y="93"/>
                  </a:lnTo>
                  <a:lnTo>
                    <a:pt x="97" y="94"/>
                  </a:lnTo>
                  <a:lnTo>
                    <a:pt x="102" y="94"/>
                  </a:lnTo>
                  <a:lnTo>
                    <a:pt x="107" y="94"/>
                  </a:lnTo>
                  <a:lnTo>
                    <a:pt x="109" y="94"/>
                  </a:lnTo>
                  <a:lnTo>
                    <a:pt x="111" y="94"/>
                  </a:lnTo>
                  <a:lnTo>
                    <a:pt x="113" y="94"/>
                  </a:lnTo>
                  <a:lnTo>
                    <a:pt x="114" y="94"/>
                  </a:lnTo>
                  <a:lnTo>
                    <a:pt x="88" y="108"/>
                  </a:lnTo>
                  <a:lnTo>
                    <a:pt x="86" y="108"/>
                  </a:lnTo>
                  <a:lnTo>
                    <a:pt x="84" y="107"/>
                  </a:lnTo>
                  <a:lnTo>
                    <a:pt x="80" y="106"/>
                  </a:lnTo>
                  <a:lnTo>
                    <a:pt x="76" y="106"/>
                  </a:lnTo>
                  <a:lnTo>
                    <a:pt x="73" y="105"/>
                  </a:lnTo>
                  <a:lnTo>
                    <a:pt x="70" y="104"/>
                  </a:lnTo>
                  <a:lnTo>
                    <a:pt x="66" y="102"/>
                  </a:lnTo>
                  <a:lnTo>
                    <a:pt x="64" y="101"/>
                  </a:lnTo>
                  <a:lnTo>
                    <a:pt x="60" y="99"/>
                  </a:lnTo>
                  <a:lnTo>
                    <a:pt x="57" y="98"/>
                  </a:lnTo>
                  <a:lnTo>
                    <a:pt x="53" y="96"/>
                  </a:lnTo>
                  <a:lnTo>
                    <a:pt x="49" y="94"/>
                  </a:lnTo>
                  <a:lnTo>
                    <a:pt x="46" y="92"/>
                  </a:lnTo>
                  <a:lnTo>
                    <a:pt x="42" y="88"/>
                  </a:lnTo>
                  <a:lnTo>
                    <a:pt x="39" y="86"/>
                  </a:lnTo>
                  <a:lnTo>
                    <a:pt x="35" y="82"/>
                  </a:lnTo>
                  <a:lnTo>
                    <a:pt x="31" y="79"/>
                  </a:lnTo>
                  <a:lnTo>
                    <a:pt x="28" y="75"/>
                  </a:lnTo>
                  <a:lnTo>
                    <a:pt x="24" y="71"/>
                  </a:lnTo>
                  <a:lnTo>
                    <a:pt x="21" y="68"/>
                  </a:lnTo>
                  <a:lnTo>
                    <a:pt x="17" y="62"/>
                  </a:lnTo>
                  <a:lnTo>
                    <a:pt x="15" y="57"/>
                  </a:lnTo>
                  <a:lnTo>
                    <a:pt x="12" y="55"/>
                  </a:lnTo>
                  <a:lnTo>
                    <a:pt x="11" y="51"/>
                  </a:lnTo>
                  <a:lnTo>
                    <a:pt x="10" y="49"/>
                  </a:lnTo>
                  <a:lnTo>
                    <a:pt x="9" y="46"/>
                  </a:lnTo>
                  <a:lnTo>
                    <a:pt x="8" y="43"/>
                  </a:lnTo>
                  <a:lnTo>
                    <a:pt x="5" y="39"/>
                  </a:lnTo>
                  <a:lnTo>
                    <a:pt x="5" y="36"/>
                  </a:lnTo>
                  <a:lnTo>
                    <a:pt x="4" y="33"/>
                  </a:lnTo>
                  <a:lnTo>
                    <a:pt x="3" y="30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2" name="Freeform 214"/>
            <p:cNvSpPr>
              <a:spLocks/>
            </p:cNvSpPr>
            <p:nvPr/>
          </p:nvSpPr>
          <p:spPr bwMode="auto">
            <a:xfrm>
              <a:off x="6873875" y="4864101"/>
              <a:ext cx="220663" cy="211138"/>
            </a:xfrm>
            <a:custGeom>
              <a:avLst/>
              <a:gdLst>
                <a:gd name="T0" fmla="*/ 150 w 279"/>
                <a:gd name="T1" fmla="*/ 9 h 265"/>
                <a:gd name="T2" fmla="*/ 132 w 279"/>
                <a:gd name="T3" fmla="*/ 27 h 265"/>
                <a:gd name="T4" fmla="*/ 118 w 279"/>
                <a:gd name="T5" fmla="*/ 40 h 265"/>
                <a:gd name="T6" fmla="*/ 104 w 279"/>
                <a:gd name="T7" fmla="*/ 56 h 265"/>
                <a:gd name="T8" fmla="*/ 89 w 279"/>
                <a:gd name="T9" fmla="*/ 74 h 265"/>
                <a:gd name="T10" fmla="*/ 72 w 279"/>
                <a:gd name="T11" fmla="*/ 92 h 265"/>
                <a:gd name="T12" fmla="*/ 55 w 279"/>
                <a:gd name="T13" fmla="*/ 111 h 265"/>
                <a:gd name="T14" fmla="*/ 40 w 279"/>
                <a:gd name="T15" fmla="*/ 132 h 265"/>
                <a:gd name="T16" fmla="*/ 24 w 279"/>
                <a:gd name="T17" fmla="*/ 154 h 265"/>
                <a:gd name="T18" fmla="*/ 9 w 279"/>
                <a:gd name="T19" fmla="*/ 174 h 265"/>
                <a:gd name="T20" fmla="*/ 0 w 279"/>
                <a:gd name="T21" fmla="*/ 190 h 265"/>
                <a:gd name="T22" fmla="*/ 0 w 279"/>
                <a:gd name="T23" fmla="*/ 204 h 265"/>
                <a:gd name="T24" fmla="*/ 6 w 279"/>
                <a:gd name="T25" fmla="*/ 220 h 265"/>
                <a:gd name="T26" fmla="*/ 17 w 279"/>
                <a:gd name="T27" fmla="*/ 236 h 265"/>
                <a:gd name="T28" fmla="*/ 37 w 279"/>
                <a:gd name="T29" fmla="*/ 251 h 265"/>
                <a:gd name="T30" fmla="*/ 52 w 279"/>
                <a:gd name="T31" fmla="*/ 258 h 265"/>
                <a:gd name="T32" fmla="*/ 68 w 279"/>
                <a:gd name="T33" fmla="*/ 263 h 265"/>
                <a:gd name="T34" fmla="*/ 80 w 279"/>
                <a:gd name="T35" fmla="*/ 262 h 265"/>
                <a:gd name="T36" fmla="*/ 96 w 279"/>
                <a:gd name="T37" fmla="*/ 252 h 265"/>
                <a:gd name="T38" fmla="*/ 110 w 279"/>
                <a:gd name="T39" fmla="*/ 242 h 265"/>
                <a:gd name="T40" fmla="*/ 128 w 279"/>
                <a:gd name="T41" fmla="*/ 230 h 265"/>
                <a:gd name="T42" fmla="*/ 147 w 279"/>
                <a:gd name="T43" fmla="*/ 216 h 265"/>
                <a:gd name="T44" fmla="*/ 169 w 279"/>
                <a:gd name="T45" fmla="*/ 202 h 265"/>
                <a:gd name="T46" fmla="*/ 190 w 279"/>
                <a:gd name="T47" fmla="*/ 186 h 265"/>
                <a:gd name="T48" fmla="*/ 210 w 279"/>
                <a:gd name="T49" fmla="*/ 171 h 265"/>
                <a:gd name="T50" fmla="*/ 231 w 279"/>
                <a:gd name="T51" fmla="*/ 155 h 265"/>
                <a:gd name="T52" fmla="*/ 250 w 279"/>
                <a:gd name="T53" fmla="*/ 140 h 265"/>
                <a:gd name="T54" fmla="*/ 265 w 279"/>
                <a:gd name="T55" fmla="*/ 126 h 265"/>
                <a:gd name="T56" fmla="*/ 279 w 279"/>
                <a:gd name="T57" fmla="*/ 113 h 265"/>
                <a:gd name="T58" fmla="*/ 224 w 279"/>
                <a:gd name="T59" fmla="*/ 128 h 265"/>
                <a:gd name="T60" fmla="*/ 208 w 279"/>
                <a:gd name="T61" fmla="*/ 140 h 265"/>
                <a:gd name="T62" fmla="*/ 194 w 279"/>
                <a:gd name="T63" fmla="*/ 152 h 265"/>
                <a:gd name="T64" fmla="*/ 178 w 279"/>
                <a:gd name="T65" fmla="*/ 163 h 265"/>
                <a:gd name="T66" fmla="*/ 161 w 279"/>
                <a:gd name="T67" fmla="*/ 175 h 265"/>
                <a:gd name="T68" fmla="*/ 144 w 279"/>
                <a:gd name="T69" fmla="*/ 189 h 265"/>
                <a:gd name="T70" fmla="*/ 127 w 279"/>
                <a:gd name="T71" fmla="*/ 201 h 265"/>
                <a:gd name="T72" fmla="*/ 111 w 279"/>
                <a:gd name="T73" fmla="*/ 211 h 265"/>
                <a:gd name="T74" fmla="*/ 97 w 279"/>
                <a:gd name="T75" fmla="*/ 222 h 265"/>
                <a:gd name="T76" fmla="*/ 80 w 279"/>
                <a:gd name="T77" fmla="*/ 234 h 265"/>
                <a:gd name="T78" fmla="*/ 69 w 279"/>
                <a:gd name="T79" fmla="*/ 234 h 265"/>
                <a:gd name="T80" fmla="*/ 47 w 279"/>
                <a:gd name="T81" fmla="*/ 224 h 265"/>
                <a:gd name="T82" fmla="*/ 31 w 279"/>
                <a:gd name="T83" fmla="*/ 208 h 265"/>
                <a:gd name="T84" fmla="*/ 25 w 279"/>
                <a:gd name="T85" fmla="*/ 192 h 265"/>
                <a:gd name="T86" fmla="*/ 34 w 279"/>
                <a:gd name="T87" fmla="*/ 177 h 265"/>
                <a:gd name="T88" fmla="*/ 48 w 279"/>
                <a:gd name="T89" fmla="*/ 158 h 265"/>
                <a:gd name="T90" fmla="*/ 60 w 279"/>
                <a:gd name="T91" fmla="*/ 144 h 265"/>
                <a:gd name="T92" fmla="*/ 74 w 279"/>
                <a:gd name="T93" fmla="*/ 129 h 265"/>
                <a:gd name="T94" fmla="*/ 87 w 279"/>
                <a:gd name="T95" fmla="*/ 112 h 265"/>
                <a:gd name="T96" fmla="*/ 103 w 279"/>
                <a:gd name="T97" fmla="*/ 95 h 265"/>
                <a:gd name="T98" fmla="*/ 118 w 279"/>
                <a:gd name="T99" fmla="*/ 79 h 265"/>
                <a:gd name="T100" fmla="*/ 134 w 279"/>
                <a:gd name="T101" fmla="*/ 63 h 265"/>
                <a:gd name="T102" fmla="*/ 150 w 279"/>
                <a:gd name="T103" fmla="*/ 48 h 265"/>
                <a:gd name="T104" fmla="*/ 164 w 279"/>
                <a:gd name="T105" fmla="*/ 34 h 265"/>
                <a:gd name="T106" fmla="*/ 160 w 279"/>
                <a:gd name="T10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9" h="265">
                  <a:moveTo>
                    <a:pt x="160" y="0"/>
                  </a:moveTo>
                  <a:lnTo>
                    <a:pt x="159" y="1"/>
                  </a:lnTo>
                  <a:lnTo>
                    <a:pt x="156" y="4"/>
                  </a:lnTo>
                  <a:lnTo>
                    <a:pt x="153" y="6"/>
                  </a:lnTo>
                  <a:lnTo>
                    <a:pt x="150" y="9"/>
                  </a:lnTo>
                  <a:lnTo>
                    <a:pt x="147" y="12"/>
                  </a:lnTo>
                  <a:lnTo>
                    <a:pt x="144" y="16"/>
                  </a:lnTo>
                  <a:lnTo>
                    <a:pt x="139" y="20"/>
                  </a:lnTo>
                  <a:lnTo>
                    <a:pt x="134" y="25"/>
                  </a:lnTo>
                  <a:lnTo>
                    <a:pt x="132" y="27"/>
                  </a:lnTo>
                  <a:lnTo>
                    <a:pt x="129" y="30"/>
                  </a:lnTo>
                  <a:lnTo>
                    <a:pt x="127" y="32"/>
                  </a:lnTo>
                  <a:lnTo>
                    <a:pt x="124" y="36"/>
                  </a:lnTo>
                  <a:lnTo>
                    <a:pt x="122" y="38"/>
                  </a:lnTo>
                  <a:lnTo>
                    <a:pt x="118" y="40"/>
                  </a:lnTo>
                  <a:lnTo>
                    <a:pt x="116" y="44"/>
                  </a:lnTo>
                  <a:lnTo>
                    <a:pt x="114" y="46"/>
                  </a:lnTo>
                  <a:lnTo>
                    <a:pt x="110" y="50"/>
                  </a:lnTo>
                  <a:lnTo>
                    <a:pt x="108" y="52"/>
                  </a:lnTo>
                  <a:lnTo>
                    <a:pt x="104" y="56"/>
                  </a:lnTo>
                  <a:lnTo>
                    <a:pt x="102" y="59"/>
                  </a:lnTo>
                  <a:lnTo>
                    <a:pt x="98" y="63"/>
                  </a:lnTo>
                  <a:lnTo>
                    <a:pt x="95" y="67"/>
                  </a:lnTo>
                  <a:lnTo>
                    <a:pt x="92" y="69"/>
                  </a:lnTo>
                  <a:lnTo>
                    <a:pt x="89" y="74"/>
                  </a:lnTo>
                  <a:lnTo>
                    <a:pt x="85" y="76"/>
                  </a:lnTo>
                  <a:lnTo>
                    <a:pt x="81" y="81"/>
                  </a:lnTo>
                  <a:lnTo>
                    <a:pt x="78" y="83"/>
                  </a:lnTo>
                  <a:lnTo>
                    <a:pt x="75" y="88"/>
                  </a:lnTo>
                  <a:lnTo>
                    <a:pt x="72" y="92"/>
                  </a:lnTo>
                  <a:lnTo>
                    <a:pt x="68" y="95"/>
                  </a:lnTo>
                  <a:lnTo>
                    <a:pt x="65" y="99"/>
                  </a:lnTo>
                  <a:lnTo>
                    <a:pt x="62" y="104"/>
                  </a:lnTo>
                  <a:lnTo>
                    <a:pt x="59" y="107"/>
                  </a:lnTo>
                  <a:lnTo>
                    <a:pt x="55" y="111"/>
                  </a:lnTo>
                  <a:lnTo>
                    <a:pt x="53" y="116"/>
                  </a:lnTo>
                  <a:lnTo>
                    <a:pt x="49" y="120"/>
                  </a:lnTo>
                  <a:lnTo>
                    <a:pt x="46" y="124"/>
                  </a:lnTo>
                  <a:lnTo>
                    <a:pt x="43" y="128"/>
                  </a:lnTo>
                  <a:lnTo>
                    <a:pt x="40" y="132"/>
                  </a:lnTo>
                  <a:lnTo>
                    <a:pt x="36" y="136"/>
                  </a:lnTo>
                  <a:lnTo>
                    <a:pt x="34" y="141"/>
                  </a:lnTo>
                  <a:lnTo>
                    <a:pt x="30" y="144"/>
                  </a:lnTo>
                  <a:lnTo>
                    <a:pt x="26" y="149"/>
                  </a:lnTo>
                  <a:lnTo>
                    <a:pt x="24" y="154"/>
                  </a:lnTo>
                  <a:lnTo>
                    <a:pt x="20" y="158"/>
                  </a:lnTo>
                  <a:lnTo>
                    <a:pt x="17" y="161"/>
                  </a:lnTo>
                  <a:lnTo>
                    <a:pt x="15" y="166"/>
                  </a:lnTo>
                  <a:lnTo>
                    <a:pt x="12" y="171"/>
                  </a:lnTo>
                  <a:lnTo>
                    <a:pt x="9" y="174"/>
                  </a:lnTo>
                  <a:lnTo>
                    <a:pt x="6" y="179"/>
                  </a:lnTo>
                  <a:lnTo>
                    <a:pt x="4" y="183"/>
                  </a:lnTo>
                  <a:lnTo>
                    <a:pt x="1" y="187"/>
                  </a:lnTo>
                  <a:lnTo>
                    <a:pt x="0" y="187"/>
                  </a:lnTo>
                  <a:lnTo>
                    <a:pt x="0" y="190"/>
                  </a:lnTo>
                  <a:lnTo>
                    <a:pt x="0" y="192"/>
                  </a:lnTo>
                  <a:lnTo>
                    <a:pt x="0" y="197"/>
                  </a:lnTo>
                  <a:lnTo>
                    <a:pt x="0" y="199"/>
                  </a:lnTo>
                  <a:lnTo>
                    <a:pt x="0" y="202"/>
                  </a:lnTo>
                  <a:lnTo>
                    <a:pt x="0" y="204"/>
                  </a:lnTo>
                  <a:lnTo>
                    <a:pt x="1" y="208"/>
                  </a:lnTo>
                  <a:lnTo>
                    <a:pt x="3" y="210"/>
                  </a:lnTo>
                  <a:lnTo>
                    <a:pt x="3" y="213"/>
                  </a:lnTo>
                  <a:lnTo>
                    <a:pt x="5" y="216"/>
                  </a:lnTo>
                  <a:lnTo>
                    <a:pt x="6" y="220"/>
                  </a:lnTo>
                  <a:lnTo>
                    <a:pt x="7" y="222"/>
                  </a:lnTo>
                  <a:lnTo>
                    <a:pt x="10" y="226"/>
                  </a:lnTo>
                  <a:lnTo>
                    <a:pt x="11" y="229"/>
                  </a:lnTo>
                  <a:lnTo>
                    <a:pt x="15" y="233"/>
                  </a:lnTo>
                  <a:lnTo>
                    <a:pt x="17" y="236"/>
                  </a:lnTo>
                  <a:lnTo>
                    <a:pt x="19" y="239"/>
                  </a:lnTo>
                  <a:lnTo>
                    <a:pt x="24" y="242"/>
                  </a:lnTo>
                  <a:lnTo>
                    <a:pt x="28" y="246"/>
                  </a:lnTo>
                  <a:lnTo>
                    <a:pt x="32" y="248"/>
                  </a:lnTo>
                  <a:lnTo>
                    <a:pt x="37" y="251"/>
                  </a:lnTo>
                  <a:lnTo>
                    <a:pt x="40" y="253"/>
                  </a:lnTo>
                  <a:lnTo>
                    <a:pt x="42" y="254"/>
                  </a:lnTo>
                  <a:lnTo>
                    <a:pt x="46" y="256"/>
                  </a:lnTo>
                  <a:lnTo>
                    <a:pt x="48" y="257"/>
                  </a:lnTo>
                  <a:lnTo>
                    <a:pt x="52" y="258"/>
                  </a:lnTo>
                  <a:lnTo>
                    <a:pt x="54" y="259"/>
                  </a:lnTo>
                  <a:lnTo>
                    <a:pt x="58" y="260"/>
                  </a:lnTo>
                  <a:lnTo>
                    <a:pt x="61" y="260"/>
                  </a:lnTo>
                  <a:lnTo>
                    <a:pt x="65" y="262"/>
                  </a:lnTo>
                  <a:lnTo>
                    <a:pt x="68" y="263"/>
                  </a:lnTo>
                  <a:lnTo>
                    <a:pt x="73" y="264"/>
                  </a:lnTo>
                  <a:lnTo>
                    <a:pt x="77" y="265"/>
                  </a:lnTo>
                  <a:lnTo>
                    <a:pt x="77" y="265"/>
                  </a:lnTo>
                  <a:lnTo>
                    <a:pt x="78" y="264"/>
                  </a:lnTo>
                  <a:lnTo>
                    <a:pt x="80" y="262"/>
                  </a:lnTo>
                  <a:lnTo>
                    <a:pt x="84" y="260"/>
                  </a:lnTo>
                  <a:lnTo>
                    <a:pt x="87" y="258"/>
                  </a:lnTo>
                  <a:lnTo>
                    <a:pt x="91" y="256"/>
                  </a:lnTo>
                  <a:lnTo>
                    <a:pt x="93" y="253"/>
                  </a:lnTo>
                  <a:lnTo>
                    <a:pt x="96" y="252"/>
                  </a:lnTo>
                  <a:lnTo>
                    <a:pt x="99" y="250"/>
                  </a:lnTo>
                  <a:lnTo>
                    <a:pt x="102" y="248"/>
                  </a:lnTo>
                  <a:lnTo>
                    <a:pt x="104" y="246"/>
                  </a:lnTo>
                  <a:lnTo>
                    <a:pt x="108" y="244"/>
                  </a:lnTo>
                  <a:lnTo>
                    <a:pt x="110" y="242"/>
                  </a:lnTo>
                  <a:lnTo>
                    <a:pt x="114" y="240"/>
                  </a:lnTo>
                  <a:lnTo>
                    <a:pt x="117" y="238"/>
                  </a:lnTo>
                  <a:lnTo>
                    <a:pt x="121" y="235"/>
                  </a:lnTo>
                  <a:lnTo>
                    <a:pt x="124" y="233"/>
                  </a:lnTo>
                  <a:lnTo>
                    <a:pt x="128" y="230"/>
                  </a:lnTo>
                  <a:lnTo>
                    <a:pt x="132" y="227"/>
                  </a:lnTo>
                  <a:lnTo>
                    <a:pt x="135" y="224"/>
                  </a:lnTo>
                  <a:lnTo>
                    <a:pt x="139" y="222"/>
                  </a:lnTo>
                  <a:lnTo>
                    <a:pt x="144" y="220"/>
                  </a:lnTo>
                  <a:lnTo>
                    <a:pt x="147" y="216"/>
                  </a:lnTo>
                  <a:lnTo>
                    <a:pt x="152" y="214"/>
                  </a:lnTo>
                  <a:lnTo>
                    <a:pt x="156" y="211"/>
                  </a:lnTo>
                  <a:lnTo>
                    <a:pt x="160" y="209"/>
                  </a:lnTo>
                  <a:lnTo>
                    <a:pt x="164" y="205"/>
                  </a:lnTo>
                  <a:lnTo>
                    <a:pt x="169" y="202"/>
                  </a:lnTo>
                  <a:lnTo>
                    <a:pt x="172" y="199"/>
                  </a:lnTo>
                  <a:lnTo>
                    <a:pt x="177" y="196"/>
                  </a:lnTo>
                  <a:lnTo>
                    <a:pt x="182" y="192"/>
                  </a:lnTo>
                  <a:lnTo>
                    <a:pt x="185" y="190"/>
                  </a:lnTo>
                  <a:lnTo>
                    <a:pt x="190" y="186"/>
                  </a:lnTo>
                  <a:lnTo>
                    <a:pt x="194" y="184"/>
                  </a:lnTo>
                  <a:lnTo>
                    <a:pt x="199" y="180"/>
                  </a:lnTo>
                  <a:lnTo>
                    <a:pt x="202" y="177"/>
                  </a:lnTo>
                  <a:lnTo>
                    <a:pt x="207" y="173"/>
                  </a:lnTo>
                  <a:lnTo>
                    <a:pt x="210" y="171"/>
                  </a:lnTo>
                  <a:lnTo>
                    <a:pt x="214" y="167"/>
                  </a:lnTo>
                  <a:lnTo>
                    <a:pt x="219" y="165"/>
                  </a:lnTo>
                  <a:lnTo>
                    <a:pt x="224" y="161"/>
                  </a:lnTo>
                  <a:lnTo>
                    <a:pt x="227" y="159"/>
                  </a:lnTo>
                  <a:lnTo>
                    <a:pt x="231" y="155"/>
                  </a:lnTo>
                  <a:lnTo>
                    <a:pt x="234" y="152"/>
                  </a:lnTo>
                  <a:lnTo>
                    <a:pt x="238" y="149"/>
                  </a:lnTo>
                  <a:lnTo>
                    <a:pt x="243" y="146"/>
                  </a:lnTo>
                  <a:lnTo>
                    <a:pt x="245" y="143"/>
                  </a:lnTo>
                  <a:lnTo>
                    <a:pt x="250" y="140"/>
                  </a:lnTo>
                  <a:lnTo>
                    <a:pt x="252" y="137"/>
                  </a:lnTo>
                  <a:lnTo>
                    <a:pt x="257" y="135"/>
                  </a:lnTo>
                  <a:lnTo>
                    <a:pt x="259" y="131"/>
                  </a:lnTo>
                  <a:lnTo>
                    <a:pt x="262" y="129"/>
                  </a:lnTo>
                  <a:lnTo>
                    <a:pt x="265" y="126"/>
                  </a:lnTo>
                  <a:lnTo>
                    <a:pt x="269" y="123"/>
                  </a:lnTo>
                  <a:lnTo>
                    <a:pt x="271" y="120"/>
                  </a:lnTo>
                  <a:lnTo>
                    <a:pt x="274" y="118"/>
                  </a:lnTo>
                  <a:lnTo>
                    <a:pt x="276" y="116"/>
                  </a:lnTo>
                  <a:lnTo>
                    <a:pt x="279" y="113"/>
                  </a:lnTo>
                  <a:lnTo>
                    <a:pt x="237" y="119"/>
                  </a:lnTo>
                  <a:lnTo>
                    <a:pt x="234" y="120"/>
                  </a:lnTo>
                  <a:lnTo>
                    <a:pt x="231" y="123"/>
                  </a:lnTo>
                  <a:lnTo>
                    <a:pt x="227" y="125"/>
                  </a:lnTo>
                  <a:lnTo>
                    <a:pt x="224" y="128"/>
                  </a:lnTo>
                  <a:lnTo>
                    <a:pt x="220" y="131"/>
                  </a:lnTo>
                  <a:lnTo>
                    <a:pt x="216" y="135"/>
                  </a:lnTo>
                  <a:lnTo>
                    <a:pt x="213" y="136"/>
                  </a:lnTo>
                  <a:lnTo>
                    <a:pt x="210" y="138"/>
                  </a:lnTo>
                  <a:lnTo>
                    <a:pt x="208" y="140"/>
                  </a:lnTo>
                  <a:lnTo>
                    <a:pt x="206" y="142"/>
                  </a:lnTo>
                  <a:lnTo>
                    <a:pt x="203" y="144"/>
                  </a:lnTo>
                  <a:lnTo>
                    <a:pt x="200" y="147"/>
                  </a:lnTo>
                  <a:lnTo>
                    <a:pt x="197" y="148"/>
                  </a:lnTo>
                  <a:lnTo>
                    <a:pt x="194" y="152"/>
                  </a:lnTo>
                  <a:lnTo>
                    <a:pt x="191" y="153"/>
                  </a:lnTo>
                  <a:lnTo>
                    <a:pt x="188" y="155"/>
                  </a:lnTo>
                  <a:lnTo>
                    <a:pt x="184" y="158"/>
                  </a:lnTo>
                  <a:lnTo>
                    <a:pt x="182" y="161"/>
                  </a:lnTo>
                  <a:lnTo>
                    <a:pt x="178" y="163"/>
                  </a:lnTo>
                  <a:lnTo>
                    <a:pt x="175" y="166"/>
                  </a:lnTo>
                  <a:lnTo>
                    <a:pt x="171" y="168"/>
                  </a:lnTo>
                  <a:lnTo>
                    <a:pt x="169" y="171"/>
                  </a:lnTo>
                  <a:lnTo>
                    <a:pt x="165" y="173"/>
                  </a:lnTo>
                  <a:lnTo>
                    <a:pt x="161" y="175"/>
                  </a:lnTo>
                  <a:lnTo>
                    <a:pt x="158" y="178"/>
                  </a:lnTo>
                  <a:lnTo>
                    <a:pt x="154" y="181"/>
                  </a:lnTo>
                  <a:lnTo>
                    <a:pt x="151" y="184"/>
                  </a:lnTo>
                  <a:lnTo>
                    <a:pt x="147" y="186"/>
                  </a:lnTo>
                  <a:lnTo>
                    <a:pt x="144" y="189"/>
                  </a:lnTo>
                  <a:lnTo>
                    <a:pt x="141" y="191"/>
                  </a:lnTo>
                  <a:lnTo>
                    <a:pt x="138" y="193"/>
                  </a:lnTo>
                  <a:lnTo>
                    <a:pt x="134" y="196"/>
                  </a:lnTo>
                  <a:lnTo>
                    <a:pt x="130" y="198"/>
                  </a:lnTo>
                  <a:lnTo>
                    <a:pt x="127" y="201"/>
                  </a:lnTo>
                  <a:lnTo>
                    <a:pt x="124" y="203"/>
                  </a:lnTo>
                  <a:lnTo>
                    <a:pt x="121" y="205"/>
                  </a:lnTo>
                  <a:lnTo>
                    <a:pt x="118" y="208"/>
                  </a:lnTo>
                  <a:lnTo>
                    <a:pt x="115" y="210"/>
                  </a:lnTo>
                  <a:lnTo>
                    <a:pt x="111" y="211"/>
                  </a:lnTo>
                  <a:lnTo>
                    <a:pt x="109" y="214"/>
                  </a:lnTo>
                  <a:lnTo>
                    <a:pt x="105" y="216"/>
                  </a:lnTo>
                  <a:lnTo>
                    <a:pt x="103" y="217"/>
                  </a:lnTo>
                  <a:lnTo>
                    <a:pt x="99" y="220"/>
                  </a:lnTo>
                  <a:lnTo>
                    <a:pt x="97" y="222"/>
                  </a:lnTo>
                  <a:lnTo>
                    <a:pt x="95" y="223"/>
                  </a:lnTo>
                  <a:lnTo>
                    <a:pt x="92" y="226"/>
                  </a:lnTo>
                  <a:lnTo>
                    <a:pt x="87" y="228"/>
                  </a:lnTo>
                  <a:lnTo>
                    <a:pt x="84" y="232"/>
                  </a:lnTo>
                  <a:lnTo>
                    <a:pt x="80" y="234"/>
                  </a:lnTo>
                  <a:lnTo>
                    <a:pt x="77" y="236"/>
                  </a:lnTo>
                  <a:lnTo>
                    <a:pt x="77" y="235"/>
                  </a:lnTo>
                  <a:lnTo>
                    <a:pt x="74" y="235"/>
                  </a:lnTo>
                  <a:lnTo>
                    <a:pt x="72" y="234"/>
                  </a:lnTo>
                  <a:lnTo>
                    <a:pt x="69" y="234"/>
                  </a:lnTo>
                  <a:lnTo>
                    <a:pt x="65" y="233"/>
                  </a:lnTo>
                  <a:lnTo>
                    <a:pt x="61" y="232"/>
                  </a:lnTo>
                  <a:lnTo>
                    <a:pt x="56" y="230"/>
                  </a:lnTo>
                  <a:lnTo>
                    <a:pt x="53" y="228"/>
                  </a:lnTo>
                  <a:lnTo>
                    <a:pt x="47" y="224"/>
                  </a:lnTo>
                  <a:lnTo>
                    <a:pt x="43" y="222"/>
                  </a:lnTo>
                  <a:lnTo>
                    <a:pt x="38" y="217"/>
                  </a:lnTo>
                  <a:lnTo>
                    <a:pt x="35" y="214"/>
                  </a:lnTo>
                  <a:lnTo>
                    <a:pt x="32" y="211"/>
                  </a:lnTo>
                  <a:lnTo>
                    <a:pt x="31" y="208"/>
                  </a:lnTo>
                  <a:lnTo>
                    <a:pt x="29" y="205"/>
                  </a:lnTo>
                  <a:lnTo>
                    <a:pt x="28" y="202"/>
                  </a:lnTo>
                  <a:lnTo>
                    <a:pt x="26" y="199"/>
                  </a:lnTo>
                  <a:lnTo>
                    <a:pt x="26" y="196"/>
                  </a:lnTo>
                  <a:lnTo>
                    <a:pt x="25" y="192"/>
                  </a:lnTo>
                  <a:lnTo>
                    <a:pt x="25" y="189"/>
                  </a:lnTo>
                  <a:lnTo>
                    <a:pt x="25" y="187"/>
                  </a:lnTo>
                  <a:lnTo>
                    <a:pt x="29" y="183"/>
                  </a:lnTo>
                  <a:lnTo>
                    <a:pt x="30" y="180"/>
                  </a:lnTo>
                  <a:lnTo>
                    <a:pt x="34" y="177"/>
                  </a:lnTo>
                  <a:lnTo>
                    <a:pt x="36" y="173"/>
                  </a:lnTo>
                  <a:lnTo>
                    <a:pt x="40" y="169"/>
                  </a:lnTo>
                  <a:lnTo>
                    <a:pt x="43" y="165"/>
                  </a:lnTo>
                  <a:lnTo>
                    <a:pt x="47" y="160"/>
                  </a:lnTo>
                  <a:lnTo>
                    <a:pt x="48" y="158"/>
                  </a:lnTo>
                  <a:lnTo>
                    <a:pt x="50" y="155"/>
                  </a:lnTo>
                  <a:lnTo>
                    <a:pt x="53" y="152"/>
                  </a:lnTo>
                  <a:lnTo>
                    <a:pt x="56" y="149"/>
                  </a:lnTo>
                  <a:lnTo>
                    <a:pt x="58" y="147"/>
                  </a:lnTo>
                  <a:lnTo>
                    <a:pt x="60" y="144"/>
                  </a:lnTo>
                  <a:lnTo>
                    <a:pt x="62" y="141"/>
                  </a:lnTo>
                  <a:lnTo>
                    <a:pt x="66" y="138"/>
                  </a:lnTo>
                  <a:lnTo>
                    <a:pt x="68" y="135"/>
                  </a:lnTo>
                  <a:lnTo>
                    <a:pt x="72" y="132"/>
                  </a:lnTo>
                  <a:lnTo>
                    <a:pt x="74" y="129"/>
                  </a:lnTo>
                  <a:lnTo>
                    <a:pt x="77" y="126"/>
                  </a:lnTo>
                  <a:lnTo>
                    <a:pt x="79" y="122"/>
                  </a:lnTo>
                  <a:lnTo>
                    <a:pt x="83" y="119"/>
                  </a:lnTo>
                  <a:lnTo>
                    <a:pt x="85" y="116"/>
                  </a:lnTo>
                  <a:lnTo>
                    <a:pt x="87" y="112"/>
                  </a:lnTo>
                  <a:lnTo>
                    <a:pt x="91" y="109"/>
                  </a:lnTo>
                  <a:lnTo>
                    <a:pt x="95" y="106"/>
                  </a:lnTo>
                  <a:lnTo>
                    <a:pt x="97" y="101"/>
                  </a:lnTo>
                  <a:lnTo>
                    <a:pt x="101" y="99"/>
                  </a:lnTo>
                  <a:lnTo>
                    <a:pt x="103" y="95"/>
                  </a:lnTo>
                  <a:lnTo>
                    <a:pt x="107" y="92"/>
                  </a:lnTo>
                  <a:lnTo>
                    <a:pt x="109" y="88"/>
                  </a:lnTo>
                  <a:lnTo>
                    <a:pt x="112" y="86"/>
                  </a:lnTo>
                  <a:lnTo>
                    <a:pt x="115" y="82"/>
                  </a:lnTo>
                  <a:lnTo>
                    <a:pt x="118" y="79"/>
                  </a:lnTo>
                  <a:lnTo>
                    <a:pt x="122" y="76"/>
                  </a:lnTo>
                  <a:lnTo>
                    <a:pt x="126" y="73"/>
                  </a:lnTo>
                  <a:lnTo>
                    <a:pt x="128" y="69"/>
                  </a:lnTo>
                  <a:lnTo>
                    <a:pt x="130" y="67"/>
                  </a:lnTo>
                  <a:lnTo>
                    <a:pt x="134" y="63"/>
                  </a:lnTo>
                  <a:lnTo>
                    <a:pt x="138" y="59"/>
                  </a:lnTo>
                  <a:lnTo>
                    <a:pt x="140" y="57"/>
                  </a:lnTo>
                  <a:lnTo>
                    <a:pt x="144" y="54"/>
                  </a:lnTo>
                  <a:lnTo>
                    <a:pt x="147" y="51"/>
                  </a:lnTo>
                  <a:lnTo>
                    <a:pt x="150" y="48"/>
                  </a:lnTo>
                  <a:lnTo>
                    <a:pt x="153" y="45"/>
                  </a:lnTo>
                  <a:lnTo>
                    <a:pt x="156" y="43"/>
                  </a:lnTo>
                  <a:lnTo>
                    <a:pt x="158" y="39"/>
                  </a:lnTo>
                  <a:lnTo>
                    <a:pt x="161" y="37"/>
                  </a:lnTo>
                  <a:lnTo>
                    <a:pt x="164" y="34"/>
                  </a:lnTo>
                  <a:lnTo>
                    <a:pt x="167" y="32"/>
                  </a:lnTo>
                  <a:lnTo>
                    <a:pt x="170" y="30"/>
                  </a:lnTo>
                  <a:lnTo>
                    <a:pt x="173" y="28"/>
                  </a:lnTo>
                  <a:lnTo>
                    <a:pt x="160" y="0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3" name="Freeform 215"/>
            <p:cNvSpPr>
              <a:spLocks/>
            </p:cNvSpPr>
            <p:nvPr/>
          </p:nvSpPr>
          <p:spPr bwMode="auto">
            <a:xfrm>
              <a:off x="6710363" y="4970463"/>
              <a:ext cx="207963" cy="127000"/>
            </a:xfrm>
            <a:custGeom>
              <a:avLst/>
              <a:gdLst>
                <a:gd name="T0" fmla="*/ 67 w 263"/>
                <a:gd name="T1" fmla="*/ 6 h 159"/>
                <a:gd name="T2" fmla="*/ 32 w 263"/>
                <a:gd name="T3" fmla="*/ 27 h 159"/>
                <a:gd name="T4" fmla="*/ 5 w 263"/>
                <a:gd name="T5" fmla="*/ 51 h 159"/>
                <a:gd name="T6" fmla="*/ 0 w 263"/>
                <a:gd name="T7" fmla="*/ 63 h 159"/>
                <a:gd name="T8" fmla="*/ 10 w 263"/>
                <a:gd name="T9" fmla="*/ 76 h 159"/>
                <a:gd name="T10" fmla="*/ 44 w 263"/>
                <a:gd name="T11" fmla="*/ 101 h 159"/>
                <a:gd name="T12" fmla="*/ 94 w 263"/>
                <a:gd name="T13" fmla="*/ 126 h 159"/>
                <a:gd name="T14" fmla="*/ 143 w 263"/>
                <a:gd name="T15" fmla="*/ 149 h 159"/>
                <a:gd name="T16" fmla="*/ 176 w 263"/>
                <a:gd name="T17" fmla="*/ 159 h 159"/>
                <a:gd name="T18" fmla="*/ 200 w 263"/>
                <a:gd name="T19" fmla="*/ 155 h 159"/>
                <a:gd name="T20" fmla="*/ 242 w 263"/>
                <a:gd name="T21" fmla="*/ 145 h 159"/>
                <a:gd name="T22" fmla="*/ 263 w 263"/>
                <a:gd name="T23" fmla="*/ 138 h 159"/>
                <a:gd name="T24" fmla="*/ 242 w 263"/>
                <a:gd name="T25" fmla="*/ 130 h 159"/>
                <a:gd name="T26" fmla="*/ 223 w 263"/>
                <a:gd name="T27" fmla="*/ 117 h 159"/>
                <a:gd name="T28" fmla="*/ 205 w 263"/>
                <a:gd name="T29" fmla="*/ 99 h 159"/>
                <a:gd name="T30" fmla="*/ 199 w 263"/>
                <a:gd name="T31" fmla="*/ 81 h 159"/>
                <a:gd name="T32" fmla="*/ 173 w 263"/>
                <a:gd name="T33" fmla="*/ 80 h 159"/>
                <a:gd name="T34" fmla="*/ 141 w 263"/>
                <a:gd name="T35" fmla="*/ 76 h 159"/>
                <a:gd name="T36" fmla="*/ 112 w 263"/>
                <a:gd name="T37" fmla="*/ 64 h 159"/>
                <a:gd name="T38" fmla="*/ 89 w 263"/>
                <a:gd name="T39" fmla="*/ 49 h 159"/>
                <a:gd name="T40" fmla="*/ 77 w 263"/>
                <a:gd name="T41" fmla="*/ 28 h 159"/>
                <a:gd name="T42" fmla="*/ 73 w 263"/>
                <a:gd name="T43" fmla="*/ 13 h 159"/>
                <a:gd name="T44" fmla="*/ 78 w 263"/>
                <a:gd name="T45" fmla="*/ 0 h 159"/>
                <a:gd name="T46" fmla="*/ 67 w 263"/>
                <a:gd name="T47" fmla="*/ 6 h 159"/>
                <a:gd name="T48" fmla="*/ 67 w 263"/>
                <a:gd name="T49" fmla="*/ 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3" h="159">
                  <a:moveTo>
                    <a:pt x="67" y="6"/>
                  </a:moveTo>
                  <a:lnTo>
                    <a:pt x="32" y="27"/>
                  </a:lnTo>
                  <a:lnTo>
                    <a:pt x="5" y="51"/>
                  </a:lnTo>
                  <a:lnTo>
                    <a:pt x="0" y="63"/>
                  </a:lnTo>
                  <a:lnTo>
                    <a:pt x="10" y="76"/>
                  </a:lnTo>
                  <a:lnTo>
                    <a:pt x="44" y="101"/>
                  </a:lnTo>
                  <a:lnTo>
                    <a:pt x="94" y="126"/>
                  </a:lnTo>
                  <a:lnTo>
                    <a:pt x="143" y="149"/>
                  </a:lnTo>
                  <a:lnTo>
                    <a:pt x="176" y="159"/>
                  </a:lnTo>
                  <a:lnTo>
                    <a:pt x="200" y="155"/>
                  </a:lnTo>
                  <a:lnTo>
                    <a:pt x="242" y="145"/>
                  </a:lnTo>
                  <a:lnTo>
                    <a:pt x="263" y="138"/>
                  </a:lnTo>
                  <a:lnTo>
                    <a:pt x="242" y="130"/>
                  </a:lnTo>
                  <a:lnTo>
                    <a:pt x="223" y="117"/>
                  </a:lnTo>
                  <a:lnTo>
                    <a:pt x="205" y="99"/>
                  </a:lnTo>
                  <a:lnTo>
                    <a:pt x="199" y="81"/>
                  </a:lnTo>
                  <a:lnTo>
                    <a:pt x="173" y="80"/>
                  </a:lnTo>
                  <a:lnTo>
                    <a:pt x="141" y="76"/>
                  </a:lnTo>
                  <a:lnTo>
                    <a:pt x="112" y="64"/>
                  </a:lnTo>
                  <a:lnTo>
                    <a:pt x="89" y="49"/>
                  </a:lnTo>
                  <a:lnTo>
                    <a:pt x="77" y="28"/>
                  </a:lnTo>
                  <a:lnTo>
                    <a:pt x="73" y="13"/>
                  </a:lnTo>
                  <a:lnTo>
                    <a:pt x="78" y="0"/>
                  </a:lnTo>
                  <a:lnTo>
                    <a:pt x="67" y="6"/>
                  </a:lnTo>
                  <a:lnTo>
                    <a:pt x="67" y="6"/>
                  </a:lnTo>
                  <a:close/>
                </a:path>
              </a:pathLst>
            </a:custGeom>
            <a:solidFill>
              <a:srgbClr val="ED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4" name="Freeform 216"/>
            <p:cNvSpPr>
              <a:spLocks/>
            </p:cNvSpPr>
            <p:nvPr/>
          </p:nvSpPr>
          <p:spPr bwMode="auto">
            <a:xfrm>
              <a:off x="6721475" y="5010151"/>
              <a:ext cx="169863" cy="77788"/>
            </a:xfrm>
            <a:custGeom>
              <a:avLst/>
              <a:gdLst>
                <a:gd name="T0" fmla="*/ 1 w 214"/>
                <a:gd name="T1" fmla="*/ 13 h 98"/>
                <a:gd name="T2" fmla="*/ 12 w 214"/>
                <a:gd name="T3" fmla="*/ 25 h 98"/>
                <a:gd name="T4" fmla="*/ 40 w 214"/>
                <a:gd name="T5" fmla="*/ 45 h 98"/>
                <a:gd name="T6" fmla="*/ 93 w 214"/>
                <a:gd name="T7" fmla="*/ 72 h 98"/>
                <a:gd name="T8" fmla="*/ 132 w 214"/>
                <a:gd name="T9" fmla="*/ 89 h 98"/>
                <a:gd name="T10" fmla="*/ 159 w 214"/>
                <a:gd name="T11" fmla="*/ 97 h 98"/>
                <a:gd name="T12" fmla="*/ 173 w 214"/>
                <a:gd name="T13" fmla="*/ 98 h 98"/>
                <a:gd name="T14" fmla="*/ 193 w 214"/>
                <a:gd name="T15" fmla="*/ 93 h 98"/>
                <a:gd name="T16" fmla="*/ 214 w 214"/>
                <a:gd name="T17" fmla="*/ 86 h 98"/>
                <a:gd name="T18" fmla="*/ 193 w 214"/>
                <a:gd name="T19" fmla="*/ 75 h 98"/>
                <a:gd name="T20" fmla="*/ 178 w 214"/>
                <a:gd name="T21" fmla="*/ 63 h 98"/>
                <a:gd name="T22" fmla="*/ 171 w 214"/>
                <a:gd name="T23" fmla="*/ 54 h 98"/>
                <a:gd name="T24" fmla="*/ 136 w 214"/>
                <a:gd name="T25" fmla="*/ 49 h 98"/>
                <a:gd name="T26" fmla="*/ 98 w 214"/>
                <a:gd name="T27" fmla="*/ 38 h 98"/>
                <a:gd name="T28" fmla="*/ 63 w 214"/>
                <a:gd name="T29" fmla="*/ 27 h 98"/>
                <a:gd name="T30" fmla="*/ 26 w 214"/>
                <a:gd name="T31" fmla="*/ 14 h 98"/>
                <a:gd name="T32" fmla="*/ 3 w 214"/>
                <a:gd name="T33" fmla="*/ 0 h 98"/>
                <a:gd name="T34" fmla="*/ 0 w 214"/>
                <a:gd name="T35" fmla="*/ 6 h 98"/>
                <a:gd name="T36" fmla="*/ 1 w 214"/>
                <a:gd name="T37" fmla="*/ 13 h 98"/>
                <a:gd name="T38" fmla="*/ 1 w 214"/>
                <a:gd name="T39" fmla="*/ 1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4" h="98">
                  <a:moveTo>
                    <a:pt x="1" y="13"/>
                  </a:moveTo>
                  <a:lnTo>
                    <a:pt x="12" y="25"/>
                  </a:lnTo>
                  <a:lnTo>
                    <a:pt x="40" y="45"/>
                  </a:lnTo>
                  <a:lnTo>
                    <a:pt x="93" y="72"/>
                  </a:lnTo>
                  <a:lnTo>
                    <a:pt x="132" y="89"/>
                  </a:lnTo>
                  <a:lnTo>
                    <a:pt x="159" y="97"/>
                  </a:lnTo>
                  <a:lnTo>
                    <a:pt x="173" y="98"/>
                  </a:lnTo>
                  <a:lnTo>
                    <a:pt x="193" y="93"/>
                  </a:lnTo>
                  <a:lnTo>
                    <a:pt x="214" y="86"/>
                  </a:lnTo>
                  <a:lnTo>
                    <a:pt x="193" y="75"/>
                  </a:lnTo>
                  <a:lnTo>
                    <a:pt x="178" y="63"/>
                  </a:lnTo>
                  <a:lnTo>
                    <a:pt x="171" y="54"/>
                  </a:lnTo>
                  <a:lnTo>
                    <a:pt x="136" y="49"/>
                  </a:lnTo>
                  <a:lnTo>
                    <a:pt x="98" y="38"/>
                  </a:lnTo>
                  <a:lnTo>
                    <a:pt x="63" y="27"/>
                  </a:lnTo>
                  <a:lnTo>
                    <a:pt x="26" y="14"/>
                  </a:lnTo>
                  <a:lnTo>
                    <a:pt x="3" y="0"/>
                  </a:lnTo>
                  <a:lnTo>
                    <a:pt x="0" y="6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5" name="Freeform 217"/>
            <p:cNvSpPr>
              <a:spLocks/>
            </p:cNvSpPr>
            <p:nvPr/>
          </p:nvSpPr>
          <p:spPr bwMode="auto">
            <a:xfrm>
              <a:off x="6515100" y="5286376"/>
              <a:ext cx="196850" cy="82550"/>
            </a:xfrm>
            <a:custGeom>
              <a:avLst/>
              <a:gdLst>
                <a:gd name="T0" fmla="*/ 4 w 249"/>
                <a:gd name="T1" fmla="*/ 67 h 106"/>
                <a:gd name="T2" fmla="*/ 71 w 249"/>
                <a:gd name="T3" fmla="*/ 41 h 106"/>
                <a:gd name="T4" fmla="*/ 153 w 249"/>
                <a:gd name="T5" fmla="*/ 18 h 106"/>
                <a:gd name="T6" fmla="*/ 221 w 249"/>
                <a:gd name="T7" fmla="*/ 4 h 106"/>
                <a:gd name="T8" fmla="*/ 248 w 249"/>
                <a:gd name="T9" fmla="*/ 0 h 106"/>
                <a:gd name="T10" fmla="*/ 249 w 249"/>
                <a:gd name="T11" fmla="*/ 44 h 106"/>
                <a:gd name="T12" fmla="*/ 162 w 249"/>
                <a:gd name="T13" fmla="*/ 61 h 106"/>
                <a:gd name="T14" fmla="*/ 54 w 249"/>
                <a:gd name="T15" fmla="*/ 88 h 106"/>
                <a:gd name="T16" fmla="*/ 0 w 249"/>
                <a:gd name="T17" fmla="*/ 106 h 106"/>
                <a:gd name="T18" fmla="*/ 4 w 249"/>
                <a:gd name="T19" fmla="*/ 67 h 106"/>
                <a:gd name="T20" fmla="*/ 4 w 249"/>
                <a:gd name="T21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9" h="106">
                  <a:moveTo>
                    <a:pt x="4" y="67"/>
                  </a:moveTo>
                  <a:lnTo>
                    <a:pt x="71" y="41"/>
                  </a:lnTo>
                  <a:lnTo>
                    <a:pt x="153" y="18"/>
                  </a:lnTo>
                  <a:lnTo>
                    <a:pt x="221" y="4"/>
                  </a:lnTo>
                  <a:lnTo>
                    <a:pt x="248" y="0"/>
                  </a:lnTo>
                  <a:lnTo>
                    <a:pt x="249" y="44"/>
                  </a:lnTo>
                  <a:lnTo>
                    <a:pt x="162" y="61"/>
                  </a:lnTo>
                  <a:lnTo>
                    <a:pt x="54" y="88"/>
                  </a:lnTo>
                  <a:lnTo>
                    <a:pt x="0" y="106"/>
                  </a:lnTo>
                  <a:lnTo>
                    <a:pt x="4" y="67"/>
                  </a:lnTo>
                  <a:lnTo>
                    <a:pt x="4" y="67"/>
                  </a:lnTo>
                  <a:close/>
                </a:path>
              </a:pathLst>
            </a:custGeom>
            <a:solidFill>
              <a:srgbClr val="FFC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6" name="Freeform 218"/>
            <p:cNvSpPr>
              <a:spLocks/>
            </p:cNvSpPr>
            <p:nvPr/>
          </p:nvSpPr>
          <p:spPr bwMode="auto">
            <a:xfrm>
              <a:off x="6891338" y="5295901"/>
              <a:ext cx="298450" cy="106363"/>
            </a:xfrm>
            <a:custGeom>
              <a:avLst/>
              <a:gdLst>
                <a:gd name="T0" fmla="*/ 19 w 375"/>
                <a:gd name="T1" fmla="*/ 0 h 132"/>
                <a:gd name="T2" fmla="*/ 104 w 375"/>
                <a:gd name="T3" fmla="*/ 13 h 132"/>
                <a:gd name="T4" fmla="*/ 209 w 375"/>
                <a:gd name="T5" fmla="*/ 41 h 132"/>
                <a:gd name="T6" fmla="*/ 314 w 375"/>
                <a:gd name="T7" fmla="*/ 87 h 132"/>
                <a:gd name="T8" fmla="*/ 375 w 375"/>
                <a:gd name="T9" fmla="*/ 132 h 132"/>
                <a:gd name="T10" fmla="*/ 239 w 375"/>
                <a:gd name="T11" fmla="*/ 90 h 132"/>
                <a:gd name="T12" fmla="*/ 81 w 375"/>
                <a:gd name="T13" fmla="*/ 51 h 132"/>
                <a:gd name="T14" fmla="*/ 0 w 375"/>
                <a:gd name="T15" fmla="*/ 39 h 132"/>
                <a:gd name="T16" fmla="*/ 19 w 375"/>
                <a:gd name="T17" fmla="*/ 0 h 132"/>
                <a:gd name="T18" fmla="*/ 19 w 375"/>
                <a:gd name="T1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5" h="132">
                  <a:moveTo>
                    <a:pt x="19" y="0"/>
                  </a:moveTo>
                  <a:lnTo>
                    <a:pt x="104" y="13"/>
                  </a:lnTo>
                  <a:lnTo>
                    <a:pt x="209" y="41"/>
                  </a:lnTo>
                  <a:lnTo>
                    <a:pt x="314" y="87"/>
                  </a:lnTo>
                  <a:lnTo>
                    <a:pt x="375" y="132"/>
                  </a:lnTo>
                  <a:lnTo>
                    <a:pt x="239" y="90"/>
                  </a:lnTo>
                  <a:lnTo>
                    <a:pt x="81" y="51"/>
                  </a:lnTo>
                  <a:lnTo>
                    <a:pt x="0" y="39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C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7" name="Freeform 219"/>
            <p:cNvSpPr>
              <a:spLocks/>
            </p:cNvSpPr>
            <p:nvPr/>
          </p:nvSpPr>
          <p:spPr bwMode="auto">
            <a:xfrm>
              <a:off x="6710363" y="5257801"/>
              <a:ext cx="87313" cy="92075"/>
            </a:xfrm>
            <a:custGeom>
              <a:avLst/>
              <a:gdLst>
                <a:gd name="T0" fmla="*/ 112 w 112"/>
                <a:gd name="T1" fmla="*/ 39 h 117"/>
                <a:gd name="T2" fmla="*/ 110 w 112"/>
                <a:gd name="T3" fmla="*/ 117 h 117"/>
                <a:gd name="T4" fmla="*/ 40 w 112"/>
                <a:gd name="T5" fmla="*/ 101 h 117"/>
                <a:gd name="T6" fmla="*/ 0 w 112"/>
                <a:gd name="T7" fmla="*/ 71 h 117"/>
                <a:gd name="T8" fmla="*/ 2 w 112"/>
                <a:gd name="T9" fmla="*/ 0 h 117"/>
                <a:gd name="T10" fmla="*/ 69 w 112"/>
                <a:gd name="T11" fmla="*/ 21 h 117"/>
                <a:gd name="T12" fmla="*/ 112 w 112"/>
                <a:gd name="T13" fmla="*/ 39 h 117"/>
                <a:gd name="T14" fmla="*/ 112 w 112"/>
                <a:gd name="T15" fmla="*/ 3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117">
                  <a:moveTo>
                    <a:pt x="112" y="39"/>
                  </a:moveTo>
                  <a:lnTo>
                    <a:pt x="110" y="117"/>
                  </a:lnTo>
                  <a:lnTo>
                    <a:pt x="40" y="101"/>
                  </a:lnTo>
                  <a:lnTo>
                    <a:pt x="0" y="71"/>
                  </a:lnTo>
                  <a:lnTo>
                    <a:pt x="2" y="0"/>
                  </a:lnTo>
                  <a:lnTo>
                    <a:pt x="69" y="21"/>
                  </a:lnTo>
                  <a:lnTo>
                    <a:pt x="112" y="39"/>
                  </a:lnTo>
                  <a:lnTo>
                    <a:pt x="112" y="39"/>
                  </a:lnTo>
                  <a:close/>
                </a:path>
              </a:pathLst>
            </a:custGeom>
            <a:solidFill>
              <a:srgbClr val="B8B8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8" name="Freeform 220"/>
            <p:cNvSpPr>
              <a:spLocks/>
            </p:cNvSpPr>
            <p:nvPr/>
          </p:nvSpPr>
          <p:spPr bwMode="auto">
            <a:xfrm>
              <a:off x="6510338" y="5310188"/>
              <a:ext cx="225425" cy="66675"/>
            </a:xfrm>
            <a:custGeom>
              <a:avLst/>
              <a:gdLst>
                <a:gd name="T0" fmla="*/ 4 w 284"/>
                <a:gd name="T1" fmla="*/ 66 h 84"/>
                <a:gd name="T2" fmla="*/ 15 w 284"/>
                <a:gd name="T3" fmla="*/ 61 h 84"/>
                <a:gd name="T4" fmla="*/ 25 w 284"/>
                <a:gd name="T5" fmla="*/ 58 h 84"/>
                <a:gd name="T6" fmla="*/ 33 w 284"/>
                <a:gd name="T7" fmla="*/ 53 h 84"/>
                <a:gd name="T8" fmla="*/ 43 w 284"/>
                <a:gd name="T9" fmla="*/ 51 h 84"/>
                <a:gd name="T10" fmla="*/ 53 w 284"/>
                <a:gd name="T11" fmla="*/ 46 h 84"/>
                <a:gd name="T12" fmla="*/ 65 w 284"/>
                <a:gd name="T13" fmla="*/ 42 h 84"/>
                <a:gd name="T14" fmla="*/ 78 w 284"/>
                <a:gd name="T15" fmla="*/ 39 h 84"/>
                <a:gd name="T16" fmla="*/ 93 w 284"/>
                <a:gd name="T17" fmla="*/ 34 h 84"/>
                <a:gd name="T18" fmla="*/ 107 w 284"/>
                <a:gd name="T19" fmla="*/ 30 h 84"/>
                <a:gd name="T20" fmla="*/ 123 w 284"/>
                <a:gd name="T21" fmla="*/ 25 h 84"/>
                <a:gd name="T22" fmla="*/ 139 w 284"/>
                <a:gd name="T23" fmla="*/ 21 h 84"/>
                <a:gd name="T24" fmla="*/ 157 w 284"/>
                <a:gd name="T25" fmla="*/ 17 h 84"/>
                <a:gd name="T26" fmla="*/ 174 w 284"/>
                <a:gd name="T27" fmla="*/ 14 h 84"/>
                <a:gd name="T28" fmla="*/ 193 w 284"/>
                <a:gd name="T29" fmla="*/ 9 h 84"/>
                <a:gd name="T30" fmla="*/ 212 w 284"/>
                <a:gd name="T31" fmla="*/ 5 h 84"/>
                <a:gd name="T32" fmla="*/ 233 w 284"/>
                <a:gd name="T33" fmla="*/ 4 h 84"/>
                <a:gd name="T34" fmla="*/ 253 w 284"/>
                <a:gd name="T35" fmla="*/ 2 h 84"/>
                <a:gd name="T36" fmla="*/ 260 w 284"/>
                <a:gd name="T37" fmla="*/ 5 h 84"/>
                <a:gd name="T38" fmla="*/ 262 w 284"/>
                <a:gd name="T39" fmla="*/ 9 h 84"/>
                <a:gd name="T40" fmla="*/ 271 w 284"/>
                <a:gd name="T41" fmla="*/ 16 h 84"/>
                <a:gd name="T42" fmla="*/ 284 w 284"/>
                <a:gd name="T43" fmla="*/ 27 h 84"/>
                <a:gd name="T44" fmla="*/ 272 w 284"/>
                <a:gd name="T45" fmla="*/ 27 h 84"/>
                <a:gd name="T46" fmla="*/ 260 w 284"/>
                <a:gd name="T47" fmla="*/ 28 h 84"/>
                <a:gd name="T48" fmla="*/ 248 w 284"/>
                <a:gd name="T49" fmla="*/ 29 h 84"/>
                <a:gd name="T50" fmla="*/ 236 w 284"/>
                <a:gd name="T51" fmla="*/ 30 h 84"/>
                <a:gd name="T52" fmla="*/ 224 w 284"/>
                <a:gd name="T53" fmla="*/ 31 h 84"/>
                <a:gd name="T54" fmla="*/ 211 w 284"/>
                <a:gd name="T55" fmla="*/ 34 h 84"/>
                <a:gd name="T56" fmla="*/ 199 w 284"/>
                <a:gd name="T57" fmla="*/ 35 h 84"/>
                <a:gd name="T58" fmla="*/ 186 w 284"/>
                <a:gd name="T59" fmla="*/ 37 h 84"/>
                <a:gd name="T60" fmla="*/ 173 w 284"/>
                <a:gd name="T61" fmla="*/ 39 h 84"/>
                <a:gd name="T62" fmla="*/ 160 w 284"/>
                <a:gd name="T63" fmla="*/ 42 h 84"/>
                <a:gd name="T64" fmla="*/ 147 w 284"/>
                <a:gd name="T65" fmla="*/ 45 h 84"/>
                <a:gd name="T66" fmla="*/ 133 w 284"/>
                <a:gd name="T67" fmla="*/ 47 h 84"/>
                <a:gd name="T68" fmla="*/ 119 w 284"/>
                <a:gd name="T69" fmla="*/ 49 h 84"/>
                <a:gd name="T70" fmla="*/ 106 w 284"/>
                <a:gd name="T71" fmla="*/ 53 h 84"/>
                <a:gd name="T72" fmla="*/ 92 w 284"/>
                <a:gd name="T73" fmla="*/ 57 h 84"/>
                <a:gd name="T74" fmla="*/ 78 w 284"/>
                <a:gd name="T75" fmla="*/ 60 h 84"/>
                <a:gd name="T76" fmla="*/ 64 w 284"/>
                <a:gd name="T77" fmla="*/ 64 h 84"/>
                <a:gd name="T78" fmla="*/ 51 w 284"/>
                <a:gd name="T79" fmla="*/ 69 h 84"/>
                <a:gd name="T80" fmla="*/ 37 w 284"/>
                <a:gd name="T81" fmla="*/ 73 h 84"/>
                <a:gd name="T82" fmla="*/ 22 w 284"/>
                <a:gd name="T83" fmla="*/ 77 h 84"/>
                <a:gd name="T84" fmla="*/ 8 w 284"/>
                <a:gd name="T85" fmla="*/ 83 h 84"/>
                <a:gd name="T86" fmla="*/ 0 w 284"/>
                <a:gd name="T87" fmla="*/ 6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4" h="84">
                  <a:moveTo>
                    <a:pt x="0" y="69"/>
                  </a:moveTo>
                  <a:lnTo>
                    <a:pt x="1" y="67"/>
                  </a:lnTo>
                  <a:lnTo>
                    <a:pt x="4" y="66"/>
                  </a:lnTo>
                  <a:lnTo>
                    <a:pt x="7" y="65"/>
                  </a:lnTo>
                  <a:lnTo>
                    <a:pt x="10" y="63"/>
                  </a:lnTo>
                  <a:lnTo>
                    <a:pt x="15" y="61"/>
                  </a:lnTo>
                  <a:lnTo>
                    <a:pt x="20" y="60"/>
                  </a:lnTo>
                  <a:lnTo>
                    <a:pt x="21" y="58"/>
                  </a:lnTo>
                  <a:lnTo>
                    <a:pt x="25" y="58"/>
                  </a:lnTo>
                  <a:lnTo>
                    <a:pt x="27" y="55"/>
                  </a:lnTo>
                  <a:lnTo>
                    <a:pt x="29" y="55"/>
                  </a:lnTo>
                  <a:lnTo>
                    <a:pt x="33" y="53"/>
                  </a:lnTo>
                  <a:lnTo>
                    <a:pt x="35" y="53"/>
                  </a:lnTo>
                  <a:lnTo>
                    <a:pt x="39" y="52"/>
                  </a:lnTo>
                  <a:lnTo>
                    <a:pt x="43" y="51"/>
                  </a:lnTo>
                  <a:lnTo>
                    <a:pt x="46" y="49"/>
                  </a:lnTo>
                  <a:lnTo>
                    <a:pt x="50" y="48"/>
                  </a:lnTo>
                  <a:lnTo>
                    <a:pt x="53" y="46"/>
                  </a:lnTo>
                  <a:lnTo>
                    <a:pt x="57" y="46"/>
                  </a:lnTo>
                  <a:lnTo>
                    <a:pt x="61" y="43"/>
                  </a:lnTo>
                  <a:lnTo>
                    <a:pt x="65" y="42"/>
                  </a:lnTo>
                  <a:lnTo>
                    <a:pt x="70" y="41"/>
                  </a:lnTo>
                  <a:lnTo>
                    <a:pt x="75" y="40"/>
                  </a:lnTo>
                  <a:lnTo>
                    <a:pt x="78" y="39"/>
                  </a:lnTo>
                  <a:lnTo>
                    <a:pt x="83" y="36"/>
                  </a:lnTo>
                  <a:lnTo>
                    <a:pt x="87" y="35"/>
                  </a:lnTo>
                  <a:lnTo>
                    <a:pt x="93" y="34"/>
                  </a:lnTo>
                  <a:lnTo>
                    <a:pt x="96" y="33"/>
                  </a:lnTo>
                  <a:lnTo>
                    <a:pt x="102" y="31"/>
                  </a:lnTo>
                  <a:lnTo>
                    <a:pt x="107" y="30"/>
                  </a:lnTo>
                  <a:lnTo>
                    <a:pt x="112" y="28"/>
                  </a:lnTo>
                  <a:lnTo>
                    <a:pt x="117" y="27"/>
                  </a:lnTo>
                  <a:lnTo>
                    <a:pt x="123" y="25"/>
                  </a:lnTo>
                  <a:lnTo>
                    <a:pt x="129" y="24"/>
                  </a:lnTo>
                  <a:lnTo>
                    <a:pt x="133" y="22"/>
                  </a:lnTo>
                  <a:lnTo>
                    <a:pt x="139" y="21"/>
                  </a:lnTo>
                  <a:lnTo>
                    <a:pt x="145" y="20"/>
                  </a:lnTo>
                  <a:lnTo>
                    <a:pt x="150" y="18"/>
                  </a:lnTo>
                  <a:lnTo>
                    <a:pt x="157" y="17"/>
                  </a:lnTo>
                  <a:lnTo>
                    <a:pt x="162" y="16"/>
                  </a:lnTo>
                  <a:lnTo>
                    <a:pt x="168" y="15"/>
                  </a:lnTo>
                  <a:lnTo>
                    <a:pt x="174" y="14"/>
                  </a:lnTo>
                  <a:lnTo>
                    <a:pt x="180" y="11"/>
                  </a:lnTo>
                  <a:lnTo>
                    <a:pt x="186" y="10"/>
                  </a:lnTo>
                  <a:lnTo>
                    <a:pt x="193" y="9"/>
                  </a:lnTo>
                  <a:lnTo>
                    <a:pt x="199" y="9"/>
                  </a:lnTo>
                  <a:lnTo>
                    <a:pt x="206" y="8"/>
                  </a:lnTo>
                  <a:lnTo>
                    <a:pt x="212" y="5"/>
                  </a:lnTo>
                  <a:lnTo>
                    <a:pt x="219" y="5"/>
                  </a:lnTo>
                  <a:lnTo>
                    <a:pt x="225" y="4"/>
                  </a:lnTo>
                  <a:lnTo>
                    <a:pt x="233" y="4"/>
                  </a:lnTo>
                  <a:lnTo>
                    <a:pt x="240" y="3"/>
                  </a:lnTo>
                  <a:lnTo>
                    <a:pt x="246" y="2"/>
                  </a:lnTo>
                  <a:lnTo>
                    <a:pt x="253" y="2"/>
                  </a:lnTo>
                  <a:lnTo>
                    <a:pt x="260" y="0"/>
                  </a:lnTo>
                  <a:lnTo>
                    <a:pt x="260" y="3"/>
                  </a:lnTo>
                  <a:lnTo>
                    <a:pt x="260" y="5"/>
                  </a:lnTo>
                  <a:lnTo>
                    <a:pt x="260" y="6"/>
                  </a:lnTo>
                  <a:lnTo>
                    <a:pt x="260" y="8"/>
                  </a:lnTo>
                  <a:lnTo>
                    <a:pt x="262" y="9"/>
                  </a:lnTo>
                  <a:lnTo>
                    <a:pt x="265" y="11"/>
                  </a:lnTo>
                  <a:lnTo>
                    <a:pt x="267" y="14"/>
                  </a:lnTo>
                  <a:lnTo>
                    <a:pt x="271" y="16"/>
                  </a:lnTo>
                  <a:lnTo>
                    <a:pt x="276" y="20"/>
                  </a:lnTo>
                  <a:lnTo>
                    <a:pt x="279" y="23"/>
                  </a:lnTo>
                  <a:lnTo>
                    <a:pt x="284" y="27"/>
                  </a:lnTo>
                  <a:lnTo>
                    <a:pt x="280" y="27"/>
                  </a:lnTo>
                  <a:lnTo>
                    <a:pt x="277" y="27"/>
                  </a:lnTo>
                  <a:lnTo>
                    <a:pt x="272" y="27"/>
                  </a:lnTo>
                  <a:lnTo>
                    <a:pt x="268" y="27"/>
                  </a:lnTo>
                  <a:lnTo>
                    <a:pt x="265" y="27"/>
                  </a:lnTo>
                  <a:lnTo>
                    <a:pt x="260" y="28"/>
                  </a:lnTo>
                  <a:lnTo>
                    <a:pt x="256" y="28"/>
                  </a:lnTo>
                  <a:lnTo>
                    <a:pt x="253" y="29"/>
                  </a:lnTo>
                  <a:lnTo>
                    <a:pt x="248" y="29"/>
                  </a:lnTo>
                  <a:lnTo>
                    <a:pt x="245" y="29"/>
                  </a:lnTo>
                  <a:lnTo>
                    <a:pt x="240" y="30"/>
                  </a:lnTo>
                  <a:lnTo>
                    <a:pt x="236" y="30"/>
                  </a:lnTo>
                  <a:lnTo>
                    <a:pt x="231" y="30"/>
                  </a:lnTo>
                  <a:lnTo>
                    <a:pt x="228" y="31"/>
                  </a:lnTo>
                  <a:lnTo>
                    <a:pt x="224" y="31"/>
                  </a:lnTo>
                  <a:lnTo>
                    <a:pt x="219" y="33"/>
                  </a:lnTo>
                  <a:lnTo>
                    <a:pt x="216" y="33"/>
                  </a:lnTo>
                  <a:lnTo>
                    <a:pt x="211" y="34"/>
                  </a:lnTo>
                  <a:lnTo>
                    <a:pt x="207" y="34"/>
                  </a:lnTo>
                  <a:lnTo>
                    <a:pt x="203" y="35"/>
                  </a:lnTo>
                  <a:lnTo>
                    <a:pt x="199" y="35"/>
                  </a:lnTo>
                  <a:lnTo>
                    <a:pt x="194" y="36"/>
                  </a:lnTo>
                  <a:lnTo>
                    <a:pt x="190" y="36"/>
                  </a:lnTo>
                  <a:lnTo>
                    <a:pt x="186" y="37"/>
                  </a:lnTo>
                  <a:lnTo>
                    <a:pt x="181" y="37"/>
                  </a:lnTo>
                  <a:lnTo>
                    <a:pt x="178" y="39"/>
                  </a:lnTo>
                  <a:lnTo>
                    <a:pt x="173" y="39"/>
                  </a:lnTo>
                  <a:lnTo>
                    <a:pt x="168" y="40"/>
                  </a:lnTo>
                  <a:lnTo>
                    <a:pt x="164" y="41"/>
                  </a:lnTo>
                  <a:lnTo>
                    <a:pt x="160" y="42"/>
                  </a:lnTo>
                  <a:lnTo>
                    <a:pt x="156" y="42"/>
                  </a:lnTo>
                  <a:lnTo>
                    <a:pt x="151" y="43"/>
                  </a:lnTo>
                  <a:lnTo>
                    <a:pt x="147" y="45"/>
                  </a:lnTo>
                  <a:lnTo>
                    <a:pt x="142" y="46"/>
                  </a:lnTo>
                  <a:lnTo>
                    <a:pt x="138" y="46"/>
                  </a:lnTo>
                  <a:lnTo>
                    <a:pt x="133" y="47"/>
                  </a:lnTo>
                  <a:lnTo>
                    <a:pt x="129" y="48"/>
                  </a:lnTo>
                  <a:lnTo>
                    <a:pt x="124" y="48"/>
                  </a:lnTo>
                  <a:lnTo>
                    <a:pt x="119" y="49"/>
                  </a:lnTo>
                  <a:lnTo>
                    <a:pt x="115" y="51"/>
                  </a:lnTo>
                  <a:lnTo>
                    <a:pt x="111" y="52"/>
                  </a:lnTo>
                  <a:lnTo>
                    <a:pt x="106" y="53"/>
                  </a:lnTo>
                  <a:lnTo>
                    <a:pt x="101" y="54"/>
                  </a:lnTo>
                  <a:lnTo>
                    <a:pt x="96" y="55"/>
                  </a:lnTo>
                  <a:lnTo>
                    <a:pt x="92" y="57"/>
                  </a:lnTo>
                  <a:lnTo>
                    <a:pt x="88" y="58"/>
                  </a:lnTo>
                  <a:lnTo>
                    <a:pt x="83" y="59"/>
                  </a:lnTo>
                  <a:lnTo>
                    <a:pt x="78" y="60"/>
                  </a:lnTo>
                  <a:lnTo>
                    <a:pt x="74" y="61"/>
                  </a:lnTo>
                  <a:lnTo>
                    <a:pt x="69" y="63"/>
                  </a:lnTo>
                  <a:lnTo>
                    <a:pt x="64" y="64"/>
                  </a:lnTo>
                  <a:lnTo>
                    <a:pt x="61" y="65"/>
                  </a:lnTo>
                  <a:lnTo>
                    <a:pt x="56" y="67"/>
                  </a:lnTo>
                  <a:lnTo>
                    <a:pt x="51" y="69"/>
                  </a:lnTo>
                  <a:lnTo>
                    <a:pt x="46" y="70"/>
                  </a:lnTo>
                  <a:lnTo>
                    <a:pt x="41" y="72"/>
                  </a:lnTo>
                  <a:lnTo>
                    <a:pt x="37" y="73"/>
                  </a:lnTo>
                  <a:lnTo>
                    <a:pt x="32" y="74"/>
                  </a:lnTo>
                  <a:lnTo>
                    <a:pt x="27" y="76"/>
                  </a:lnTo>
                  <a:lnTo>
                    <a:pt x="22" y="77"/>
                  </a:lnTo>
                  <a:lnTo>
                    <a:pt x="18" y="79"/>
                  </a:lnTo>
                  <a:lnTo>
                    <a:pt x="13" y="80"/>
                  </a:lnTo>
                  <a:lnTo>
                    <a:pt x="8" y="83"/>
                  </a:lnTo>
                  <a:lnTo>
                    <a:pt x="3" y="84"/>
                  </a:lnTo>
                  <a:lnTo>
                    <a:pt x="0" y="69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9" name="Freeform 221"/>
            <p:cNvSpPr>
              <a:spLocks/>
            </p:cNvSpPr>
            <p:nvPr/>
          </p:nvSpPr>
          <p:spPr bwMode="auto">
            <a:xfrm>
              <a:off x="6883400" y="5318126"/>
              <a:ext cx="620713" cy="284163"/>
            </a:xfrm>
            <a:custGeom>
              <a:avLst/>
              <a:gdLst>
                <a:gd name="T0" fmla="*/ 6 w 782"/>
                <a:gd name="T1" fmla="*/ 12 h 358"/>
                <a:gd name="T2" fmla="*/ 16 w 782"/>
                <a:gd name="T3" fmla="*/ 5 h 358"/>
                <a:gd name="T4" fmla="*/ 25 w 782"/>
                <a:gd name="T5" fmla="*/ 0 h 358"/>
                <a:gd name="T6" fmla="*/ 54 w 782"/>
                <a:gd name="T7" fmla="*/ 4 h 358"/>
                <a:gd name="T8" fmla="*/ 84 w 782"/>
                <a:gd name="T9" fmla="*/ 9 h 358"/>
                <a:gd name="T10" fmla="*/ 115 w 782"/>
                <a:gd name="T11" fmla="*/ 14 h 358"/>
                <a:gd name="T12" fmla="*/ 146 w 782"/>
                <a:gd name="T13" fmla="*/ 20 h 358"/>
                <a:gd name="T14" fmla="*/ 178 w 782"/>
                <a:gd name="T15" fmla="*/ 29 h 358"/>
                <a:gd name="T16" fmla="*/ 212 w 782"/>
                <a:gd name="T17" fmla="*/ 37 h 358"/>
                <a:gd name="T18" fmla="*/ 245 w 782"/>
                <a:gd name="T19" fmla="*/ 47 h 358"/>
                <a:gd name="T20" fmla="*/ 281 w 782"/>
                <a:gd name="T21" fmla="*/ 58 h 358"/>
                <a:gd name="T22" fmla="*/ 316 w 782"/>
                <a:gd name="T23" fmla="*/ 69 h 358"/>
                <a:gd name="T24" fmla="*/ 351 w 782"/>
                <a:gd name="T25" fmla="*/ 83 h 358"/>
                <a:gd name="T26" fmla="*/ 386 w 782"/>
                <a:gd name="T27" fmla="*/ 97 h 358"/>
                <a:gd name="T28" fmla="*/ 423 w 782"/>
                <a:gd name="T29" fmla="*/ 113 h 358"/>
                <a:gd name="T30" fmla="*/ 460 w 782"/>
                <a:gd name="T31" fmla="*/ 129 h 358"/>
                <a:gd name="T32" fmla="*/ 497 w 782"/>
                <a:gd name="T33" fmla="*/ 147 h 358"/>
                <a:gd name="T34" fmla="*/ 534 w 782"/>
                <a:gd name="T35" fmla="*/ 168 h 358"/>
                <a:gd name="T36" fmla="*/ 572 w 782"/>
                <a:gd name="T37" fmla="*/ 189 h 358"/>
                <a:gd name="T38" fmla="*/ 609 w 782"/>
                <a:gd name="T39" fmla="*/ 212 h 358"/>
                <a:gd name="T40" fmla="*/ 648 w 782"/>
                <a:gd name="T41" fmla="*/ 237 h 358"/>
                <a:gd name="T42" fmla="*/ 685 w 782"/>
                <a:gd name="T43" fmla="*/ 262 h 358"/>
                <a:gd name="T44" fmla="*/ 723 w 782"/>
                <a:gd name="T45" fmla="*/ 291 h 358"/>
                <a:gd name="T46" fmla="*/ 761 w 782"/>
                <a:gd name="T47" fmla="*/ 321 h 358"/>
                <a:gd name="T48" fmla="*/ 779 w 782"/>
                <a:gd name="T49" fmla="*/ 356 h 358"/>
                <a:gd name="T50" fmla="*/ 772 w 782"/>
                <a:gd name="T51" fmla="*/ 350 h 358"/>
                <a:gd name="T52" fmla="*/ 761 w 782"/>
                <a:gd name="T53" fmla="*/ 342 h 358"/>
                <a:gd name="T54" fmla="*/ 747 w 782"/>
                <a:gd name="T55" fmla="*/ 331 h 358"/>
                <a:gd name="T56" fmla="*/ 729 w 782"/>
                <a:gd name="T57" fmla="*/ 317 h 358"/>
                <a:gd name="T58" fmla="*/ 707 w 782"/>
                <a:gd name="T59" fmla="*/ 303 h 358"/>
                <a:gd name="T60" fmla="*/ 682 w 782"/>
                <a:gd name="T61" fmla="*/ 285 h 358"/>
                <a:gd name="T62" fmla="*/ 654 w 782"/>
                <a:gd name="T63" fmla="*/ 267 h 358"/>
                <a:gd name="T64" fmla="*/ 621 w 782"/>
                <a:gd name="T65" fmla="*/ 246 h 358"/>
                <a:gd name="T66" fmla="*/ 587 w 782"/>
                <a:gd name="T67" fmla="*/ 226 h 358"/>
                <a:gd name="T68" fmla="*/ 550 w 782"/>
                <a:gd name="T69" fmla="*/ 205 h 358"/>
                <a:gd name="T70" fmla="*/ 509 w 782"/>
                <a:gd name="T71" fmla="*/ 183 h 358"/>
                <a:gd name="T72" fmla="*/ 466 w 782"/>
                <a:gd name="T73" fmla="*/ 162 h 358"/>
                <a:gd name="T74" fmla="*/ 422 w 782"/>
                <a:gd name="T75" fmla="*/ 140 h 358"/>
                <a:gd name="T76" fmla="*/ 374 w 782"/>
                <a:gd name="T77" fmla="*/ 118 h 358"/>
                <a:gd name="T78" fmla="*/ 325 w 782"/>
                <a:gd name="T79" fmla="*/ 99 h 358"/>
                <a:gd name="T80" fmla="*/ 273 w 782"/>
                <a:gd name="T81" fmla="*/ 81 h 358"/>
                <a:gd name="T82" fmla="*/ 220 w 782"/>
                <a:gd name="T83" fmla="*/ 63 h 358"/>
                <a:gd name="T84" fmla="*/ 166 w 782"/>
                <a:gd name="T85" fmla="*/ 49 h 358"/>
                <a:gd name="T86" fmla="*/ 110 w 782"/>
                <a:gd name="T87" fmla="*/ 36 h 358"/>
                <a:gd name="T88" fmla="*/ 53 w 782"/>
                <a:gd name="T89" fmla="*/ 25 h 358"/>
                <a:gd name="T90" fmla="*/ 31 w 782"/>
                <a:gd name="T91" fmla="*/ 22 h 358"/>
                <a:gd name="T92" fmla="*/ 22 w 782"/>
                <a:gd name="T93" fmla="*/ 20 h 358"/>
                <a:gd name="T94" fmla="*/ 14 w 782"/>
                <a:gd name="T95" fmla="*/ 19 h 358"/>
                <a:gd name="T96" fmla="*/ 4 w 782"/>
                <a:gd name="T97" fmla="*/ 18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82" h="358">
                  <a:moveTo>
                    <a:pt x="0" y="18"/>
                  </a:moveTo>
                  <a:lnTo>
                    <a:pt x="3" y="14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3" y="9"/>
                  </a:lnTo>
                  <a:lnTo>
                    <a:pt x="16" y="5"/>
                  </a:lnTo>
                  <a:lnTo>
                    <a:pt x="19" y="4"/>
                  </a:lnTo>
                  <a:lnTo>
                    <a:pt x="22" y="1"/>
                  </a:lnTo>
                  <a:lnTo>
                    <a:pt x="25" y="0"/>
                  </a:lnTo>
                  <a:lnTo>
                    <a:pt x="34" y="0"/>
                  </a:lnTo>
                  <a:lnTo>
                    <a:pt x="43" y="3"/>
                  </a:lnTo>
                  <a:lnTo>
                    <a:pt x="54" y="4"/>
                  </a:lnTo>
                  <a:lnTo>
                    <a:pt x="63" y="5"/>
                  </a:lnTo>
                  <a:lnTo>
                    <a:pt x="73" y="7"/>
                  </a:lnTo>
                  <a:lnTo>
                    <a:pt x="84" y="9"/>
                  </a:lnTo>
                  <a:lnTo>
                    <a:pt x="95" y="10"/>
                  </a:lnTo>
                  <a:lnTo>
                    <a:pt x="104" y="12"/>
                  </a:lnTo>
                  <a:lnTo>
                    <a:pt x="115" y="14"/>
                  </a:lnTo>
                  <a:lnTo>
                    <a:pt x="124" y="16"/>
                  </a:lnTo>
                  <a:lnTo>
                    <a:pt x="135" y="18"/>
                  </a:lnTo>
                  <a:lnTo>
                    <a:pt x="146" y="20"/>
                  </a:lnTo>
                  <a:lnTo>
                    <a:pt x="157" y="24"/>
                  </a:lnTo>
                  <a:lnTo>
                    <a:pt x="167" y="26"/>
                  </a:lnTo>
                  <a:lnTo>
                    <a:pt x="178" y="29"/>
                  </a:lnTo>
                  <a:lnTo>
                    <a:pt x="190" y="32"/>
                  </a:lnTo>
                  <a:lnTo>
                    <a:pt x="201" y="35"/>
                  </a:lnTo>
                  <a:lnTo>
                    <a:pt x="212" y="37"/>
                  </a:lnTo>
                  <a:lnTo>
                    <a:pt x="222" y="40"/>
                  </a:lnTo>
                  <a:lnTo>
                    <a:pt x="234" y="43"/>
                  </a:lnTo>
                  <a:lnTo>
                    <a:pt x="245" y="47"/>
                  </a:lnTo>
                  <a:lnTo>
                    <a:pt x="257" y="50"/>
                  </a:lnTo>
                  <a:lnTo>
                    <a:pt x="269" y="54"/>
                  </a:lnTo>
                  <a:lnTo>
                    <a:pt x="281" y="58"/>
                  </a:lnTo>
                  <a:lnTo>
                    <a:pt x="292" y="61"/>
                  </a:lnTo>
                  <a:lnTo>
                    <a:pt x="304" y="66"/>
                  </a:lnTo>
                  <a:lnTo>
                    <a:pt x="316" y="69"/>
                  </a:lnTo>
                  <a:lnTo>
                    <a:pt x="328" y="74"/>
                  </a:lnTo>
                  <a:lnTo>
                    <a:pt x="338" y="78"/>
                  </a:lnTo>
                  <a:lnTo>
                    <a:pt x="351" y="83"/>
                  </a:lnTo>
                  <a:lnTo>
                    <a:pt x="363" y="87"/>
                  </a:lnTo>
                  <a:lnTo>
                    <a:pt x="375" y="92"/>
                  </a:lnTo>
                  <a:lnTo>
                    <a:pt x="386" y="97"/>
                  </a:lnTo>
                  <a:lnTo>
                    <a:pt x="399" y="102"/>
                  </a:lnTo>
                  <a:lnTo>
                    <a:pt x="411" y="107"/>
                  </a:lnTo>
                  <a:lnTo>
                    <a:pt x="423" y="113"/>
                  </a:lnTo>
                  <a:lnTo>
                    <a:pt x="435" y="118"/>
                  </a:lnTo>
                  <a:lnTo>
                    <a:pt x="448" y="123"/>
                  </a:lnTo>
                  <a:lnTo>
                    <a:pt x="460" y="129"/>
                  </a:lnTo>
                  <a:lnTo>
                    <a:pt x="473" y="135"/>
                  </a:lnTo>
                  <a:lnTo>
                    <a:pt x="485" y="141"/>
                  </a:lnTo>
                  <a:lnTo>
                    <a:pt x="497" y="147"/>
                  </a:lnTo>
                  <a:lnTo>
                    <a:pt x="509" y="153"/>
                  </a:lnTo>
                  <a:lnTo>
                    <a:pt x="522" y="162"/>
                  </a:lnTo>
                  <a:lnTo>
                    <a:pt x="534" y="168"/>
                  </a:lnTo>
                  <a:lnTo>
                    <a:pt x="547" y="175"/>
                  </a:lnTo>
                  <a:lnTo>
                    <a:pt x="559" y="182"/>
                  </a:lnTo>
                  <a:lnTo>
                    <a:pt x="572" y="189"/>
                  </a:lnTo>
                  <a:lnTo>
                    <a:pt x="584" y="196"/>
                  </a:lnTo>
                  <a:lnTo>
                    <a:pt x="598" y="203"/>
                  </a:lnTo>
                  <a:lnTo>
                    <a:pt x="609" y="212"/>
                  </a:lnTo>
                  <a:lnTo>
                    <a:pt x="623" y="220"/>
                  </a:lnTo>
                  <a:lnTo>
                    <a:pt x="635" y="227"/>
                  </a:lnTo>
                  <a:lnTo>
                    <a:pt x="648" y="237"/>
                  </a:lnTo>
                  <a:lnTo>
                    <a:pt x="660" y="245"/>
                  </a:lnTo>
                  <a:lnTo>
                    <a:pt x="673" y="254"/>
                  </a:lnTo>
                  <a:lnTo>
                    <a:pt x="685" y="262"/>
                  </a:lnTo>
                  <a:lnTo>
                    <a:pt x="698" y="273"/>
                  </a:lnTo>
                  <a:lnTo>
                    <a:pt x="710" y="281"/>
                  </a:lnTo>
                  <a:lnTo>
                    <a:pt x="723" y="291"/>
                  </a:lnTo>
                  <a:lnTo>
                    <a:pt x="735" y="300"/>
                  </a:lnTo>
                  <a:lnTo>
                    <a:pt x="748" y="311"/>
                  </a:lnTo>
                  <a:lnTo>
                    <a:pt x="761" y="321"/>
                  </a:lnTo>
                  <a:lnTo>
                    <a:pt x="774" y="331"/>
                  </a:lnTo>
                  <a:lnTo>
                    <a:pt x="782" y="358"/>
                  </a:lnTo>
                  <a:lnTo>
                    <a:pt x="779" y="356"/>
                  </a:lnTo>
                  <a:lnTo>
                    <a:pt x="777" y="354"/>
                  </a:lnTo>
                  <a:lnTo>
                    <a:pt x="774" y="352"/>
                  </a:lnTo>
                  <a:lnTo>
                    <a:pt x="772" y="350"/>
                  </a:lnTo>
                  <a:lnTo>
                    <a:pt x="768" y="348"/>
                  </a:lnTo>
                  <a:lnTo>
                    <a:pt x="766" y="346"/>
                  </a:lnTo>
                  <a:lnTo>
                    <a:pt x="761" y="342"/>
                  </a:lnTo>
                  <a:lnTo>
                    <a:pt x="758" y="338"/>
                  </a:lnTo>
                  <a:lnTo>
                    <a:pt x="752" y="335"/>
                  </a:lnTo>
                  <a:lnTo>
                    <a:pt x="747" y="331"/>
                  </a:lnTo>
                  <a:lnTo>
                    <a:pt x="741" y="326"/>
                  </a:lnTo>
                  <a:lnTo>
                    <a:pt x="735" y="322"/>
                  </a:lnTo>
                  <a:lnTo>
                    <a:pt x="729" y="317"/>
                  </a:lnTo>
                  <a:lnTo>
                    <a:pt x="723" y="313"/>
                  </a:lnTo>
                  <a:lnTo>
                    <a:pt x="715" y="307"/>
                  </a:lnTo>
                  <a:lnTo>
                    <a:pt x="707" y="303"/>
                  </a:lnTo>
                  <a:lnTo>
                    <a:pt x="699" y="297"/>
                  </a:lnTo>
                  <a:lnTo>
                    <a:pt x="691" y="291"/>
                  </a:lnTo>
                  <a:lnTo>
                    <a:pt x="682" y="285"/>
                  </a:lnTo>
                  <a:lnTo>
                    <a:pt x="673" y="279"/>
                  </a:lnTo>
                  <a:lnTo>
                    <a:pt x="663" y="273"/>
                  </a:lnTo>
                  <a:lnTo>
                    <a:pt x="654" y="267"/>
                  </a:lnTo>
                  <a:lnTo>
                    <a:pt x="643" y="261"/>
                  </a:lnTo>
                  <a:lnTo>
                    <a:pt x="633" y="254"/>
                  </a:lnTo>
                  <a:lnTo>
                    <a:pt x="621" y="246"/>
                  </a:lnTo>
                  <a:lnTo>
                    <a:pt x="611" y="240"/>
                  </a:lnTo>
                  <a:lnTo>
                    <a:pt x="599" y="233"/>
                  </a:lnTo>
                  <a:lnTo>
                    <a:pt x="587" y="226"/>
                  </a:lnTo>
                  <a:lnTo>
                    <a:pt x="575" y="219"/>
                  </a:lnTo>
                  <a:lnTo>
                    <a:pt x="563" y="212"/>
                  </a:lnTo>
                  <a:lnTo>
                    <a:pt x="550" y="205"/>
                  </a:lnTo>
                  <a:lnTo>
                    <a:pt x="537" y="197"/>
                  </a:lnTo>
                  <a:lnTo>
                    <a:pt x="522" y="190"/>
                  </a:lnTo>
                  <a:lnTo>
                    <a:pt x="509" y="183"/>
                  </a:lnTo>
                  <a:lnTo>
                    <a:pt x="495" y="176"/>
                  </a:lnTo>
                  <a:lnTo>
                    <a:pt x="480" y="169"/>
                  </a:lnTo>
                  <a:lnTo>
                    <a:pt x="466" y="162"/>
                  </a:lnTo>
                  <a:lnTo>
                    <a:pt x="452" y="154"/>
                  </a:lnTo>
                  <a:lnTo>
                    <a:pt x="436" y="147"/>
                  </a:lnTo>
                  <a:lnTo>
                    <a:pt x="422" y="140"/>
                  </a:lnTo>
                  <a:lnTo>
                    <a:pt x="405" y="133"/>
                  </a:lnTo>
                  <a:lnTo>
                    <a:pt x="391" y="126"/>
                  </a:lnTo>
                  <a:lnTo>
                    <a:pt x="374" y="118"/>
                  </a:lnTo>
                  <a:lnTo>
                    <a:pt x="359" y="113"/>
                  </a:lnTo>
                  <a:lnTo>
                    <a:pt x="342" y="107"/>
                  </a:lnTo>
                  <a:lnTo>
                    <a:pt x="325" y="99"/>
                  </a:lnTo>
                  <a:lnTo>
                    <a:pt x="308" y="93"/>
                  </a:lnTo>
                  <a:lnTo>
                    <a:pt x="290" y="87"/>
                  </a:lnTo>
                  <a:lnTo>
                    <a:pt x="273" y="81"/>
                  </a:lnTo>
                  <a:lnTo>
                    <a:pt x="256" y="75"/>
                  </a:lnTo>
                  <a:lnTo>
                    <a:pt x="238" y="69"/>
                  </a:lnTo>
                  <a:lnTo>
                    <a:pt x="220" y="63"/>
                  </a:lnTo>
                  <a:lnTo>
                    <a:pt x="202" y="59"/>
                  </a:lnTo>
                  <a:lnTo>
                    <a:pt x="184" y="54"/>
                  </a:lnTo>
                  <a:lnTo>
                    <a:pt x="166" y="49"/>
                  </a:lnTo>
                  <a:lnTo>
                    <a:pt x="147" y="44"/>
                  </a:lnTo>
                  <a:lnTo>
                    <a:pt x="129" y="40"/>
                  </a:lnTo>
                  <a:lnTo>
                    <a:pt x="110" y="36"/>
                  </a:lnTo>
                  <a:lnTo>
                    <a:pt x="91" y="32"/>
                  </a:lnTo>
                  <a:lnTo>
                    <a:pt x="72" y="29"/>
                  </a:lnTo>
                  <a:lnTo>
                    <a:pt x="53" y="25"/>
                  </a:lnTo>
                  <a:lnTo>
                    <a:pt x="34" y="23"/>
                  </a:lnTo>
                  <a:lnTo>
                    <a:pt x="32" y="23"/>
                  </a:lnTo>
                  <a:lnTo>
                    <a:pt x="31" y="22"/>
                  </a:lnTo>
                  <a:lnTo>
                    <a:pt x="28" y="22"/>
                  </a:lnTo>
                  <a:lnTo>
                    <a:pt x="24" y="20"/>
                  </a:lnTo>
                  <a:lnTo>
                    <a:pt x="22" y="20"/>
                  </a:lnTo>
                  <a:lnTo>
                    <a:pt x="19" y="20"/>
                  </a:lnTo>
                  <a:lnTo>
                    <a:pt x="17" y="19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8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0" name="Freeform 222"/>
            <p:cNvSpPr>
              <a:spLocks/>
            </p:cNvSpPr>
            <p:nvPr/>
          </p:nvSpPr>
          <p:spPr bwMode="auto">
            <a:xfrm>
              <a:off x="7342188" y="5359401"/>
              <a:ext cx="23813" cy="19050"/>
            </a:xfrm>
            <a:custGeom>
              <a:avLst/>
              <a:gdLst>
                <a:gd name="T0" fmla="*/ 0 w 30"/>
                <a:gd name="T1" fmla="*/ 0 h 23"/>
                <a:gd name="T2" fmla="*/ 0 w 30"/>
                <a:gd name="T3" fmla="*/ 23 h 23"/>
                <a:gd name="T4" fmla="*/ 30 w 30"/>
                <a:gd name="T5" fmla="*/ 23 h 23"/>
                <a:gd name="T6" fmla="*/ 30 w 30"/>
                <a:gd name="T7" fmla="*/ 0 h 23"/>
                <a:gd name="T8" fmla="*/ 0 w 30"/>
                <a:gd name="T9" fmla="*/ 0 h 23"/>
                <a:gd name="T10" fmla="*/ 0 w 30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3">
                  <a:moveTo>
                    <a:pt x="0" y="0"/>
                  </a:moveTo>
                  <a:lnTo>
                    <a:pt x="0" y="23"/>
                  </a:lnTo>
                  <a:lnTo>
                    <a:pt x="30" y="23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75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1" name="Freeform 223"/>
            <p:cNvSpPr>
              <a:spLocks/>
            </p:cNvSpPr>
            <p:nvPr/>
          </p:nvSpPr>
          <p:spPr bwMode="auto">
            <a:xfrm>
              <a:off x="6773863" y="4887913"/>
              <a:ext cx="22225" cy="39688"/>
            </a:xfrm>
            <a:custGeom>
              <a:avLst/>
              <a:gdLst>
                <a:gd name="T0" fmla="*/ 0 w 27"/>
                <a:gd name="T1" fmla="*/ 0 h 50"/>
                <a:gd name="T2" fmla="*/ 0 w 27"/>
                <a:gd name="T3" fmla="*/ 50 h 50"/>
                <a:gd name="T4" fmla="*/ 14 w 27"/>
                <a:gd name="T5" fmla="*/ 45 h 50"/>
                <a:gd name="T6" fmla="*/ 27 w 27"/>
                <a:gd name="T7" fmla="*/ 1 h 50"/>
                <a:gd name="T8" fmla="*/ 0 w 27"/>
                <a:gd name="T9" fmla="*/ 0 h 50"/>
                <a:gd name="T10" fmla="*/ 0 w 27"/>
                <a:gd name="T1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0">
                  <a:moveTo>
                    <a:pt x="0" y="0"/>
                  </a:moveTo>
                  <a:lnTo>
                    <a:pt x="0" y="50"/>
                  </a:lnTo>
                  <a:lnTo>
                    <a:pt x="14" y="45"/>
                  </a:lnTo>
                  <a:lnTo>
                    <a:pt x="27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2" name="Freeform 224"/>
            <p:cNvSpPr>
              <a:spLocks/>
            </p:cNvSpPr>
            <p:nvPr/>
          </p:nvSpPr>
          <p:spPr bwMode="auto">
            <a:xfrm>
              <a:off x="6543675" y="5114926"/>
              <a:ext cx="107950" cy="109538"/>
            </a:xfrm>
            <a:custGeom>
              <a:avLst/>
              <a:gdLst>
                <a:gd name="T0" fmla="*/ 5 w 138"/>
                <a:gd name="T1" fmla="*/ 3 h 138"/>
                <a:gd name="T2" fmla="*/ 4 w 138"/>
                <a:gd name="T3" fmla="*/ 72 h 138"/>
                <a:gd name="T4" fmla="*/ 0 w 138"/>
                <a:gd name="T5" fmla="*/ 138 h 138"/>
                <a:gd name="T6" fmla="*/ 44 w 138"/>
                <a:gd name="T7" fmla="*/ 125 h 138"/>
                <a:gd name="T8" fmla="*/ 90 w 138"/>
                <a:gd name="T9" fmla="*/ 114 h 138"/>
                <a:gd name="T10" fmla="*/ 138 w 138"/>
                <a:gd name="T11" fmla="*/ 104 h 138"/>
                <a:gd name="T12" fmla="*/ 114 w 138"/>
                <a:gd name="T13" fmla="*/ 64 h 138"/>
                <a:gd name="T14" fmla="*/ 66 w 138"/>
                <a:gd name="T15" fmla="*/ 0 h 138"/>
                <a:gd name="T16" fmla="*/ 5 w 138"/>
                <a:gd name="T17" fmla="*/ 3 h 138"/>
                <a:gd name="T18" fmla="*/ 5 w 138"/>
                <a:gd name="T19" fmla="*/ 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8">
                  <a:moveTo>
                    <a:pt x="5" y="3"/>
                  </a:moveTo>
                  <a:lnTo>
                    <a:pt x="4" y="72"/>
                  </a:lnTo>
                  <a:lnTo>
                    <a:pt x="0" y="138"/>
                  </a:lnTo>
                  <a:lnTo>
                    <a:pt x="44" y="125"/>
                  </a:lnTo>
                  <a:lnTo>
                    <a:pt x="90" y="114"/>
                  </a:lnTo>
                  <a:lnTo>
                    <a:pt x="138" y="104"/>
                  </a:lnTo>
                  <a:lnTo>
                    <a:pt x="114" y="64"/>
                  </a:lnTo>
                  <a:lnTo>
                    <a:pt x="66" y="0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1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3" name="Freeform 225"/>
            <p:cNvSpPr>
              <a:spLocks/>
            </p:cNvSpPr>
            <p:nvPr/>
          </p:nvSpPr>
          <p:spPr bwMode="auto">
            <a:xfrm>
              <a:off x="6915150" y="4892676"/>
              <a:ext cx="49213" cy="55563"/>
            </a:xfrm>
            <a:custGeom>
              <a:avLst/>
              <a:gdLst>
                <a:gd name="T0" fmla="*/ 51 w 62"/>
                <a:gd name="T1" fmla="*/ 0 h 69"/>
                <a:gd name="T2" fmla="*/ 34 w 62"/>
                <a:gd name="T3" fmla="*/ 25 h 69"/>
                <a:gd name="T4" fmla="*/ 0 w 62"/>
                <a:gd name="T5" fmla="*/ 69 h 69"/>
                <a:gd name="T6" fmla="*/ 51 w 62"/>
                <a:gd name="T7" fmla="*/ 10 h 69"/>
                <a:gd name="T8" fmla="*/ 62 w 62"/>
                <a:gd name="T9" fmla="*/ 0 h 69"/>
                <a:gd name="T10" fmla="*/ 51 w 62"/>
                <a:gd name="T11" fmla="*/ 0 h 69"/>
                <a:gd name="T12" fmla="*/ 51 w 62"/>
                <a:gd name="T1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69">
                  <a:moveTo>
                    <a:pt x="51" y="0"/>
                  </a:moveTo>
                  <a:lnTo>
                    <a:pt x="34" y="25"/>
                  </a:lnTo>
                  <a:lnTo>
                    <a:pt x="0" y="69"/>
                  </a:lnTo>
                  <a:lnTo>
                    <a:pt x="51" y="10"/>
                  </a:lnTo>
                  <a:lnTo>
                    <a:pt x="62" y="0"/>
                  </a:lnTo>
                  <a:lnTo>
                    <a:pt x="51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D1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4" name="Freeform 229"/>
            <p:cNvSpPr>
              <a:spLocks/>
            </p:cNvSpPr>
            <p:nvPr/>
          </p:nvSpPr>
          <p:spPr bwMode="auto">
            <a:xfrm>
              <a:off x="7339013" y="5638801"/>
              <a:ext cx="163513" cy="149225"/>
            </a:xfrm>
            <a:custGeom>
              <a:avLst/>
              <a:gdLst>
                <a:gd name="T0" fmla="*/ 204 w 205"/>
                <a:gd name="T1" fmla="*/ 13 h 188"/>
                <a:gd name="T2" fmla="*/ 205 w 205"/>
                <a:gd name="T3" fmla="*/ 98 h 188"/>
                <a:gd name="T4" fmla="*/ 204 w 205"/>
                <a:gd name="T5" fmla="*/ 181 h 188"/>
                <a:gd name="T6" fmla="*/ 122 w 205"/>
                <a:gd name="T7" fmla="*/ 185 h 188"/>
                <a:gd name="T8" fmla="*/ 0 w 205"/>
                <a:gd name="T9" fmla="*/ 188 h 188"/>
                <a:gd name="T10" fmla="*/ 44 w 205"/>
                <a:gd name="T11" fmla="*/ 160 h 188"/>
                <a:gd name="T12" fmla="*/ 113 w 205"/>
                <a:gd name="T13" fmla="*/ 105 h 188"/>
                <a:gd name="T14" fmla="*/ 174 w 205"/>
                <a:gd name="T15" fmla="*/ 42 h 188"/>
                <a:gd name="T16" fmla="*/ 204 w 205"/>
                <a:gd name="T17" fmla="*/ 0 h 188"/>
                <a:gd name="T18" fmla="*/ 204 w 205"/>
                <a:gd name="T19" fmla="*/ 13 h 188"/>
                <a:gd name="T20" fmla="*/ 204 w 205"/>
                <a:gd name="T21" fmla="*/ 13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5" h="188">
                  <a:moveTo>
                    <a:pt x="204" y="13"/>
                  </a:moveTo>
                  <a:lnTo>
                    <a:pt x="205" y="98"/>
                  </a:lnTo>
                  <a:lnTo>
                    <a:pt x="204" y="181"/>
                  </a:lnTo>
                  <a:lnTo>
                    <a:pt x="122" y="185"/>
                  </a:lnTo>
                  <a:lnTo>
                    <a:pt x="0" y="188"/>
                  </a:lnTo>
                  <a:lnTo>
                    <a:pt x="44" y="160"/>
                  </a:lnTo>
                  <a:lnTo>
                    <a:pt x="113" y="105"/>
                  </a:lnTo>
                  <a:lnTo>
                    <a:pt x="174" y="42"/>
                  </a:lnTo>
                  <a:lnTo>
                    <a:pt x="204" y="0"/>
                  </a:lnTo>
                  <a:lnTo>
                    <a:pt x="204" y="13"/>
                  </a:lnTo>
                  <a:lnTo>
                    <a:pt x="204" y="13"/>
                  </a:lnTo>
                  <a:close/>
                </a:path>
              </a:pathLst>
            </a:custGeom>
            <a:solidFill>
              <a:srgbClr val="D1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5" name="Freeform 230"/>
            <p:cNvSpPr>
              <a:spLocks/>
            </p:cNvSpPr>
            <p:nvPr/>
          </p:nvSpPr>
          <p:spPr bwMode="auto">
            <a:xfrm>
              <a:off x="6570663" y="5129213"/>
              <a:ext cx="57150" cy="71438"/>
            </a:xfrm>
            <a:custGeom>
              <a:avLst/>
              <a:gdLst>
                <a:gd name="T0" fmla="*/ 23 w 72"/>
                <a:gd name="T1" fmla="*/ 0 h 91"/>
                <a:gd name="T2" fmla="*/ 51 w 72"/>
                <a:gd name="T3" fmla="*/ 41 h 91"/>
                <a:gd name="T4" fmla="*/ 72 w 72"/>
                <a:gd name="T5" fmla="*/ 75 h 91"/>
                <a:gd name="T6" fmla="*/ 3 w 72"/>
                <a:gd name="T7" fmla="*/ 91 h 91"/>
                <a:gd name="T8" fmla="*/ 0 w 72"/>
                <a:gd name="T9" fmla="*/ 24 h 91"/>
                <a:gd name="T10" fmla="*/ 0 w 72"/>
                <a:gd name="T11" fmla="*/ 0 h 91"/>
                <a:gd name="T12" fmla="*/ 23 w 72"/>
                <a:gd name="T13" fmla="*/ 0 h 91"/>
                <a:gd name="T14" fmla="*/ 23 w 72"/>
                <a:gd name="T1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91">
                  <a:moveTo>
                    <a:pt x="23" y="0"/>
                  </a:moveTo>
                  <a:lnTo>
                    <a:pt x="51" y="41"/>
                  </a:lnTo>
                  <a:lnTo>
                    <a:pt x="72" y="75"/>
                  </a:lnTo>
                  <a:lnTo>
                    <a:pt x="3" y="91"/>
                  </a:lnTo>
                  <a:lnTo>
                    <a:pt x="0" y="24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6" name="Freeform 231"/>
            <p:cNvSpPr>
              <a:spLocks/>
            </p:cNvSpPr>
            <p:nvPr/>
          </p:nvSpPr>
          <p:spPr bwMode="auto">
            <a:xfrm>
              <a:off x="6778625" y="4906963"/>
              <a:ext cx="4763" cy="12700"/>
            </a:xfrm>
            <a:custGeom>
              <a:avLst/>
              <a:gdLst>
                <a:gd name="T0" fmla="*/ 0 w 7"/>
                <a:gd name="T1" fmla="*/ 0 h 17"/>
                <a:gd name="T2" fmla="*/ 1 w 7"/>
                <a:gd name="T3" fmla="*/ 17 h 17"/>
                <a:gd name="T4" fmla="*/ 7 w 7"/>
                <a:gd name="T5" fmla="*/ 0 h 17"/>
                <a:gd name="T6" fmla="*/ 0 w 7"/>
                <a:gd name="T7" fmla="*/ 0 h 17"/>
                <a:gd name="T8" fmla="*/ 0 w 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7">
                  <a:moveTo>
                    <a:pt x="0" y="0"/>
                  </a:moveTo>
                  <a:lnTo>
                    <a:pt x="1" y="17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7" name="Freeform 234"/>
            <p:cNvSpPr>
              <a:spLocks/>
            </p:cNvSpPr>
            <p:nvPr/>
          </p:nvSpPr>
          <p:spPr bwMode="auto">
            <a:xfrm>
              <a:off x="7399338" y="5672138"/>
              <a:ext cx="90488" cy="92075"/>
            </a:xfrm>
            <a:custGeom>
              <a:avLst/>
              <a:gdLst>
                <a:gd name="T0" fmla="*/ 115 w 115"/>
                <a:gd name="T1" fmla="*/ 0 h 116"/>
                <a:gd name="T2" fmla="*/ 77 w 115"/>
                <a:gd name="T3" fmla="*/ 47 h 116"/>
                <a:gd name="T4" fmla="*/ 34 w 115"/>
                <a:gd name="T5" fmla="*/ 89 h 116"/>
                <a:gd name="T6" fmla="*/ 0 w 115"/>
                <a:gd name="T7" fmla="*/ 116 h 116"/>
                <a:gd name="T8" fmla="*/ 79 w 115"/>
                <a:gd name="T9" fmla="*/ 110 h 116"/>
                <a:gd name="T10" fmla="*/ 100 w 115"/>
                <a:gd name="T11" fmla="*/ 105 h 116"/>
                <a:gd name="T12" fmla="*/ 109 w 115"/>
                <a:gd name="T13" fmla="*/ 48 h 116"/>
                <a:gd name="T14" fmla="*/ 115 w 115"/>
                <a:gd name="T15" fmla="*/ 0 h 116"/>
                <a:gd name="T16" fmla="*/ 115 w 115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6">
                  <a:moveTo>
                    <a:pt x="115" y="0"/>
                  </a:moveTo>
                  <a:lnTo>
                    <a:pt x="77" y="47"/>
                  </a:lnTo>
                  <a:lnTo>
                    <a:pt x="34" y="89"/>
                  </a:lnTo>
                  <a:lnTo>
                    <a:pt x="0" y="116"/>
                  </a:lnTo>
                  <a:lnTo>
                    <a:pt x="79" y="110"/>
                  </a:lnTo>
                  <a:lnTo>
                    <a:pt x="100" y="105"/>
                  </a:lnTo>
                  <a:lnTo>
                    <a:pt x="109" y="48"/>
                  </a:lnTo>
                  <a:lnTo>
                    <a:pt x="115" y="0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8" name="Freeform 235"/>
            <p:cNvSpPr>
              <a:spLocks/>
            </p:cNvSpPr>
            <p:nvPr/>
          </p:nvSpPr>
          <p:spPr bwMode="auto">
            <a:xfrm>
              <a:off x="7270750" y="5338763"/>
              <a:ext cx="242888" cy="225425"/>
            </a:xfrm>
            <a:custGeom>
              <a:avLst/>
              <a:gdLst>
                <a:gd name="T0" fmla="*/ 0 w 304"/>
                <a:gd name="T1" fmla="*/ 4 h 285"/>
                <a:gd name="T2" fmla="*/ 79 w 304"/>
                <a:gd name="T3" fmla="*/ 3 h 285"/>
                <a:gd name="T4" fmla="*/ 162 w 304"/>
                <a:gd name="T5" fmla="*/ 0 h 285"/>
                <a:gd name="T6" fmla="*/ 301 w 304"/>
                <a:gd name="T7" fmla="*/ 3 h 285"/>
                <a:gd name="T8" fmla="*/ 302 w 304"/>
                <a:gd name="T9" fmla="*/ 52 h 285"/>
                <a:gd name="T10" fmla="*/ 304 w 304"/>
                <a:gd name="T11" fmla="*/ 148 h 285"/>
                <a:gd name="T12" fmla="*/ 301 w 304"/>
                <a:gd name="T13" fmla="*/ 285 h 285"/>
                <a:gd name="T14" fmla="*/ 279 w 304"/>
                <a:gd name="T15" fmla="*/ 254 h 285"/>
                <a:gd name="T16" fmla="*/ 246 w 304"/>
                <a:gd name="T17" fmla="*/ 221 h 285"/>
                <a:gd name="T18" fmla="*/ 301 w 304"/>
                <a:gd name="T19" fmla="*/ 223 h 285"/>
                <a:gd name="T20" fmla="*/ 301 w 304"/>
                <a:gd name="T21" fmla="*/ 153 h 285"/>
                <a:gd name="T22" fmla="*/ 226 w 304"/>
                <a:gd name="T23" fmla="*/ 154 h 285"/>
                <a:gd name="T24" fmla="*/ 227 w 304"/>
                <a:gd name="T25" fmla="*/ 202 h 285"/>
                <a:gd name="T26" fmla="*/ 208 w 304"/>
                <a:gd name="T27" fmla="*/ 178 h 285"/>
                <a:gd name="T28" fmla="*/ 169 w 304"/>
                <a:gd name="T29" fmla="*/ 145 h 285"/>
                <a:gd name="T30" fmla="*/ 222 w 304"/>
                <a:gd name="T31" fmla="*/ 145 h 285"/>
                <a:gd name="T32" fmla="*/ 297 w 304"/>
                <a:gd name="T33" fmla="*/ 145 h 285"/>
                <a:gd name="T34" fmla="*/ 297 w 304"/>
                <a:gd name="T35" fmla="*/ 85 h 285"/>
                <a:gd name="T36" fmla="*/ 221 w 304"/>
                <a:gd name="T37" fmla="*/ 80 h 285"/>
                <a:gd name="T38" fmla="*/ 144 w 304"/>
                <a:gd name="T39" fmla="*/ 82 h 285"/>
                <a:gd name="T40" fmla="*/ 147 w 304"/>
                <a:gd name="T41" fmla="*/ 122 h 285"/>
                <a:gd name="T42" fmla="*/ 124 w 304"/>
                <a:gd name="T43" fmla="*/ 102 h 285"/>
                <a:gd name="T44" fmla="*/ 83 w 304"/>
                <a:gd name="T45" fmla="*/ 70 h 285"/>
                <a:gd name="T46" fmla="*/ 135 w 304"/>
                <a:gd name="T47" fmla="*/ 71 h 285"/>
                <a:gd name="T48" fmla="*/ 234 w 304"/>
                <a:gd name="T49" fmla="*/ 71 h 285"/>
                <a:gd name="T50" fmla="*/ 295 w 304"/>
                <a:gd name="T51" fmla="*/ 71 h 285"/>
                <a:gd name="T52" fmla="*/ 295 w 304"/>
                <a:gd name="T53" fmla="*/ 11 h 285"/>
                <a:gd name="T54" fmla="*/ 220 w 304"/>
                <a:gd name="T55" fmla="*/ 9 h 285"/>
                <a:gd name="T56" fmla="*/ 132 w 304"/>
                <a:gd name="T57" fmla="*/ 7 h 285"/>
                <a:gd name="T58" fmla="*/ 67 w 304"/>
                <a:gd name="T59" fmla="*/ 9 h 285"/>
                <a:gd name="T60" fmla="*/ 67 w 304"/>
                <a:gd name="T61" fmla="*/ 54 h 285"/>
                <a:gd name="T62" fmla="*/ 39 w 304"/>
                <a:gd name="T63" fmla="*/ 30 h 285"/>
                <a:gd name="T64" fmla="*/ 0 w 304"/>
                <a:gd name="T65" fmla="*/ 4 h 285"/>
                <a:gd name="T66" fmla="*/ 0 w 304"/>
                <a:gd name="T67" fmla="*/ 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4" h="285">
                  <a:moveTo>
                    <a:pt x="0" y="4"/>
                  </a:moveTo>
                  <a:lnTo>
                    <a:pt x="79" y="3"/>
                  </a:lnTo>
                  <a:lnTo>
                    <a:pt x="162" y="0"/>
                  </a:lnTo>
                  <a:lnTo>
                    <a:pt x="301" y="3"/>
                  </a:lnTo>
                  <a:lnTo>
                    <a:pt x="302" y="52"/>
                  </a:lnTo>
                  <a:lnTo>
                    <a:pt x="304" y="148"/>
                  </a:lnTo>
                  <a:lnTo>
                    <a:pt x="301" y="285"/>
                  </a:lnTo>
                  <a:lnTo>
                    <a:pt x="279" y="254"/>
                  </a:lnTo>
                  <a:lnTo>
                    <a:pt x="246" y="221"/>
                  </a:lnTo>
                  <a:lnTo>
                    <a:pt x="301" y="223"/>
                  </a:lnTo>
                  <a:lnTo>
                    <a:pt x="301" y="153"/>
                  </a:lnTo>
                  <a:lnTo>
                    <a:pt x="226" y="154"/>
                  </a:lnTo>
                  <a:lnTo>
                    <a:pt x="227" y="202"/>
                  </a:lnTo>
                  <a:lnTo>
                    <a:pt x="208" y="178"/>
                  </a:lnTo>
                  <a:lnTo>
                    <a:pt x="169" y="145"/>
                  </a:lnTo>
                  <a:lnTo>
                    <a:pt x="222" y="145"/>
                  </a:lnTo>
                  <a:lnTo>
                    <a:pt x="297" y="145"/>
                  </a:lnTo>
                  <a:lnTo>
                    <a:pt x="297" y="85"/>
                  </a:lnTo>
                  <a:lnTo>
                    <a:pt x="221" y="80"/>
                  </a:lnTo>
                  <a:lnTo>
                    <a:pt x="144" y="82"/>
                  </a:lnTo>
                  <a:lnTo>
                    <a:pt x="147" y="122"/>
                  </a:lnTo>
                  <a:lnTo>
                    <a:pt x="124" y="102"/>
                  </a:lnTo>
                  <a:lnTo>
                    <a:pt x="83" y="70"/>
                  </a:lnTo>
                  <a:lnTo>
                    <a:pt x="135" y="71"/>
                  </a:lnTo>
                  <a:lnTo>
                    <a:pt x="234" y="71"/>
                  </a:lnTo>
                  <a:lnTo>
                    <a:pt x="295" y="71"/>
                  </a:lnTo>
                  <a:lnTo>
                    <a:pt x="295" y="11"/>
                  </a:lnTo>
                  <a:lnTo>
                    <a:pt x="220" y="9"/>
                  </a:lnTo>
                  <a:lnTo>
                    <a:pt x="132" y="7"/>
                  </a:lnTo>
                  <a:lnTo>
                    <a:pt x="67" y="9"/>
                  </a:lnTo>
                  <a:lnTo>
                    <a:pt x="67" y="54"/>
                  </a:lnTo>
                  <a:lnTo>
                    <a:pt x="39" y="3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9" name="Freeform 238"/>
            <p:cNvSpPr>
              <a:spLocks/>
            </p:cNvSpPr>
            <p:nvPr/>
          </p:nvSpPr>
          <p:spPr bwMode="auto">
            <a:xfrm>
              <a:off x="7196138" y="5311776"/>
              <a:ext cx="328613" cy="22225"/>
            </a:xfrm>
            <a:custGeom>
              <a:avLst/>
              <a:gdLst>
                <a:gd name="T0" fmla="*/ 5 w 416"/>
                <a:gd name="T1" fmla="*/ 2 h 27"/>
                <a:gd name="T2" fmla="*/ 18 w 416"/>
                <a:gd name="T3" fmla="*/ 2 h 27"/>
                <a:gd name="T4" fmla="*/ 35 w 416"/>
                <a:gd name="T5" fmla="*/ 2 h 27"/>
                <a:gd name="T6" fmla="*/ 47 w 416"/>
                <a:gd name="T7" fmla="*/ 2 h 27"/>
                <a:gd name="T8" fmla="*/ 60 w 416"/>
                <a:gd name="T9" fmla="*/ 1 h 27"/>
                <a:gd name="T10" fmla="*/ 74 w 416"/>
                <a:gd name="T11" fmla="*/ 1 h 27"/>
                <a:gd name="T12" fmla="*/ 92 w 416"/>
                <a:gd name="T13" fmla="*/ 1 h 27"/>
                <a:gd name="T14" fmla="*/ 109 w 416"/>
                <a:gd name="T15" fmla="*/ 1 h 27"/>
                <a:gd name="T16" fmla="*/ 129 w 416"/>
                <a:gd name="T17" fmla="*/ 1 h 27"/>
                <a:gd name="T18" fmla="*/ 151 w 416"/>
                <a:gd name="T19" fmla="*/ 1 h 27"/>
                <a:gd name="T20" fmla="*/ 173 w 416"/>
                <a:gd name="T21" fmla="*/ 1 h 27"/>
                <a:gd name="T22" fmla="*/ 196 w 416"/>
                <a:gd name="T23" fmla="*/ 1 h 27"/>
                <a:gd name="T24" fmla="*/ 222 w 416"/>
                <a:gd name="T25" fmla="*/ 1 h 27"/>
                <a:gd name="T26" fmla="*/ 246 w 416"/>
                <a:gd name="T27" fmla="*/ 1 h 27"/>
                <a:gd name="T28" fmla="*/ 269 w 416"/>
                <a:gd name="T29" fmla="*/ 0 h 27"/>
                <a:gd name="T30" fmla="*/ 289 w 416"/>
                <a:gd name="T31" fmla="*/ 0 h 27"/>
                <a:gd name="T32" fmla="*/ 310 w 416"/>
                <a:gd name="T33" fmla="*/ 0 h 27"/>
                <a:gd name="T34" fmla="*/ 326 w 416"/>
                <a:gd name="T35" fmla="*/ 0 h 27"/>
                <a:gd name="T36" fmla="*/ 342 w 416"/>
                <a:gd name="T37" fmla="*/ 0 h 27"/>
                <a:gd name="T38" fmla="*/ 356 w 416"/>
                <a:gd name="T39" fmla="*/ 0 h 27"/>
                <a:gd name="T40" fmla="*/ 369 w 416"/>
                <a:gd name="T41" fmla="*/ 0 h 27"/>
                <a:gd name="T42" fmla="*/ 383 w 416"/>
                <a:gd name="T43" fmla="*/ 0 h 27"/>
                <a:gd name="T44" fmla="*/ 399 w 416"/>
                <a:gd name="T45" fmla="*/ 0 h 27"/>
                <a:gd name="T46" fmla="*/ 409 w 416"/>
                <a:gd name="T47" fmla="*/ 0 h 27"/>
                <a:gd name="T48" fmla="*/ 416 w 416"/>
                <a:gd name="T49" fmla="*/ 24 h 27"/>
                <a:gd name="T50" fmla="*/ 410 w 416"/>
                <a:gd name="T51" fmla="*/ 24 h 27"/>
                <a:gd name="T52" fmla="*/ 393 w 416"/>
                <a:gd name="T53" fmla="*/ 22 h 27"/>
                <a:gd name="T54" fmla="*/ 380 w 416"/>
                <a:gd name="T55" fmla="*/ 22 h 27"/>
                <a:gd name="T56" fmla="*/ 367 w 416"/>
                <a:gd name="T57" fmla="*/ 22 h 27"/>
                <a:gd name="T58" fmla="*/ 350 w 416"/>
                <a:gd name="T59" fmla="*/ 22 h 27"/>
                <a:gd name="T60" fmla="*/ 334 w 416"/>
                <a:gd name="T61" fmla="*/ 22 h 27"/>
                <a:gd name="T62" fmla="*/ 314 w 416"/>
                <a:gd name="T63" fmla="*/ 21 h 27"/>
                <a:gd name="T64" fmla="*/ 294 w 416"/>
                <a:gd name="T65" fmla="*/ 21 h 27"/>
                <a:gd name="T66" fmla="*/ 273 w 416"/>
                <a:gd name="T67" fmla="*/ 21 h 27"/>
                <a:gd name="T68" fmla="*/ 252 w 416"/>
                <a:gd name="T69" fmla="*/ 21 h 27"/>
                <a:gd name="T70" fmla="*/ 230 w 416"/>
                <a:gd name="T71" fmla="*/ 20 h 27"/>
                <a:gd name="T72" fmla="*/ 208 w 416"/>
                <a:gd name="T73" fmla="*/ 20 h 27"/>
                <a:gd name="T74" fmla="*/ 185 w 416"/>
                <a:gd name="T75" fmla="*/ 21 h 27"/>
                <a:gd name="T76" fmla="*/ 165 w 416"/>
                <a:gd name="T77" fmla="*/ 21 h 27"/>
                <a:gd name="T78" fmla="*/ 144 w 416"/>
                <a:gd name="T79" fmla="*/ 21 h 27"/>
                <a:gd name="T80" fmla="*/ 126 w 416"/>
                <a:gd name="T81" fmla="*/ 22 h 27"/>
                <a:gd name="T82" fmla="*/ 109 w 416"/>
                <a:gd name="T83" fmla="*/ 22 h 27"/>
                <a:gd name="T84" fmla="*/ 95 w 416"/>
                <a:gd name="T85" fmla="*/ 22 h 27"/>
                <a:gd name="T86" fmla="*/ 83 w 416"/>
                <a:gd name="T87" fmla="*/ 22 h 27"/>
                <a:gd name="T88" fmla="*/ 72 w 416"/>
                <a:gd name="T89" fmla="*/ 24 h 27"/>
                <a:gd name="T90" fmla="*/ 56 w 416"/>
                <a:gd name="T91" fmla="*/ 25 h 27"/>
                <a:gd name="T92" fmla="*/ 44 w 416"/>
                <a:gd name="T93" fmla="*/ 25 h 27"/>
                <a:gd name="T94" fmla="*/ 34 w 416"/>
                <a:gd name="T9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6" h="27">
                  <a:moveTo>
                    <a:pt x="0" y="2"/>
                  </a:moveTo>
                  <a:lnTo>
                    <a:pt x="1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8" y="2"/>
                  </a:lnTo>
                  <a:lnTo>
                    <a:pt x="23" y="2"/>
                  </a:lnTo>
                  <a:lnTo>
                    <a:pt x="26" y="2"/>
                  </a:lnTo>
                  <a:lnTo>
                    <a:pt x="32" y="2"/>
                  </a:lnTo>
                  <a:lnTo>
                    <a:pt x="35" y="2"/>
                  </a:lnTo>
                  <a:lnTo>
                    <a:pt x="37" y="2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47" y="2"/>
                  </a:lnTo>
                  <a:lnTo>
                    <a:pt x="49" y="2"/>
                  </a:lnTo>
                  <a:lnTo>
                    <a:pt x="53" y="2"/>
                  </a:lnTo>
                  <a:lnTo>
                    <a:pt x="56" y="2"/>
                  </a:lnTo>
                  <a:lnTo>
                    <a:pt x="60" y="1"/>
                  </a:lnTo>
                  <a:lnTo>
                    <a:pt x="64" y="1"/>
                  </a:lnTo>
                  <a:lnTo>
                    <a:pt x="67" y="1"/>
                  </a:lnTo>
                  <a:lnTo>
                    <a:pt x="71" y="1"/>
                  </a:lnTo>
                  <a:lnTo>
                    <a:pt x="74" y="1"/>
                  </a:lnTo>
                  <a:lnTo>
                    <a:pt x="79" y="1"/>
                  </a:lnTo>
                  <a:lnTo>
                    <a:pt x="83" y="1"/>
                  </a:lnTo>
                  <a:lnTo>
                    <a:pt x="87" y="1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101" y="1"/>
                  </a:lnTo>
                  <a:lnTo>
                    <a:pt x="105" y="1"/>
                  </a:lnTo>
                  <a:lnTo>
                    <a:pt x="109" y="1"/>
                  </a:lnTo>
                  <a:lnTo>
                    <a:pt x="115" y="1"/>
                  </a:lnTo>
                  <a:lnTo>
                    <a:pt x="120" y="1"/>
                  </a:lnTo>
                  <a:lnTo>
                    <a:pt x="124" y="1"/>
                  </a:lnTo>
                  <a:lnTo>
                    <a:pt x="129" y="1"/>
                  </a:lnTo>
                  <a:lnTo>
                    <a:pt x="134" y="1"/>
                  </a:lnTo>
                  <a:lnTo>
                    <a:pt x="139" y="1"/>
                  </a:lnTo>
                  <a:lnTo>
                    <a:pt x="145" y="1"/>
                  </a:lnTo>
                  <a:lnTo>
                    <a:pt x="151" y="1"/>
                  </a:lnTo>
                  <a:lnTo>
                    <a:pt x="156" y="1"/>
                  </a:lnTo>
                  <a:lnTo>
                    <a:pt x="162" y="1"/>
                  </a:lnTo>
                  <a:lnTo>
                    <a:pt x="167" y="1"/>
                  </a:lnTo>
                  <a:lnTo>
                    <a:pt x="173" y="1"/>
                  </a:lnTo>
                  <a:lnTo>
                    <a:pt x="178" y="1"/>
                  </a:lnTo>
                  <a:lnTo>
                    <a:pt x="184" y="1"/>
                  </a:lnTo>
                  <a:lnTo>
                    <a:pt x="190" y="1"/>
                  </a:lnTo>
                  <a:lnTo>
                    <a:pt x="196" y="1"/>
                  </a:lnTo>
                  <a:lnTo>
                    <a:pt x="203" y="1"/>
                  </a:lnTo>
                  <a:lnTo>
                    <a:pt x="209" y="1"/>
                  </a:lnTo>
                  <a:lnTo>
                    <a:pt x="216" y="1"/>
                  </a:lnTo>
                  <a:lnTo>
                    <a:pt x="222" y="1"/>
                  </a:lnTo>
                  <a:lnTo>
                    <a:pt x="228" y="1"/>
                  </a:lnTo>
                  <a:lnTo>
                    <a:pt x="234" y="1"/>
                  </a:lnTo>
                  <a:lnTo>
                    <a:pt x="240" y="1"/>
                  </a:lnTo>
                  <a:lnTo>
                    <a:pt x="246" y="1"/>
                  </a:lnTo>
                  <a:lnTo>
                    <a:pt x="252" y="1"/>
                  </a:lnTo>
                  <a:lnTo>
                    <a:pt x="258" y="1"/>
                  </a:lnTo>
                  <a:lnTo>
                    <a:pt x="264" y="1"/>
                  </a:lnTo>
                  <a:lnTo>
                    <a:pt x="269" y="0"/>
                  </a:lnTo>
                  <a:lnTo>
                    <a:pt x="275" y="0"/>
                  </a:lnTo>
                  <a:lnTo>
                    <a:pt x="280" y="0"/>
                  </a:lnTo>
                  <a:lnTo>
                    <a:pt x="285" y="0"/>
                  </a:lnTo>
                  <a:lnTo>
                    <a:pt x="289" y="0"/>
                  </a:lnTo>
                  <a:lnTo>
                    <a:pt x="295" y="0"/>
                  </a:lnTo>
                  <a:lnTo>
                    <a:pt x="300" y="0"/>
                  </a:lnTo>
                  <a:lnTo>
                    <a:pt x="305" y="0"/>
                  </a:lnTo>
                  <a:lnTo>
                    <a:pt x="310" y="0"/>
                  </a:lnTo>
                  <a:lnTo>
                    <a:pt x="313" y="0"/>
                  </a:lnTo>
                  <a:lnTo>
                    <a:pt x="318" y="0"/>
                  </a:lnTo>
                  <a:lnTo>
                    <a:pt x="323" y="0"/>
                  </a:lnTo>
                  <a:lnTo>
                    <a:pt x="326" y="0"/>
                  </a:lnTo>
                  <a:lnTo>
                    <a:pt x="331" y="0"/>
                  </a:lnTo>
                  <a:lnTo>
                    <a:pt x="335" y="0"/>
                  </a:lnTo>
                  <a:lnTo>
                    <a:pt x="340" y="0"/>
                  </a:lnTo>
                  <a:lnTo>
                    <a:pt x="342" y="0"/>
                  </a:lnTo>
                  <a:lnTo>
                    <a:pt x="345" y="0"/>
                  </a:lnTo>
                  <a:lnTo>
                    <a:pt x="349" y="0"/>
                  </a:lnTo>
                  <a:lnTo>
                    <a:pt x="353" y="0"/>
                  </a:lnTo>
                  <a:lnTo>
                    <a:pt x="356" y="0"/>
                  </a:lnTo>
                  <a:lnTo>
                    <a:pt x="360" y="0"/>
                  </a:lnTo>
                  <a:lnTo>
                    <a:pt x="363" y="0"/>
                  </a:lnTo>
                  <a:lnTo>
                    <a:pt x="367" y="0"/>
                  </a:lnTo>
                  <a:lnTo>
                    <a:pt x="369" y="0"/>
                  </a:lnTo>
                  <a:lnTo>
                    <a:pt x="372" y="0"/>
                  </a:lnTo>
                  <a:lnTo>
                    <a:pt x="374" y="0"/>
                  </a:lnTo>
                  <a:lnTo>
                    <a:pt x="378" y="0"/>
                  </a:lnTo>
                  <a:lnTo>
                    <a:pt x="383" y="0"/>
                  </a:lnTo>
                  <a:lnTo>
                    <a:pt x="387" y="0"/>
                  </a:lnTo>
                  <a:lnTo>
                    <a:pt x="391" y="0"/>
                  </a:lnTo>
                  <a:lnTo>
                    <a:pt x="396" y="0"/>
                  </a:lnTo>
                  <a:lnTo>
                    <a:pt x="399" y="0"/>
                  </a:lnTo>
                  <a:lnTo>
                    <a:pt x="402" y="0"/>
                  </a:lnTo>
                  <a:lnTo>
                    <a:pt x="405" y="0"/>
                  </a:lnTo>
                  <a:lnTo>
                    <a:pt x="406" y="0"/>
                  </a:lnTo>
                  <a:lnTo>
                    <a:pt x="409" y="0"/>
                  </a:lnTo>
                  <a:lnTo>
                    <a:pt x="411" y="0"/>
                  </a:lnTo>
                  <a:lnTo>
                    <a:pt x="414" y="0"/>
                  </a:lnTo>
                  <a:lnTo>
                    <a:pt x="414" y="0"/>
                  </a:lnTo>
                  <a:lnTo>
                    <a:pt x="416" y="24"/>
                  </a:lnTo>
                  <a:lnTo>
                    <a:pt x="415" y="24"/>
                  </a:lnTo>
                  <a:lnTo>
                    <a:pt x="414" y="24"/>
                  </a:lnTo>
                  <a:lnTo>
                    <a:pt x="412" y="24"/>
                  </a:lnTo>
                  <a:lnTo>
                    <a:pt x="410" y="24"/>
                  </a:lnTo>
                  <a:lnTo>
                    <a:pt x="406" y="22"/>
                  </a:lnTo>
                  <a:lnTo>
                    <a:pt x="402" y="22"/>
                  </a:lnTo>
                  <a:lnTo>
                    <a:pt x="398" y="22"/>
                  </a:lnTo>
                  <a:lnTo>
                    <a:pt x="393" y="22"/>
                  </a:lnTo>
                  <a:lnTo>
                    <a:pt x="390" y="22"/>
                  </a:lnTo>
                  <a:lnTo>
                    <a:pt x="386" y="22"/>
                  </a:lnTo>
                  <a:lnTo>
                    <a:pt x="384" y="22"/>
                  </a:lnTo>
                  <a:lnTo>
                    <a:pt x="380" y="22"/>
                  </a:lnTo>
                  <a:lnTo>
                    <a:pt x="377" y="22"/>
                  </a:lnTo>
                  <a:lnTo>
                    <a:pt x="373" y="22"/>
                  </a:lnTo>
                  <a:lnTo>
                    <a:pt x="369" y="22"/>
                  </a:lnTo>
                  <a:lnTo>
                    <a:pt x="367" y="22"/>
                  </a:lnTo>
                  <a:lnTo>
                    <a:pt x="362" y="22"/>
                  </a:lnTo>
                  <a:lnTo>
                    <a:pt x="359" y="22"/>
                  </a:lnTo>
                  <a:lnTo>
                    <a:pt x="354" y="22"/>
                  </a:lnTo>
                  <a:lnTo>
                    <a:pt x="350" y="22"/>
                  </a:lnTo>
                  <a:lnTo>
                    <a:pt x="345" y="22"/>
                  </a:lnTo>
                  <a:lnTo>
                    <a:pt x="342" y="22"/>
                  </a:lnTo>
                  <a:lnTo>
                    <a:pt x="337" y="22"/>
                  </a:lnTo>
                  <a:lnTo>
                    <a:pt x="334" y="22"/>
                  </a:lnTo>
                  <a:lnTo>
                    <a:pt x="328" y="21"/>
                  </a:lnTo>
                  <a:lnTo>
                    <a:pt x="324" y="21"/>
                  </a:lnTo>
                  <a:lnTo>
                    <a:pt x="318" y="21"/>
                  </a:lnTo>
                  <a:lnTo>
                    <a:pt x="314" y="21"/>
                  </a:lnTo>
                  <a:lnTo>
                    <a:pt x="308" y="21"/>
                  </a:lnTo>
                  <a:lnTo>
                    <a:pt x="304" y="21"/>
                  </a:lnTo>
                  <a:lnTo>
                    <a:pt x="299" y="21"/>
                  </a:lnTo>
                  <a:lnTo>
                    <a:pt x="294" y="21"/>
                  </a:lnTo>
                  <a:lnTo>
                    <a:pt x="288" y="21"/>
                  </a:lnTo>
                  <a:lnTo>
                    <a:pt x="283" y="21"/>
                  </a:lnTo>
                  <a:lnTo>
                    <a:pt x="277" y="21"/>
                  </a:lnTo>
                  <a:lnTo>
                    <a:pt x="273" y="21"/>
                  </a:lnTo>
                  <a:lnTo>
                    <a:pt x="268" y="21"/>
                  </a:lnTo>
                  <a:lnTo>
                    <a:pt x="262" y="21"/>
                  </a:lnTo>
                  <a:lnTo>
                    <a:pt x="257" y="21"/>
                  </a:lnTo>
                  <a:lnTo>
                    <a:pt x="252" y="21"/>
                  </a:lnTo>
                  <a:lnTo>
                    <a:pt x="246" y="20"/>
                  </a:lnTo>
                  <a:lnTo>
                    <a:pt x="240" y="20"/>
                  </a:lnTo>
                  <a:lnTo>
                    <a:pt x="236" y="20"/>
                  </a:lnTo>
                  <a:lnTo>
                    <a:pt x="230" y="20"/>
                  </a:lnTo>
                  <a:lnTo>
                    <a:pt x="224" y="20"/>
                  </a:lnTo>
                  <a:lnTo>
                    <a:pt x="219" y="20"/>
                  </a:lnTo>
                  <a:lnTo>
                    <a:pt x="213" y="20"/>
                  </a:lnTo>
                  <a:lnTo>
                    <a:pt x="208" y="20"/>
                  </a:lnTo>
                  <a:lnTo>
                    <a:pt x="202" y="20"/>
                  </a:lnTo>
                  <a:lnTo>
                    <a:pt x="196" y="20"/>
                  </a:lnTo>
                  <a:lnTo>
                    <a:pt x="191" y="20"/>
                  </a:lnTo>
                  <a:lnTo>
                    <a:pt x="185" y="21"/>
                  </a:lnTo>
                  <a:lnTo>
                    <a:pt x="181" y="21"/>
                  </a:lnTo>
                  <a:lnTo>
                    <a:pt x="175" y="21"/>
                  </a:lnTo>
                  <a:lnTo>
                    <a:pt x="170" y="21"/>
                  </a:lnTo>
                  <a:lnTo>
                    <a:pt x="165" y="21"/>
                  </a:lnTo>
                  <a:lnTo>
                    <a:pt x="159" y="21"/>
                  </a:lnTo>
                  <a:lnTo>
                    <a:pt x="153" y="21"/>
                  </a:lnTo>
                  <a:lnTo>
                    <a:pt x="148" y="21"/>
                  </a:lnTo>
                  <a:lnTo>
                    <a:pt x="144" y="21"/>
                  </a:lnTo>
                  <a:lnTo>
                    <a:pt x="139" y="21"/>
                  </a:lnTo>
                  <a:lnTo>
                    <a:pt x="134" y="21"/>
                  </a:lnTo>
                  <a:lnTo>
                    <a:pt x="129" y="21"/>
                  </a:lnTo>
                  <a:lnTo>
                    <a:pt x="126" y="22"/>
                  </a:lnTo>
                  <a:lnTo>
                    <a:pt x="121" y="22"/>
                  </a:lnTo>
                  <a:lnTo>
                    <a:pt x="117" y="22"/>
                  </a:lnTo>
                  <a:lnTo>
                    <a:pt x="113" y="22"/>
                  </a:lnTo>
                  <a:lnTo>
                    <a:pt x="109" y="22"/>
                  </a:lnTo>
                  <a:lnTo>
                    <a:pt x="105" y="22"/>
                  </a:lnTo>
                  <a:lnTo>
                    <a:pt x="102" y="22"/>
                  </a:lnTo>
                  <a:lnTo>
                    <a:pt x="98" y="22"/>
                  </a:lnTo>
                  <a:lnTo>
                    <a:pt x="95" y="22"/>
                  </a:lnTo>
                  <a:lnTo>
                    <a:pt x="91" y="22"/>
                  </a:lnTo>
                  <a:lnTo>
                    <a:pt x="87" y="22"/>
                  </a:lnTo>
                  <a:lnTo>
                    <a:pt x="85" y="22"/>
                  </a:lnTo>
                  <a:lnTo>
                    <a:pt x="83" y="22"/>
                  </a:lnTo>
                  <a:lnTo>
                    <a:pt x="79" y="22"/>
                  </a:lnTo>
                  <a:lnTo>
                    <a:pt x="77" y="24"/>
                  </a:lnTo>
                  <a:lnTo>
                    <a:pt x="74" y="24"/>
                  </a:lnTo>
                  <a:lnTo>
                    <a:pt x="72" y="24"/>
                  </a:lnTo>
                  <a:lnTo>
                    <a:pt x="67" y="24"/>
                  </a:lnTo>
                  <a:lnTo>
                    <a:pt x="64" y="24"/>
                  </a:lnTo>
                  <a:lnTo>
                    <a:pt x="59" y="24"/>
                  </a:lnTo>
                  <a:lnTo>
                    <a:pt x="56" y="25"/>
                  </a:lnTo>
                  <a:lnTo>
                    <a:pt x="52" y="25"/>
                  </a:lnTo>
                  <a:lnTo>
                    <a:pt x="49" y="25"/>
                  </a:lnTo>
                  <a:lnTo>
                    <a:pt x="47" y="25"/>
                  </a:lnTo>
                  <a:lnTo>
                    <a:pt x="44" y="25"/>
                  </a:lnTo>
                  <a:lnTo>
                    <a:pt x="40" y="26"/>
                  </a:lnTo>
                  <a:lnTo>
                    <a:pt x="37" y="26"/>
                  </a:lnTo>
                  <a:lnTo>
                    <a:pt x="34" y="27"/>
                  </a:lnTo>
                  <a:lnTo>
                    <a:pt x="34" y="27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0" name="Freeform 240"/>
            <p:cNvSpPr>
              <a:spLocks/>
            </p:cNvSpPr>
            <p:nvPr/>
          </p:nvSpPr>
          <p:spPr bwMode="auto">
            <a:xfrm>
              <a:off x="7381875" y="5341938"/>
              <a:ext cx="9525" cy="55563"/>
            </a:xfrm>
            <a:custGeom>
              <a:avLst/>
              <a:gdLst>
                <a:gd name="T0" fmla="*/ 0 w 12"/>
                <a:gd name="T1" fmla="*/ 0 h 69"/>
                <a:gd name="T2" fmla="*/ 2 w 12"/>
                <a:gd name="T3" fmla="*/ 69 h 69"/>
                <a:gd name="T4" fmla="*/ 12 w 12"/>
                <a:gd name="T5" fmla="*/ 69 h 69"/>
                <a:gd name="T6" fmla="*/ 9 w 12"/>
                <a:gd name="T7" fmla="*/ 0 h 69"/>
                <a:gd name="T8" fmla="*/ 0 w 12"/>
                <a:gd name="T9" fmla="*/ 0 h 69"/>
                <a:gd name="T10" fmla="*/ 0 w 12"/>
                <a:gd name="T1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9">
                  <a:moveTo>
                    <a:pt x="0" y="0"/>
                  </a:moveTo>
                  <a:lnTo>
                    <a:pt x="2" y="69"/>
                  </a:lnTo>
                  <a:lnTo>
                    <a:pt x="12" y="69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1" name="Freeform 241"/>
            <p:cNvSpPr>
              <a:spLocks/>
            </p:cNvSpPr>
            <p:nvPr/>
          </p:nvSpPr>
          <p:spPr bwMode="auto">
            <a:xfrm>
              <a:off x="7445375" y="5340351"/>
              <a:ext cx="7938" cy="122238"/>
            </a:xfrm>
            <a:custGeom>
              <a:avLst/>
              <a:gdLst>
                <a:gd name="T0" fmla="*/ 0 w 11"/>
                <a:gd name="T1" fmla="*/ 2 h 154"/>
                <a:gd name="T2" fmla="*/ 2 w 11"/>
                <a:gd name="T3" fmla="*/ 71 h 154"/>
                <a:gd name="T4" fmla="*/ 2 w 11"/>
                <a:gd name="T5" fmla="*/ 154 h 154"/>
                <a:gd name="T6" fmla="*/ 11 w 11"/>
                <a:gd name="T7" fmla="*/ 145 h 154"/>
                <a:gd name="T8" fmla="*/ 10 w 11"/>
                <a:gd name="T9" fmla="*/ 61 h 154"/>
                <a:gd name="T10" fmla="*/ 9 w 11"/>
                <a:gd name="T11" fmla="*/ 0 h 154"/>
                <a:gd name="T12" fmla="*/ 0 w 11"/>
                <a:gd name="T13" fmla="*/ 2 h 154"/>
                <a:gd name="T14" fmla="*/ 0 w 11"/>
                <a:gd name="T15" fmla="*/ 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54">
                  <a:moveTo>
                    <a:pt x="0" y="2"/>
                  </a:moveTo>
                  <a:lnTo>
                    <a:pt x="2" y="71"/>
                  </a:lnTo>
                  <a:lnTo>
                    <a:pt x="2" y="154"/>
                  </a:lnTo>
                  <a:lnTo>
                    <a:pt x="11" y="145"/>
                  </a:lnTo>
                  <a:lnTo>
                    <a:pt x="10" y="61"/>
                  </a:lnTo>
                  <a:lnTo>
                    <a:pt x="9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2" name="Freeform 242"/>
            <p:cNvSpPr>
              <a:spLocks/>
            </p:cNvSpPr>
            <p:nvPr/>
          </p:nvSpPr>
          <p:spPr bwMode="auto">
            <a:xfrm>
              <a:off x="6916738" y="5126038"/>
              <a:ext cx="25400" cy="30163"/>
            </a:xfrm>
            <a:custGeom>
              <a:avLst/>
              <a:gdLst>
                <a:gd name="T0" fmla="*/ 0 w 31"/>
                <a:gd name="T1" fmla="*/ 9 h 39"/>
                <a:gd name="T2" fmla="*/ 2 w 31"/>
                <a:gd name="T3" fmla="*/ 39 h 39"/>
                <a:gd name="T4" fmla="*/ 31 w 31"/>
                <a:gd name="T5" fmla="*/ 28 h 39"/>
                <a:gd name="T6" fmla="*/ 29 w 31"/>
                <a:gd name="T7" fmla="*/ 0 h 39"/>
                <a:gd name="T8" fmla="*/ 0 w 31"/>
                <a:gd name="T9" fmla="*/ 9 h 39"/>
                <a:gd name="T10" fmla="*/ 0 w 31"/>
                <a:gd name="T11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9">
                  <a:moveTo>
                    <a:pt x="0" y="9"/>
                  </a:moveTo>
                  <a:lnTo>
                    <a:pt x="2" y="39"/>
                  </a:lnTo>
                  <a:lnTo>
                    <a:pt x="31" y="28"/>
                  </a:lnTo>
                  <a:lnTo>
                    <a:pt x="29" y="0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5E75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3" name="Freeform 243"/>
            <p:cNvSpPr>
              <a:spLocks/>
            </p:cNvSpPr>
            <p:nvPr/>
          </p:nvSpPr>
          <p:spPr bwMode="auto">
            <a:xfrm>
              <a:off x="6913563" y="5189538"/>
              <a:ext cx="28575" cy="34925"/>
            </a:xfrm>
            <a:custGeom>
              <a:avLst/>
              <a:gdLst>
                <a:gd name="T0" fmla="*/ 0 w 36"/>
                <a:gd name="T1" fmla="*/ 9 h 44"/>
                <a:gd name="T2" fmla="*/ 4 w 36"/>
                <a:gd name="T3" fmla="*/ 44 h 44"/>
                <a:gd name="T4" fmla="*/ 36 w 36"/>
                <a:gd name="T5" fmla="*/ 32 h 44"/>
                <a:gd name="T6" fmla="*/ 34 w 36"/>
                <a:gd name="T7" fmla="*/ 0 h 44"/>
                <a:gd name="T8" fmla="*/ 0 w 36"/>
                <a:gd name="T9" fmla="*/ 9 h 44"/>
                <a:gd name="T10" fmla="*/ 0 w 36"/>
                <a:gd name="T11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44">
                  <a:moveTo>
                    <a:pt x="0" y="9"/>
                  </a:moveTo>
                  <a:lnTo>
                    <a:pt x="4" y="44"/>
                  </a:lnTo>
                  <a:lnTo>
                    <a:pt x="36" y="32"/>
                  </a:lnTo>
                  <a:lnTo>
                    <a:pt x="34" y="0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5E75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4" name="Freeform 244"/>
            <p:cNvSpPr>
              <a:spLocks/>
            </p:cNvSpPr>
            <p:nvPr/>
          </p:nvSpPr>
          <p:spPr bwMode="auto">
            <a:xfrm>
              <a:off x="6813550" y="5297488"/>
              <a:ext cx="66675" cy="34925"/>
            </a:xfrm>
            <a:custGeom>
              <a:avLst/>
              <a:gdLst>
                <a:gd name="T0" fmla="*/ 0 w 82"/>
                <a:gd name="T1" fmla="*/ 0 h 44"/>
                <a:gd name="T2" fmla="*/ 0 w 82"/>
                <a:gd name="T3" fmla="*/ 44 h 44"/>
                <a:gd name="T4" fmla="*/ 32 w 82"/>
                <a:gd name="T5" fmla="*/ 43 h 44"/>
                <a:gd name="T6" fmla="*/ 66 w 82"/>
                <a:gd name="T7" fmla="*/ 37 h 44"/>
                <a:gd name="T8" fmla="*/ 81 w 82"/>
                <a:gd name="T9" fmla="*/ 31 h 44"/>
                <a:gd name="T10" fmla="*/ 82 w 82"/>
                <a:gd name="T11" fmla="*/ 1 h 44"/>
                <a:gd name="T12" fmla="*/ 39 w 82"/>
                <a:gd name="T13" fmla="*/ 8 h 44"/>
                <a:gd name="T14" fmla="*/ 0 w 82"/>
                <a:gd name="T15" fmla="*/ 0 h 44"/>
                <a:gd name="T16" fmla="*/ 0 w 82"/>
                <a:gd name="T1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44">
                  <a:moveTo>
                    <a:pt x="0" y="0"/>
                  </a:moveTo>
                  <a:lnTo>
                    <a:pt x="0" y="44"/>
                  </a:lnTo>
                  <a:lnTo>
                    <a:pt x="32" y="43"/>
                  </a:lnTo>
                  <a:lnTo>
                    <a:pt x="66" y="37"/>
                  </a:lnTo>
                  <a:lnTo>
                    <a:pt x="81" y="31"/>
                  </a:lnTo>
                  <a:lnTo>
                    <a:pt x="82" y="1"/>
                  </a:lnTo>
                  <a:lnTo>
                    <a:pt x="39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5" name="Freeform 245"/>
            <p:cNvSpPr>
              <a:spLocks/>
            </p:cNvSpPr>
            <p:nvPr/>
          </p:nvSpPr>
          <p:spPr bwMode="auto">
            <a:xfrm>
              <a:off x="6731000" y="5267326"/>
              <a:ext cx="52388" cy="77788"/>
            </a:xfrm>
            <a:custGeom>
              <a:avLst/>
              <a:gdLst>
                <a:gd name="T0" fmla="*/ 3 w 65"/>
                <a:gd name="T1" fmla="*/ 0 h 97"/>
                <a:gd name="T2" fmla="*/ 0 w 65"/>
                <a:gd name="T3" fmla="*/ 73 h 97"/>
                <a:gd name="T4" fmla="*/ 61 w 65"/>
                <a:gd name="T5" fmla="*/ 97 h 97"/>
                <a:gd name="T6" fmla="*/ 63 w 65"/>
                <a:gd name="T7" fmla="*/ 55 h 97"/>
                <a:gd name="T8" fmla="*/ 65 w 65"/>
                <a:gd name="T9" fmla="*/ 21 h 97"/>
                <a:gd name="T10" fmla="*/ 3 w 65"/>
                <a:gd name="T11" fmla="*/ 0 h 97"/>
                <a:gd name="T12" fmla="*/ 3 w 65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97">
                  <a:moveTo>
                    <a:pt x="3" y="0"/>
                  </a:moveTo>
                  <a:lnTo>
                    <a:pt x="0" y="73"/>
                  </a:lnTo>
                  <a:lnTo>
                    <a:pt x="61" y="97"/>
                  </a:lnTo>
                  <a:lnTo>
                    <a:pt x="63" y="55"/>
                  </a:lnTo>
                  <a:lnTo>
                    <a:pt x="65" y="2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6" name="Freeform 246"/>
            <p:cNvSpPr>
              <a:spLocks/>
            </p:cNvSpPr>
            <p:nvPr/>
          </p:nvSpPr>
          <p:spPr bwMode="auto">
            <a:xfrm>
              <a:off x="6700838" y="5253038"/>
              <a:ext cx="212725" cy="109538"/>
            </a:xfrm>
            <a:custGeom>
              <a:avLst/>
              <a:gdLst>
                <a:gd name="T0" fmla="*/ 1 w 267"/>
                <a:gd name="T1" fmla="*/ 95 h 138"/>
                <a:gd name="T2" fmla="*/ 8 w 267"/>
                <a:gd name="T3" fmla="*/ 101 h 138"/>
                <a:gd name="T4" fmla="*/ 18 w 267"/>
                <a:gd name="T5" fmla="*/ 107 h 138"/>
                <a:gd name="T6" fmla="*/ 27 w 267"/>
                <a:gd name="T7" fmla="*/ 113 h 138"/>
                <a:gd name="T8" fmla="*/ 39 w 267"/>
                <a:gd name="T9" fmla="*/ 119 h 138"/>
                <a:gd name="T10" fmla="*/ 54 w 267"/>
                <a:gd name="T11" fmla="*/ 125 h 138"/>
                <a:gd name="T12" fmla="*/ 65 w 267"/>
                <a:gd name="T13" fmla="*/ 129 h 138"/>
                <a:gd name="T14" fmla="*/ 74 w 267"/>
                <a:gd name="T15" fmla="*/ 131 h 138"/>
                <a:gd name="T16" fmla="*/ 83 w 267"/>
                <a:gd name="T17" fmla="*/ 134 h 138"/>
                <a:gd name="T18" fmla="*/ 93 w 267"/>
                <a:gd name="T19" fmla="*/ 135 h 138"/>
                <a:gd name="T20" fmla="*/ 104 w 267"/>
                <a:gd name="T21" fmla="*/ 136 h 138"/>
                <a:gd name="T22" fmla="*/ 114 w 267"/>
                <a:gd name="T23" fmla="*/ 137 h 138"/>
                <a:gd name="T24" fmla="*/ 126 w 267"/>
                <a:gd name="T25" fmla="*/ 138 h 138"/>
                <a:gd name="T26" fmla="*/ 137 w 267"/>
                <a:gd name="T27" fmla="*/ 138 h 138"/>
                <a:gd name="T28" fmla="*/ 148 w 267"/>
                <a:gd name="T29" fmla="*/ 137 h 138"/>
                <a:gd name="T30" fmla="*/ 159 w 267"/>
                <a:gd name="T31" fmla="*/ 136 h 138"/>
                <a:gd name="T32" fmla="*/ 168 w 267"/>
                <a:gd name="T33" fmla="*/ 135 h 138"/>
                <a:gd name="T34" fmla="*/ 179 w 267"/>
                <a:gd name="T35" fmla="*/ 134 h 138"/>
                <a:gd name="T36" fmla="*/ 187 w 267"/>
                <a:gd name="T37" fmla="*/ 132 h 138"/>
                <a:gd name="T38" fmla="*/ 196 w 267"/>
                <a:gd name="T39" fmla="*/ 130 h 138"/>
                <a:gd name="T40" fmla="*/ 204 w 267"/>
                <a:gd name="T41" fmla="*/ 129 h 138"/>
                <a:gd name="T42" fmla="*/ 220 w 267"/>
                <a:gd name="T43" fmla="*/ 124 h 138"/>
                <a:gd name="T44" fmla="*/ 232 w 267"/>
                <a:gd name="T45" fmla="*/ 119 h 138"/>
                <a:gd name="T46" fmla="*/ 242 w 267"/>
                <a:gd name="T47" fmla="*/ 116 h 138"/>
                <a:gd name="T48" fmla="*/ 251 w 267"/>
                <a:gd name="T49" fmla="*/ 112 h 138"/>
                <a:gd name="T50" fmla="*/ 259 w 267"/>
                <a:gd name="T51" fmla="*/ 107 h 138"/>
                <a:gd name="T52" fmla="*/ 239 w 267"/>
                <a:gd name="T53" fmla="*/ 50 h 138"/>
                <a:gd name="T54" fmla="*/ 232 w 267"/>
                <a:gd name="T55" fmla="*/ 94 h 138"/>
                <a:gd name="T56" fmla="*/ 224 w 267"/>
                <a:gd name="T57" fmla="*/ 98 h 138"/>
                <a:gd name="T58" fmla="*/ 217 w 267"/>
                <a:gd name="T59" fmla="*/ 100 h 138"/>
                <a:gd name="T60" fmla="*/ 209 w 267"/>
                <a:gd name="T61" fmla="*/ 102 h 138"/>
                <a:gd name="T62" fmla="*/ 199 w 267"/>
                <a:gd name="T63" fmla="*/ 106 h 138"/>
                <a:gd name="T64" fmla="*/ 186 w 267"/>
                <a:gd name="T65" fmla="*/ 108 h 138"/>
                <a:gd name="T66" fmla="*/ 173 w 267"/>
                <a:gd name="T67" fmla="*/ 111 h 138"/>
                <a:gd name="T68" fmla="*/ 165 w 267"/>
                <a:gd name="T69" fmla="*/ 111 h 138"/>
                <a:gd name="T70" fmla="*/ 156 w 267"/>
                <a:gd name="T71" fmla="*/ 112 h 138"/>
                <a:gd name="T72" fmla="*/ 148 w 267"/>
                <a:gd name="T73" fmla="*/ 112 h 138"/>
                <a:gd name="T74" fmla="*/ 140 w 267"/>
                <a:gd name="T75" fmla="*/ 112 h 138"/>
                <a:gd name="T76" fmla="*/ 130 w 267"/>
                <a:gd name="T77" fmla="*/ 112 h 138"/>
                <a:gd name="T78" fmla="*/ 120 w 267"/>
                <a:gd name="T79" fmla="*/ 112 h 138"/>
                <a:gd name="T80" fmla="*/ 112 w 267"/>
                <a:gd name="T81" fmla="*/ 111 h 138"/>
                <a:gd name="T82" fmla="*/ 102 w 267"/>
                <a:gd name="T83" fmla="*/ 110 h 138"/>
                <a:gd name="T84" fmla="*/ 94 w 267"/>
                <a:gd name="T85" fmla="*/ 107 h 138"/>
                <a:gd name="T86" fmla="*/ 82 w 267"/>
                <a:gd name="T87" fmla="*/ 106 h 138"/>
                <a:gd name="T88" fmla="*/ 68 w 267"/>
                <a:gd name="T89" fmla="*/ 101 h 138"/>
                <a:gd name="T90" fmla="*/ 57 w 267"/>
                <a:gd name="T91" fmla="*/ 96 h 138"/>
                <a:gd name="T92" fmla="*/ 48 w 267"/>
                <a:gd name="T93" fmla="*/ 92 h 138"/>
                <a:gd name="T94" fmla="*/ 39 w 267"/>
                <a:gd name="T95" fmla="*/ 87 h 138"/>
                <a:gd name="T96" fmla="*/ 28 w 267"/>
                <a:gd name="T97" fmla="*/ 80 h 138"/>
                <a:gd name="T98" fmla="*/ 26 w 267"/>
                <a:gd name="T99" fmla="*/ 1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7" h="138">
                  <a:moveTo>
                    <a:pt x="1" y="0"/>
                  </a:moveTo>
                  <a:lnTo>
                    <a:pt x="0" y="93"/>
                  </a:lnTo>
                  <a:lnTo>
                    <a:pt x="1" y="95"/>
                  </a:lnTo>
                  <a:lnTo>
                    <a:pt x="3" y="96"/>
                  </a:lnTo>
                  <a:lnTo>
                    <a:pt x="7" y="100"/>
                  </a:lnTo>
                  <a:lnTo>
                    <a:pt x="8" y="101"/>
                  </a:lnTo>
                  <a:lnTo>
                    <a:pt x="12" y="102"/>
                  </a:lnTo>
                  <a:lnTo>
                    <a:pt x="14" y="105"/>
                  </a:lnTo>
                  <a:lnTo>
                    <a:pt x="18" y="107"/>
                  </a:lnTo>
                  <a:lnTo>
                    <a:pt x="20" y="108"/>
                  </a:lnTo>
                  <a:lnTo>
                    <a:pt x="24" y="111"/>
                  </a:lnTo>
                  <a:lnTo>
                    <a:pt x="27" y="113"/>
                  </a:lnTo>
                  <a:lnTo>
                    <a:pt x="32" y="116"/>
                  </a:lnTo>
                  <a:lnTo>
                    <a:pt x="36" y="117"/>
                  </a:lnTo>
                  <a:lnTo>
                    <a:pt x="39" y="119"/>
                  </a:lnTo>
                  <a:lnTo>
                    <a:pt x="44" y="120"/>
                  </a:lnTo>
                  <a:lnTo>
                    <a:pt x="49" y="123"/>
                  </a:lnTo>
                  <a:lnTo>
                    <a:pt x="54" y="125"/>
                  </a:lnTo>
                  <a:lnTo>
                    <a:pt x="59" y="126"/>
                  </a:lnTo>
                  <a:lnTo>
                    <a:pt x="62" y="128"/>
                  </a:lnTo>
                  <a:lnTo>
                    <a:pt x="65" y="129"/>
                  </a:lnTo>
                  <a:lnTo>
                    <a:pt x="68" y="129"/>
                  </a:lnTo>
                  <a:lnTo>
                    <a:pt x="71" y="131"/>
                  </a:lnTo>
                  <a:lnTo>
                    <a:pt x="74" y="131"/>
                  </a:lnTo>
                  <a:lnTo>
                    <a:pt x="76" y="131"/>
                  </a:lnTo>
                  <a:lnTo>
                    <a:pt x="80" y="132"/>
                  </a:lnTo>
                  <a:lnTo>
                    <a:pt x="83" y="134"/>
                  </a:lnTo>
                  <a:lnTo>
                    <a:pt x="86" y="134"/>
                  </a:lnTo>
                  <a:lnTo>
                    <a:pt x="89" y="135"/>
                  </a:lnTo>
                  <a:lnTo>
                    <a:pt x="93" y="135"/>
                  </a:lnTo>
                  <a:lnTo>
                    <a:pt x="97" y="136"/>
                  </a:lnTo>
                  <a:lnTo>
                    <a:pt x="100" y="136"/>
                  </a:lnTo>
                  <a:lnTo>
                    <a:pt x="104" y="136"/>
                  </a:lnTo>
                  <a:lnTo>
                    <a:pt x="107" y="136"/>
                  </a:lnTo>
                  <a:lnTo>
                    <a:pt x="111" y="137"/>
                  </a:lnTo>
                  <a:lnTo>
                    <a:pt x="114" y="137"/>
                  </a:lnTo>
                  <a:lnTo>
                    <a:pt x="118" y="137"/>
                  </a:lnTo>
                  <a:lnTo>
                    <a:pt x="122" y="138"/>
                  </a:lnTo>
                  <a:lnTo>
                    <a:pt x="126" y="138"/>
                  </a:lnTo>
                  <a:lnTo>
                    <a:pt x="130" y="138"/>
                  </a:lnTo>
                  <a:lnTo>
                    <a:pt x="134" y="138"/>
                  </a:lnTo>
                  <a:lnTo>
                    <a:pt x="137" y="138"/>
                  </a:lnTo>
                  <a:lnTo>
                    <a:pt x="141" y="138"/>
                  </a:lnTo>
                  <a:lnTo>
                    <a:pt x="144" y="137"/>
                  </a:lnTo>
                  <a:lnTo>
                    <a:pt x="148" y="137"/>
                  </a:lnTo>
                  <a:lnTo>
                    <a:pt x="151" y="137"/>
                  </a:lnTo>
                  <a:lnTo>
                    <a:pt x="155" y="137"/>
                  </a:lnTo>
                  <a:lnTo>
                    <a:pt x="159" y="136"/>
                  </a:lnTo>
                  <a:lnTo>
                    <a:pt x="162" y="136"/>
                  </a:lnTo>
                  <a:lnTo>
                    <a:pt x="166" y="136"/>
                  </a:lnTo>
                  <a:lnTo>
                    <a:pt x="168" y="135"/>
                  </a:lnTo>
                  <a:lnTo>
                    <a:pt x="172" y="135"/>
                  </a:lnTo>
                  <a:lnTo>
                    <a:pt x="175" y="134"/>
                  </a:lnTo>
                  <a:lnTo>
                    <a:pt x="179" y="134"/>
                  </a:lnTo>
                  <a:lnTo>
                    <a:pt x="183" y="134"/>
                  </a:lnTo>
                  <a:lnTo>
                    <a:pt x="185" y="132"/>
                  </a:lnTo>
                  <a:lnTo>
                    <a:pt x="187" y="132"/>
                  </a:lnTo>
                  <a:lnTo>
                    <a:pt x="191" y="131"/>
                  </a:lnTo>
                  <a:lnTo>
                    <a:pt x="193" y="131"/>
                  </a:lnTo>
                  <a:lnTo>
                    <a:pt x="196" y="130"/>
                  </a:lnTo>
                  <a:lnTo>
                    <a:pt x="199" y="129"/>
                  </a:lnTo>
                  <a:lnTo>
                    <a:pt x="202" y="129"/>
                  </a:lnTo>
                  <a:lnTo>
                    <a:pt x="204" y="129"/>
                  </a:lnTo>
                  <a:lnTo>
                    <a:pt x="209" y="126"/>
                  </a:lnTo>
                  <a:lnTo>
                    <a:pt x="215" y="125"/>
                  </a:lnTo>
                  <a:lnTo>
                    <a:pt x="220" y="124"/>
                  </a:lnTo>
                  <a:lnTo>
                    <a:pt x="224" y="123"/>
                  </a:lnTo>
                  <a:lnTo>
                    <a:pt x="228" y="122"/>
                  </a:lnTo>
                  <a:lnTo>
                    <a:pt x="232" y="119"/>
                  </a:lnTo>
                  <a:lnTo>
                    <a:pt x="235" y="118"/>
                  </a:lnTo>
                  <a:lnTo>
                    <a:pt x="239" y="117"/>
                  </a:lnTo>
                  <a:lnTo>
                    <a:pt x="242" y="116"/>
                  </a:lnTo>
                  <a:lnTo>
                    <a:pt x="245" y="114"/>
                  </a:lnTo>
                  <a:lnTo>
                    <a:pt x="248" y="113"/>
                  </a:lnTo>
                  <a:lnTo>
                    <a:pt x="251" y="112"/>
                  </a:lnTo>
                  <a:lnTo>
                    <a:pt x="254" y="110"/>
                  </a:lnTo>
                  <a:lnTo>
                    <a:pt x="258" y="108"/>
                  </a:lnTo>
                  <a:lnTo>
                    <a:pt x="259" y="107"/>
                  </a:lnTo>
                  <a:lnTo>
                    <a:pt x="260" y="107"/>
                  </a:lnTo>
                  <a:lnTo>
                    <a:pt x="267" y="37"/>
                  </a:lnTo>
                  <a:lnTo>
                    <a:pt x="239" y="50"/>
                  </a:lnTo>
                  <a:lnTo>
                    <a:pt x="234" y="93"/>
                  </a:lnTo>
                  <a:lnTo>
                    <a:pt x="234" y="93"/>
                  </a:lnTo>
                  <a:lnTo>
                    <a:pt x="232" y="94"/>
                  </a:lnTo>
                  <a:lnTo>
                    <a:pt x="229" y="95"/>
                  </a:lnTo>
                  <a:lnTo>
                    <a:pt x="227" y="96"/>
                  </a:lnTo>
                  <a:lnTo>
                    <a:pt x="224" y="98"/>
                  </a:lnTo>
                  <a:lnTo>
                    <a:pt x="222" y="98"/>
                  </a:lnTo>
                  <a:lnTo>
                    <a:pt x="220" y="99"/>
                  </a:lnTo>
                  <a:lnTo>
                    <a:pt x="217" y="100"/>
                  </a:lnTo>
                  <a:lnTo>
                    <a:pt x="215" y="101"/>
                  </a:lnTo>
                  <a:lnTo>
                    <a:pt x="212" y="102"/>
                  </a:lnTo>
                  <a:lnTo>
                    <a:pt x="209" y="102"/>
                  </a:lnTo>
                  <a:lnTo>
                    <a:pt x="206" y="105"/>
                  </a:lnTo>
                  <a:lnTo>
                    <a:pt x="203" y="105"/>
                  </a:lnTo>
                  <a:lnTo>
                    <a:pt x="199" y="106"/>
                  </a:lnTo>
                  <a:lnTo>
                    <a:pt x="194" y="107"/>
                  </a:lnTo>
                  <a:lnTo>
                    <a:pt x="191" y="107"/>
                  </a:lnTo>
                  <a:lnTo>
                    <a:pt x="186" y="108"/>
                  </a:lnTo>
                  <a:lnTo>
                    <a:pt x="183" y="110"/>
                  </a:lnTo>
                  <a:lnTo>
                    <a:pt x="178" y="110"/>
                  </a:lnTo>
                  <a:lnTo>
                    <a:pt x="173" y="111"/>
                  </a:lnTo>
                  <a:lnTo>
                    <a:pt x="169" y="111"/>
                  </a:lnTo>
                  <a:lnTo>
                    <a:pt x="167" y="111"/>
                  </a:lnTo>
                  <a:lnTo>
                    <a:pt x="165" y="111"/>
                  </a:lnTo>
                  <a:lnTo>
                    <a:pt x="162" y="112"/>
                  </a:lnTo>
                  <a:lnTo>
                    <a:pt x="159" y="112"/>
                  </a:lnTo>
                  <a:lnTo>
                    <a:pt x="156" y="112"/>
                  </a:lnTo>
                  <a:lnTo>
                    <a:pt x="154" y="112"/>
                  </a:lnTo>
                  <a:lnTo>
                    <a:pt x="151" y="112"/>
                  </a:lnTo>
                  <a:lnTo>
                    <a:pt x="148" y="112"/>
                  </a:lnTo>
                  <a:lnTo>
                    <a:pt x="146" y="112"/>
                  </a:lnTo>
                  <a:lnTo>
                    <a:pt x="142" y="112"/>
                  </a:lnTo>
                  <a:lnTo>
                    <a:pt x="140" y="112"/>
                  </a:lnTo>
                  <a:lnTo>
                    <a:pt x="136" y="112"/>
                  </a:lnTo>
                  <a:lnTo>
                    <a:pt x="134" y="112"/>
                  </a:lnTo>
                  <a:lnTo>
                    <a:pt x="130" y="112"/>
                  </a:lnTo>
                  <a:lnTo>
                    <a:pt x="128" y="112"/>
                  </a:lnTo>
                  <a:lnTo>
                    <a:pt x="124" y="112"/>
                  </a:lnTo>
                  <a:lnTo>
                    <a:pt x="120" y="112"/>
                  </a:lnTo>
                  <a:lnTo>
                    <a:pt x="117" y="111"/>
                  </a:lnTo>
                  <a:lnTo>
                    <a:pt x="114" y="111"/>
                  </a:lnTo>
                  <a:lnTo>
                    <a:pt x="112" y="111"/>
                  </a:lnTo>
                  <a:lnTo>
                    <a:pt x="108" y="110"/>
                  </a:lnTo>
                  <a:lnTo>
                    <a:pt x="106" y="110"/>
                  </a:lnTo>
                  <a:lnTo>
                    <a:pt x="102" y="110"/>
                  </a:lnTo>
                  <a:lnTo>
                    <a:pt x="100" y="108"/>
                  </a:lnTo>
                  <a:lnTo>
                    <a:pt x="98" y="108"/>
                  </a:lnTo>
                  <a:lnTo>
                    <a:pt x="94" y="107"/>
                  </a:lnTo>
                  <a:lnTo>
                    <a:pt x="92" y="107"/>
                  </a:lnTo>
                  <a:lnTo>
                    <a:pt x="86" y="106"/>
                  </a:lnTo>
                  <a:lnTo>
                    <a:pt x="82" y="106"/>
                  </a:lnTo>
                  <a:lnTo>
                    <a:pt x="76" y="104"/>
                  </a:lnTo>
                  <a:lnTo>
                    <a:pt x="73" y="102"/>
                  </a:lnTo>
                  <a:lnTo>
                    <a:pt x="68" y="101"/>
                  </a:lnTo>
                  <a:lnTo>
                    <a:pt x="64" y="100"/>
                  </a:lnTo>
                  <a:lnTo>
                    <a:pt x="61" y="98"/>
                  </a:lnTo>
                  <a:lnTo>
                    <a:pt x="57" y="96"/>
                  </a:lnTo>
                  <a:lnTo>
                    <a:pt x="54" y="95"/>
                  </a:lnTo>
                  <a:lnTo>
                    <a:pt x="50" y="93"/>
                  </a:lnTo>
                  <a:lnTo>
                    <a:pt x="48" y="92"/>
                  </a:lnTo>
                  <a:lnTo>
                    <a:pt x="44" y="91"/>
                  </a:lnTo>
                  <a:lnTo>
                    <a:pt x="42" y="88"/>
                  </a:lnTo>
                  <a:lnTo>
                    <a:pt x="39" y="87"/>
                  </a:lnTo>
                  <a:lnTo>
                    <a:pt x="34" y="85"/>
                  </a:lnTo>
                  <a:lnTo>
                    <a:pt x="32" y="82"/>
                  </a:lnTo>
                  <a:lnTo>
                    <a:pt x="28" y="80"/>
                  </a:lnTo>
                  <a:lnTo>
                    <a:pt x="27" y="79"/>
                  </a:lnTo>
                  <a:lnTo>
                    <a:pt x="25" y="77"/>
                  </a:lnTo>
                  <a:lnTo>
                    <a:pt x="26" y="1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7" name="Freeform 247"/>
            <p:cNvSpPr>
              <a:spLocks/>
            </p:cNvSpPr>
            <p:nvPr/>
          </p:nvSpPr>
          <p:spPr bwMode="auto">
            <a:xfrm>
              <a:off x="6545263" y="4887913"/>
              <a:ext cx="193675" cy="244475"/>
            </a:xfrm>
            <a:custGeom>
              <a:avLst/>
              <a:gdLst>
                <a:gd name="T0" fmla="*/ 4 w 243"/>
                <a:gd name="T1" fmla="*/ 6 h 307"/>
                <a:gd name="T2" fmla="*/ 6 w 243"/>
                <a:gd name="T3" fmla="*/ 37 h 307"/>
                <a:gd name="T4" fmla="*/ 29 w 243"/>
                <a:gd name="T5" fmla="*/ 31 h 307"/>
                <a:gd name="T6" fmla="*/ 52 w 243"/>
                <a:gd name="T7" fmla="*/ 25 h 307"/>
                <a:gd name="T8" fmla="*/ 78 w 243"/>
                <a:gd name="T9" fmla="*/ 37 h 307"/>
                <a:gd name="T10" fmla="*/ 100 w 243"/>
                <a:gd name="T11" fmla="*/ 58 h 307"/>
                <a:gd name="T12" fmla="*/ 115 w 243"/>
                <a:gd name="T13" fmla="*/ 89 h 307"/>
                <a:gd name="T14" fmla="*/ 120 w 243"/>
                <a:gd name="T15" fmla="*/ 125 h 307"/>
                <a:gd name="T16" fmla="*/ 115 w 243"/>
                <a:gd name="T17" fmla="*/ 156 h 307"/>
                <a:gd name="T18" fmla="*/ 105 w 243"/>
                <a:gd name="T19" fmla="*/ 185 h 307"/>
                <a:gd name="T20" fmla="*/ 87 w 243"/>
                <a:gd name="T21" fmla="*/ 208 h 307"/>
                <a:gd name="T22" fmla="*/ 58 w 243"/>
                <a:gd name="T23" fmla="*/ 223 h 307"/>
                <a:gd name="T24" fmla="*/ 20 w 243"/>
                <a:gd name="T25" fmla="*/ 210 h 307"/>
                <a:gd name="T26" fmla="*/ 1 w 243"/>
                <a:gd name="T27" fmla="*/ 204 h 307"/>
                <a:gd name="T28" fmla="*/ 0 w 243"/>
                <a:gd name="T29" fmla="*/ 236 h 307"/>
                <a:gd name="T30" fmla="*/ 47 w 243"/>
                <a:gd name="T31" fmla="*/ 235 h 307"/>
                <a:gd name="T32" fmla="*/ 88 w 243"/>
                <a:gd name="T33" fmla="*/ 236 h 307"/>
                <a:gd name="T34" fmla="*/ 111 w 243"/>
                <a:gd name="T35" fmla="*/ 264 h 307"/>
                <a:gd name="T36" fmla="*/ 143 w 243"/>
                <a:gd name="T37" fmla="*/ 307 h 307"/>
                <a:gd name="T38" fmla="*/ 142 w 243"/>
                <a:gd name="T39" fmla="*/ 261 h 307"/>
                <a:gd name="T40" fmla="*/ 145 w 243"/>
                <a:gd name="T41" fmla="*/ 188 h 307"/>
                <a:gd name="T42" fmla="*/ 151 w 243"/>
                <a:gd name="T43" fmla="*/ 148 h 307"/>
                <a:gd name="T44" fmla="*/ 170 w 243"/>
                <a:gd name="T45" fmla="*/ 122 h 307"/>
                <a:gd name="T46" fmla="*/ 199 w 243"/>
                <a:gd name="T47" fmla="*/ 98 h 307"/>
                <a:gd name="T48" fmla="*/ 228 w 243"/>
                <a:gd name="T49" fmla="*/ 77 h 307"/>
                <a:gd name="T50" fmla="*/ 243 w 243"/>
                <a:gd name="T51" fmla="*/ 70 h 307"/>
                <a:gd name="T52" fmla="*/ 243 w 243"/>
                <a:gd name="T53" fmla="*/ 28 h 307"/>
                <a:gd name="T54" fmla="*/ 242 w 243"/>
                <a:gd name="T55" fmla="*/ 0 h 307"/>
                <a:gd name="T56" fmla="*/ 123 w 243"/>
                <a:gd name="T57" fmla="*/ 1 h 307"/>
                <a:gd name="T58" fmla="*/ 4 w 243"/>
                <a:gd name="T59" fmla="*/ 6 h 307"/>
                <a:gd name="T60" fmla="*/ 4 w 243"/>
                <a:gd name="T61" fmla="*/ 6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43" h="307">
                  <a:moveTo>
                    <a:pt x="4" y="6"/>
                  </a:moveTo>
                  <a:lnTo>
                    <a:pt x="6" y="37"/>
                  </a:lnTo>
                  <a:lnTo>
                    <a:pt x="29" y="31"/>
                  </a:lnTo>
                  <a:lnTo>
                    <a:pt x="52" y="25"/>
                  </a:lnTo>
                  <a:lnTo>
                    <a:pt x="78" y="37"/>
                  </a:lnTo>
                  <a:lnTo>
                    <a:pt x="100" y="58"/>
                  </a:lnTo>
                  <a:lnTo>
                    <a:pt x="115" y="89"/>
                  </a:lnTo>
                  <a:lnTo>
                    <a:pt x="120" y="125"/>
                  </a:lnTo>
                  <a:lnTo>
                    <a:pt x="115" y="156"/>
                  </a:lnTo>
                  <a:lnTo>
                    <a:pt x="105" y="185"/>
                  </a:lnTo>
                  <a:lnTo>
                    <a:pt x="87" y="208"/>
                  </a:lnTo>
                  <a:lnTo>
                    <a:pt x="58" y="223"/>
                  </a:lnTo>
                  <a:lnTo>
                    <a:pt x="20" y="210"/>
                  </a:lnTo>
                  <a:lnTo>
                    <a:pt x="1" y="204"/>
                  </a:lnTo>
                  <a:lnTo>
                    <a:pt x="0" y="236"/>
                  </a:lnTo>
                  <a:lnTo>
                    <a:pt x="47" y="235"/>
                  </a:lnTo>
                  <a:lnTo>
                    <a:pt x="88" y="236"/>
                  </a:lnTo>
                  <a:lnTo>
                    <a:pt x="111" y="264"/>
                  </a:lnTo>
                  <a:lnTo>
                    <a:pt x="143" y="307"/>
                  </a:lnTo>
                  <a:lnTo>
                    <a:pt x="142" y="261"/>
                  </a:lnTo>
                  <a:lnTo>
                    <a:pt x="145" y="188"/>
                  </a:lnTo>
                  <a:lnTo>
                    <a:pt x="151" y="148"/>
                  </a:lnTo>
                  <a:lnTo>
                    <a:pt x="170" y="122"/>
                  </a:lnTo>
                  <a:lnTo>
                    <a:pt x="199" y="98"/>
                  </a:lnTo>
                  <a:lnTo>
                    <a:pt x="228" y="77"/>
                  </a:lnTo>
                  <a:lnTo>
                    <a:pt x="243" y="70"/>
                  </a:lnTo>
                  <a:lnTo>
                    <a:pt x="243" y="28"/>
                  </a:lnTo>
                  <a:lnTo>
                    <a:pt x="242" y="0"/>
                  </a:lnTo>
                  <a:lnTo>
                    <a:pt x="123" y="1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8" name="Freeform 248"/>
            <p:cNvSpPr>
              <a:spLocks/>
            </p:cNvSpPr>
            <p:nvPr/>
          </p:nvSpPr>
          <p:spPr bwMode="auto">
            <a:xfrm>
              <a:off x="6607175" y="4906963"/>
              <a:ext cx="120650" cy="185738"/>
            </a:xfrm>
            <a:custGeom>
              <a:avLst/>
              <a:gdLst>
                <a:gd name="T0" fmla="*/ 10 w 152"/>
                <a:gd name="T1" fmla="*/ 2 h 235"/>
                <a:gd name="T2" fmla="*/ 84 w 152"/>
                <a:gd name="T3" fmla="*/ 0 h 235"/>
                <a:gd name="T4" fmla="*/ 152 w 152"/>
                <a:gd name="T5" fmla="*/ 2 h 235"/>
                <a:gd name="T6" fmla="*/ 151 w 152"/>
                <a:gd name="T7" fmla="*/ 39 h 235"/>
                <a:gd name="T8" fmla="*/ 113 w 152"/>
                <a:gd name="T9" fmla="*/ 58 h 235"/>
                <a:gd name="T10" fmla="*/ 83 w 152"/>
                <a:gd name="T11" fmla="*/ 84 h 235"/>
                <a:gd name="T12" fmla="*/ 60 w 152"/>
                <a:gd name="T13" fmla="*/ 122 h 235"/>
                <a:gd name="T14" fmla="*/ 51 w 152"/>
                <a:gd name="T15" fmla="*/ 158 h 235"/>
                <a:gd name="T16" fmla="*/ 47 w 152"/>
                <a:gd name="T17" fmla="*/ 217 h 235"/>
                <a:gd name="T18" fmla="*/ 47 w 152"/>
                <a:gd name="T19" fmla="*/ 235 h 235"/>
                <a:gd name="T20" fmla="*/ 21 w 152"/>
                <a:gd name="T21" fmla="*/ 201 h 235"/>
                <a:gd name="T22" fmla="*/ 0 w 152"/>
                <a:gd name="T23" fmla="*/ 204 h 235"/>
                <a:gd name="T24" fmla="*/ 22 w 152"/>
                <a:gd name="T25" fmla="*/ 188 h 235"/>
                <a:gd name="T26" fmla="*/ 41 w 152"/>
                <a:gd name="T27" fmla="*/ 164 h 235"/>
                <a:gd name="T28" fmla="*/ 53 w 152"/>
                <a:gd name="T29" fmla="*/ 125 h 235"/>
                <a:gd name="T30" fmla="*/ 55 w 152"/>
                <a:gd name="T31" fmla="*/ 85 h 235"/>
                <a:gd name="T32" fmla="*/ 47 w 152"/>
                <a:gd name="T33" fmla="*/ 48 h 235"/>
                <a:gd name="T34" fmla="*/ 29 w 152"/>
                <a:gd name="T35" fmla="*/ 22 h 235"/>
                <a:gd name="T36" fmla="*/ 12 w 152"/>
                <a:gd name="T37" fmla="*/ 6 h 235"/>
                <a:gd name="T38" fmla="*/ 3 w 152"/>
                <a:gd name="T39" fmla="*/ 0 h 235"/>
                <a:gd name="T40" fmla="*/ 10 w 152"/>
                <a:gd name="T41" fmla="*/ 2 h 235"/>
                <a:gd name="T42" fmla="*/ 10 w 152"/>
                <a:gd name="T43" fmla="*/ 2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2" h="235">
                  <a:moveTo>
                    <a:pt x="10" y="2"/>
                  </a:moveTo>
                  <a:lnTo>
                    <a:pt x="84" y="0"/>
                  </a:lnTo>
                  <a:lnTo>
                    <a:pt x="152" y="2"/>
                  </a:lnTo>
                  <a:lnTo>
                    <a:pt x="151" y="39"/>
                  </a:lnTo>
                  <a:lnTo>
                    <a:pt x="113" y="58"/>
                  </a:lnTo>
                  <a:lnTo>
                    <a:pt x="83" y="84"/>
                  </a:lnTo>
                  <a:lnTo>
                    <a:pt x="60" y="122"/>
                  </a:lnTo>
                  <a:lnTo>
                    <a:pt x="51" y="158"/>
                  </a:lnTo>
                  <a:lnTo>
                    <a:pt x="47" y="217"/>
                  </a:lnTo>
                  <a:lnTo>
                    <a:pt x="47" y="235"/>
                  </a:lnTo>
                  <a:lnTo>
                    <a:pt x="21" y="201"/>
                  </a:lnTo>
                  <a:lnTo>
                    <a:pt x="0" y="204"/>
                  </a:lnTo>
                  <a:lnTo>
                    <a:pt x="22" y="188"/>
                  </a:lnTo>
                  <a:lnTo>
                    <a:pt x="41" y="164"/>
                  </a:lnTo>
                  <a:lnTo>
                    <a:pt x="53" y="125"/>
                  </a:lnTo>
                  <a:lnTo>
                    <a:pt x="55" y="85"/>
                  </a:lnTo>
                  <a:lnTo>
                    <a:pt x="47" y="48"/>
                  </a:lnTo>
                  <a:lnTo>
                    <a:pt x="29" y="22"/>
                  </a:lnTo>
                  <a:lnTo>
                    <a:pt x="12" y="6"/>
                  </a:lnTo>
                  <a:lnTo>
                    <a:pt x="3" y="0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ED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9" name="Freeform 250"/>
            <p:cNvSpPr>
              <a:spLocks/>
            </p:cNvSpPr>
            <p:nvPr/>
          </p:nvSpPr>
          <p:spPr bwMode="auto">
            <a:xfrm>
              <a:off x="6923088" y="5197476"/>
              <a:ext cx="14288" cy="20638"/>
            </a:xfrm>
            <a:custGeom>
              <a:avLst/>
              <a:gdLst>
                <a:gd name="T0" fmla="*/ 16 w 19"/>
                <a:gd name="T1" fmla="*/ 0 h 25"/>
                <a:gd name="T2" fmla="*/ 0 w 19"/>
                <a:gd name="T3" fmla="*/ 25 h 25"/>
                <a:gd name="T4" fmla="*/ 19 w 19"/>
                <a:gd name="T5" fmla="*/ 18 h 25"/>
                <a:gd name="T6" fmla="*/ 16 w 19"/>
                <a:gd name="T7" fmla="*/ 0 h 25"/>
                <a:gd name="T8" fmla="*/ 16 w 19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5">
                  <a:moveTo>
                    <a:pt x="16" y="0"/>
                  </a:moveTo>
                  <a:lnTo>
                    <a:pt x="0" y="25"/>
                  </a:lnTo>
                  <a:lnTo>
                    <a:pt x="19" y="18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8AA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0" name="Freeform 251"/>
            <p:cNvSpPr>
              <a:spLocks/>
            </p:cNvSpPr>
            <p:nvPr/>
          </p:nvSpPr>
          <p:spPr bwMode="auto">
            <a:xfrm>
              <a:off x="6923088" y="5130801"/>
              <a:ext cx="14288" cy="19050"/>
            </a:xfrm>
            <a:custGeom>
              <a:avLst/>
              <a:gdLst>
                <a:gd name="T0" fmla="*/ 16 w 18"/>
                <a:gd name="T1" fmla="*/ 0 h 22"/>
                <a:gd name="T2" fmla="*/ 0 w 18"/>
                <a:gd name="T3" fmla="*/ 22 h 22"/>
                <a:gd name="T4" fmla="*/ 18 w 18"/>
                <a:gd name="T5" fmla="*/ 16 h 22"/>
                <a:gd name="T6" fmla="*/ 16 w 18"/>
                <a:gd name="T7" fmla="*/ 0 h 22"/>
                <a:gd name="T8" fmla="*/ 16 w 1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2">
                  <a:moveTo>
                    <a:pt x="16" y="0"/>
                  </a:moveTo>
                  <a:lnTo>
                    <a:pt x="0" y="22"/>
                  </a:lnTo>
                  <a:lnTo>
                    <a:pt x="18" y="16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8AA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1" name="Freeform 252"/>
            <p:cNvSpPr>
              <a:spLocks/>
            </p:cNvSpPr>
            <p:nvPr/>
          </p:nvSpPr>
          <p:spPr bwMode="auto">
            <a:xfrm>
              <a:off x="7405688" y="5359401"/>
              <a:ext cx="23813" cy="19050"/>
            </a:xfrm>
            <a:custGeom>
              <a:avLst/>
              <a:gdLst>
                <a:gd name="T0" fmla="*/ 0 w 30"/>
                <a:gd name="T1" fmla="*/ 0 h 23"/>
                <a:gd name="T2" fmla="*/ 0 w 30"/>
                <a:gd name="T3" fmla="*/ 22 h 23"/>
                <a:gd name="T4" fmla="*/ 30 w 30"/>
                <a:gd name="T5" fmla="*/ 23 h 23"/>
                <a:gd name="T6" fmla="*/ 30 w 30"/>
                <a:gd name="T7" fmla="*/ 0 h 23"/>
                <a:gd name="T8" fmla="*/ 0 w 30"/>
                <a:gd name="T9" fmla="*/ 0 h 23"/>
                <a:gd name="T10" fmla="*/ 0 w 30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3">
                  <a:moveTo>
                    <a:pt x="0" y="0"/>
                  </a:moveTo>
                  <a:lnTo>
                    <a:pt x="0" y="22"/>
                  </a:lnTo>
                  <a:lnTo>
                    <a:pt x="30" y="23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75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2" name="Freeform 253"/>
            <p:cNvSpPr>
              <a:spLocks/>
            </p:cNvSpPr>
            <p:nvPr/>
          </p:nvSpPr>
          <p:spPr bwMode="auto">
            <a:xfrm>
              <a:off x="7466013" y="5359401"/>
              <a:ext cx="23813" cy="19050"/>
            </a:xfrm>
            <a:custGeom>
              <a:avLst/>
              <a:gdLst>
                <a:gd name="T0" fmla="*/ 0 w 30"/>
                <a:gd name="T1" fmla="*/ 0 h 23"/>
                <a:gd name="T2" fmla="*/ 0 w 30"/>
                <a:gd name="T3" fmla="*/ 23 h 23"/>
                <a:gd name="T4" fmla="*/ 30 w 30"/>
                <a:gd name="T5" fmla="*/ 23 h 23"/>
                <a:gd name="T6" fmla="*/ 30 w 30"/>
                <a:gd name="T7" fmla="*/ 0 h 23"/>
                <a:gd name="T8" fmla="*/ 0 w 30"/>
                <a:gd name="T9" fmla="*/ 0 h 23"/>
                <a:gd name="T10" fmla="*/ 0 w 30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3">
                  <a:moveTo>
                    <a:pt x="0" y="0"/>
                  </a:moveTo>
                  <a:lnTo>
                    <a:pt x="0" y="23"/>
                  </a:lnTo>
                  <a:lnTo>
                    <a:pt x="30" y="23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75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3" name="Freeform 254"/>
            <p:cNvSpPr>
              <a:spLocks/>
            </p:cNvSpPr>
            <p:nvPr/>
          </p:nvSpPr>
          <p:spPr bwMode="auto">
            <a:xfrm>
              <a:off x="7405688" y="5416551"/>
              <a:ext cx="25400" cy="19050"/>
            </a:xfrm>
            <a:custGeom>
              <a:avLst/>
              <a:gdLst>
                <a:gd name="T0" fmla="*/ 0 w 32"/>
                <a:gd name="T1" fmla="*/ 0 h 24"/>
                <a:gd name="T2" fmla="*/ 2 w 32"/>
                <a:gd name="T3" fmla="*/ 23 h 24"/>
                <a:gd name="T4" fmla="*/ 32 w 32"/>
                <a:gd name="T5" fmla="*/ 24 h 24"/>
                <a:gd name="T6" fmla="*/ 32 w 32"/>
                <a:gd name="T7" fmla="*/ 0 h 24"/>
                <a:gd name="T8" fmla="*/ 0 w 32"/>
                <a:gd name="T9" fmla="*/ 0 h 24"/>
                <a:gd name="T10" fmla="*/ 0 w 32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4">
                  <a:moveTo>
                    <a:pt x="0" y="0"/>
                  </a:moveTo>
                  <a:lnTo>
                    <a:pt x="2" y="23"/>
                  </a:lnTo>
                  <a:lnTo>
                    <a:pt x="32" y="24"/>
                  </a:lnTo>
                  <a:lnTo>
                    <a:pt x="3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75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4" name="Freeform 255"/>
            <p:cNvSpPr>
              <a:spLocks/>
            </p:cNvSpPr>
            <p:nvPr/>
          </p:nvSpPr>
          <p:spPr bwMode="auto">
            <a:xfrm>
              <a:off x="7469188" y="5416551"/>
              <a:ext cx="23813" cy="19050"/>
            </a:xfrm>
            <a:custGeom>
              <a:avLst/>
              <a:gdLst>
                <a:gd name="T0" fmla="*/ 0 w 31"/>
                <a:gd name="T1" fmla="*/ 0 h 24"/>
                <a:gd name="T2" fmla="*/ 1 w 31"/>
                <a:gd name="T3" fmla="*/ 23 h 24"/>
                <a:gd name="T4" fmla="*/ 30 w 31"/>
                <a:gd name="T5" fmla="*/ 24 h 24"/>
                <a:gd name="T6" fmla="*/ 31 w 31"/>
                <a:gd name="T7" fmla="*/ 0 h 24"/>
                <a:gd name="T8" fmla="*/ 0 w 31"/>
                <a:gd name="T9" fmla="*/ 0 h 24"/>
                <a:gd name="T10" fmla="*/ 0 w 31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4">
                  <a:moveTo>
                    <a:pt x="0" y="0"/>
                  </a:moveTo>
                  <a:lnTo>
                    <a:pt x="1" y="23"/>
                  </a:lnTo>
                  <a:lnTo>
                    <a:pt x="30" y="24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75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5" name="Freeform 257"/>
            <p:cNvSpPr>
              <a:spLocks/>
            </p:cNvSpPr>
            <p:nvPr/>
          </p:nvSpPr>
          <p:spPr bwMode="auto">
            <a:xfrm>
              <a:off x="7469188" y="5475288"/>
              <a:ext cx="23813" cy="19050"/>
            </a:xfrm>
            <a:custGeom>
              <a:avLst/>
              <a:gdLst>
                <a:gd name="T0" fmla="*/ 0 w 30"/>
                <a:gd name="T1" fmla="*/ 0 h 23"/>
                <a:gd name="T2" fmla="*/ 2 w 30"/>
                <a:gd name="T3" fmla="*/ 23 h 23"/>
                <a:gd name="T4" fmla="*/ 30 w 30"/>
                <a:gd name="T5" fmla="*/ 23 h 23"/>
                <a:gd name="T6" fmla="*/ 30 w 30"/>
                <a:gd name="T7" fmla="*/ 0 h 23"/>
                <a:gd name="T8" fmla="*/ 0 w 30"/>
                <a:gd name="T9" fmla="*/ 0 h 23"/>
                <a:gd name="T10" fmla="*/ 0 w 30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3">
                  <a:moveTo>
                    <a:pt x="0" y="0"/>
                  </a:moveTo>
                  <a:lnTo>
                    <a:pt x="2" y="23"/>
                  </a:lnTo>
                  <a:lnTo>
                    <a:pt x="30" y="23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75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6" name="Freeform 258"/>
            <p:cNvSpPr>
              <a:spLocks/>
            </p:cNvSpPr>
            <p:nvPr/>
          </p:nvSpPr>
          <p:spPr bwMode="auto">
            <a:xfrm>
              <a:off x="7346950" y="5364163"/>
              <a:ext cx="14288" cy="9525"/>
            </a:xfrm>
            <a:custGeom>
              <a:avLst/>
              <a:gdLst>
                <a:gd name="T0" fmla="*/ 19 w 19"/>
                <a:gd name="T1" fmla="*/ 0 h 13"/>
                <a:gd name="T2" fmla="*/ 19 w 19"/>
                <a:gd name="T3" fmla="*/ 13 h 13"/>
                <a:gd name="T4" fmla="*/ 0 w 19"/>
                <a:gd name="T5" fmla="*/ 13 h 13"/>
                <a:gd name="T6" fmla="*/ 19 w 19"/>
                <a:gd name="T7" fmla="*/ 0 h 13"/>
                <a:gd name="T8" fmla="*/ 19 w 19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9" y="0"/>
                  </a:moveTo>
                  <a:lnTo>
                    <a:pt x="19" y="13"/>
                  </a:lnTo>
                  <a:lnTo>
                    <a:pt x="0" y="13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8AA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7" name="Freeform 259"/>
            <p:cNvSpPr>
              <a:spLocks/>
            </p:cNvSpPr>
            <p:nvPr/>
          </p:nvSpPr>
          <p:spPr bwMode="auto">
            <a:xfrm>
              <a:off x="7408863" y="5364163"/>
              <a:ext cx="15875" cy="9525"/>
            </a:xfrm>
            <a:custGeom>
              <a:avLst/>
              <a:gdLst>
                <a:gd name="T0" fmla="*/ 19 w 19"/>
                <a:gd name="T1" fmla="*/ 0 h 13"/>
                <a:gd name="T2" fmla="*/ 19 w 19"/>
                <a:gd name="T3" fmla="*/ 13 h 13"/>
                <a:gd name="T4" fmla="*/ 0 w 19"/>
                <a:gd name="T5" fmla="*/ 13 h 13"/>
                <a:gd name="T6" fmla="*/ 19 w 19"/>
                <a:gd name="T7" fmla="*/ 0 h 13"/>
                <a:gd name="T8" fmla="*/ 19 w 19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9" y="0"/>
                  </a:moveTo>
                  <a:lnTo>
                    <a:pt x="19" y="13"/>
                  </a:lnTo>
                  <a:lnTo>
                    <a:pt x="0" y="13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8AA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8" name="Freeform 260"/>
            <p:cNvSpPr>
              <a:spLocks/>
            </p:cNvSpPr>
            <p:nvPr/>
          </p:nvSpPr>
          <p:spPr bwMode="auto">
            <a:xfrm>
              <a:off x="7470775" y="5364163"/>
              <a:ext cx="15875" cy="9525"/>
            </a:xfrm>
            <a:custGeom>
              <a:avLst/>
              <a:gdLst>
                <a:gd name="T0" fmla="*/ 20 w 20"/>
                <a:gd name="T1" fmla="*/ 0 h 13"/>
                <a:gd name="T2" fmla="*/ 20 w 20"/>
                <a:gd name="T3" fmla="*/ 13 h 13"/>
                <a:gd name="T4" fmla="*/ 0 w 20"/>
                <a:gd name="T5" fmla="*/ 13 h 13"/>
                <a:gd name="T6" fmla="*/ 20 w 20"/>
                <a:gd name="T7" fmla="*/ 0 h 13"/>
                <a:gd name="T8" fmla="*/ 20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20" y="0"/>
                  </a:moveTo>
                  <a:lnTo>
                    <a:pt x="20" y="13"/>
                  </a:lnTo>
                  <a:lnTo>
                    <a:pt x="0" y="13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8AA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9" name="Freeform 261"/>
            <p:cNvSpPr>
              <a:spLocks/>
            </p:cNvSpPr>
            <p:nvPr/>
          </p:nvSpPr>
          <p:spPr bwMode="auto">
            <a:xfrm>
              <a:off x="7473950" y="5421313"/>
              <a:ext cx="14288" cy="9525"/>
            </a:xfrm>
            <a:custGeom>
              <a:avLst/>
              <a:gdLst>
                <a:gd name="T0" fmla="*/ 19 w 19"/>
                <a:gd name="T1" fmla="*/ 0 h 12"/>
                <a:gd name="T2" fmla="*/ 0 w 19"/>
                <a:gd name="T3" fmla="*/ 12 h 12"/>
                <a:gd name="T4" fmla="*/ 19 w 19"/>
                <a:gd name="T5" fmla="*/ 12 h 12"/>
                <a:gd name="T6" fmla="*/ 19 w 19"/>
                <a:gd name="T7" fmla="*/ 0 h 12"/>
                <a:gd name="T8" fmla="*/ 19 w 1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9" y="0"/>
                  </a:moveTo>
                  <a:lnTo>
                    <a:pt x="0" y="12"/>
                  </a:lnTo>
                  <a:lnTo>
                    <a:pt x="19" y="12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8AA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0" name="Freeform 262"/>
            <p:cNvSpPr>
              <a:spLocks/>
            </p:cNvSpPr>
            <p:nvPr/>
          </p:nvSpPr>
          <p:spPr bwMode="auto">
            <a:xfrm>
              <a:off x="7410450" y="5421313"/>
              <a:ext cx="15875" cy="9525"/>
            </a:xfrm>
            <a:custGeom>
              <a:avLst/>
              <a:gdLst>
                <a:gd name="T0" fmla="*/ 20 w 20"/>
                <a:gd name="T1" fmla="*/ 0 h 12"/>
                <a:gd name="T2" fmla="*/ 0 w 20"/>
                <a:gd name="T3" fmla="*/ 12 h 12"/>
                <a:gd name="T4" fmla="*/ 20 w 20"/>
                <a:gd name="T5" fmla="*/ 12 h 12"/>
                <a:gd name="T6" fmla="*/ 20 w 20"/>
                <a:gd name="T7" fmla="*/ 0 h 12"/>
                <a:gd name="T8" fmla="*/ 20 w 2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2">
                  <a:moveTo>
                    <a:pt x="20" y="0"/>
                  </a:moveTo>
                  <a:lnTo>
                    <a:pt x="0" y="12"/>
                  </a:lnTo>
                  <a:lnTo>
                    <a:pt x="20" y="12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8AA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1" name="Freeform 263"/>
            <p:cNvSpPr>
              <a:spLocks/>
            </p:cNvSpPr>
            <p:nvPr/>
          </p:nvSpPr>
          <p:spPr bwMode="auto">
            <a:xfrm>
              <a:off x="7473950" y="5480051"/>
              <a:ext cx="15875" cy="9525"/>
            </a:xfrm>
            <a:custGeom>
              <a:avLst/>
              <a:gdLst>
                <a:gd name="T0" fmla="*/ 20 w 20"/>
                <a:gd name="T1" fmla="*/ 0 h 12"/>
                <a:gd name="T2" fmla="*/ 0 w 20"/>
                <a:gd name="T3" fmla="*/ 10 h 12"/>
                <a:gd name="T4" fmla="*/ 20 w 20"/>
                <a:gd name="T5" fmla="*/ 12 h 12"/>
                <a:gd name="T6" fmla="*/ 20 w 20"/>
                <a:gd name="T7" fmla="*/ 0 h 12"/>
                <a:gd name="T8" fmla="*/ 20 w 2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2">
                  <a:moveTo>
                    <a:pt x="20" y="0"/>
                  </a:moveTo>
                  <a:lnTo>
                    <a:pt x="0" y="10"/>
                  </a:lnTo>
                  <a:lnTo>
                    <a:pt x="20" y="12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8AA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2" name="Freeform 264"/>
            <p:cNvSpPr>
              <a:spLocks/>
            </p:cNvSpPr>
            <p:nvPr/>
          </p:nvSpPr>
          <p:spPr bwMode="auto">
            <a:xfrm>
              <a:off x="6740525" y="5291138"/>
              <a:ext cx="17463" cy="31750"/>
            </a:xfrm>
            <a:custGeom>
              <a:avLst/>
              <a:gdLst>
                <a:gd name="T0" fmla="*/ 1 w 21"/>
                <a:gd name="T1" fmla="*/ 0 h 41"/>
                <a:gd name="T2" fmla="*/ 0 w 21"/>
                <a:gd name="T3" fmla="*/ 29 h 41"/>
                <a:gd name="T4" fmla="*/ 9 w 21"/>
                <a:gd name="T5" fmla="*/ 35 h 41"/>
                <a:gd name="T6" fmla="*/ 19 w 21"/>
                <a:gd name="T7" fmla="*/ 41 h 41"/>
                <a:gd name="T8" fmla="*/ 21 w 21"/>
                <a:gd name="T9" fmla="*/ 8 h 41"/>
                <a:gd name="T10" fmla="*/ 6 w 21"/>
                <a:gd name="T11" fmla="*/ 4 h 41"/>
                <a:gd name="T12" fmla="*/ 1 w 21"/>
                <a:gd name="T13" fmla="*/ 0 h 41"/>
                <a:gd name="T14" fmla="*/ 1 w 21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1">
                  <a:moveTo>
                    <a:pt x="1" y="0"/>
                  </a:moveTo>
                  <a:lnTo>
                    <a:pt x="0" y="29"/>
                  </a:lnTo>
                  <a:lnTo>
                    <a:pt x="9" y="35"/>
                  </a:lnTo>
                  <a:lnTo>
                    <a:pt x="19" y="41"/>
                  </a:lnTo>
                  <a:lnTo>
                    <a:pt x="21" y="8"/>
                  </a:lnTo>
                  <a:lnTo>
                    <a:pt x="6" y="4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3" name="Freeform 265"/>
            <p:cNvSpPr>
              <a:spLocks/>
            </p:cNvSpPr>
            <p:nvPr/>
          </p:nvSpPr>
          <p:spPr bwMode="auto">
            <a:xfrm>
              <a:off x="6762750" y="5299076"/>
              <a:ext cx="6350" cy="26988"/>
            </a:xfrm>
            <a:custGeom>
              <a:avLst/>
              <a:gdLst>
                <a:gd name="T0" fmla="*/ 1 w 10"/>
                <a:gd name="T1" fmla="*/ 0 h 35"/>
                <a:gd name="T2" fmla="*/ 0 w 10"/>
                <a:gd name="T3" fmla="*/ 31 h 35"/>
                <a:gd name="T4" fmla="*/ 7 w 10"/>
                <a:gd name="T5" fmla="*/ 35 h 35"/>
                <a:gd name="T6" fmla="*/ 10 w 10"/>
                <a:gd name="T7" fmla="*/ 3 h 35"/>
                <a:gd name="T8" fmla="*/ 1 w 10"/>
                <a:gd name="T9" fmla="*/ 0 h 35"/>
                <a:gd name="T10" fmla="*/ 1 w 1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5">
                  <a:moveTo>
                    <a:pt x="1" y="0"/>
                  </a:moveTo>
                  <a:lnTo>
                    <a:pt x="0" y="31"/>
                  </a:lnTo>
                  <a:lnTo>
                    <a:pt x="7" y="35"/>
                  </a:lnTo>
                  <a:lnTo>
                    <a:pt x="10" y="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4" name="Freeform 266"/>
            <p:cNvSpPr>
              <a:spLocks/>
            </p:cNvSpPr>
            <p:nvPr/>
          </p:nvSpPr>
          <p:spPr bwMode="auto">
            <a:xfrm>
              <a:off x="6832600" y="5305426"/>
              <a:ext cx="38100" cy="19050"/>
            </a:xfrm>
            <a:custGeom>
              <a:avLst/>
              <a:gdLst>
                <a:gd name="T0" fmla="*/ 0 w 48"/>
                <a:gd name="T1" fmla="*/ 0 h 24"/>
                <a:gd name="T2" fmla="*/ 0 w 48"/>
                <a:gd name="T3" fmla="*/ 24 h 24"/>
                <a:gd name="T4" fmla="*/ 20 w 48"/>
                <a:gd name="T5" fmla="*/ 23 h 24"/>
                <a:gd name="T6" fmla="*/ 40 w 48"/>
                <a:gd name="T7" fmla="*/ 20 h 24"/>
                <a:gd name="T8" fmla="*/ 48 w 48"/>
                <a:gd name="T9" fmla="*/ 16 h 24"/>
                <a:gd name="T10" fmla="*/ 46 w 48"/>
                <a:gd name="T11" fmla="*/ 2 h 24"/>
                <a:gd name="T12" fmla="*/ 0 w 48"/>
                <a:gd name="T13" fmla="*/ 0 h 24"/>
                <a:gd name="T14" fmla="*/ 0 w 48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24">
                  <a:moveTo>
                    <a:pt x="0" y="0"/>
                  </a:moveTo>
                  <a:lnTo>
                    <a:pt x="0" y="24"/>
                  </a:lnTo>
                  <a:lnTo>
                    <a:pt x="20" y="23"/>
                  </a:lnTo>
                  <a:lnTo>
                    <a:pt x="40" y="20"/>
                  </a:lnTo>
                  <a:lnTo>
                    <a:pt x="48" y="16"/>
                  </a:lnTo>
                  <a:lnTo>
                    <a:pt x="46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75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5" name="Freeform 267"/>
            <p:cNvSpPr>
              <a:spLocks/>
            </p:cNvSpPr>
            <p:nvPr/>
          </p:nvSpPr>
          <p:spPr bwMode="auto">
            <a:xfrm>
              <a:off x="6667500" y="5014913"/>
              <a:ext cx="334963" cy="295275"/>
            </a:xfrm>
            <a:custGeom>
              <a:avLst/>
              <a:gdLst>
                <a:gd name="T0" fmla="*/ 6 w 420"/>
                <a:gd name="T1" fmla="*/ 17 h 372"/>
                <a:gd name="T2" fmla="*/ 2 w 420"/>
                <a:gd name="T3" fmla="*/ 46 h 372"/>
                <a:gd name="T4" fmla="*/ 1 w 420"/>
                <a:gd name="T5" fmla="*/ 68 h 372"/>
                <a:gd name="T6" fmla="*/ 0 w 420"/>
                <a:gd name="T7" fmla="*/ 94 h 372"/>
                <a:gd name="T8" fmla="*/ 0 w 420"/>
                <a:gd name="T9" fmla="*/ 123 h 372"/>
                <a:gd name="T10" fmla="*/ 0 w 420"/>
                <a:gd name="T11" fmla="*/ 154 h 372"/>
                <a:gd name="T12" fmla="*/ 0 w 420"/>
                <a:gd name="T13" fmla="*/ 184 h 372"/>
                <a:gd name="T14" fmla="*/ 0 w 420"/>
                <a:gd name="T15" fmla="*/ 211 h 372"/>
                <a:gd name="T16" fmla="*/ 1 w 420"/>
                <a:gd name="T17" fmla="*/ 236 h 372"/>
                <a:gd name="T18" fmla="*/ 2 w 420"/>
                <a:gd name="T19" fmla="*/ 268 h 372"/>
                <a:gd name="T20" fmla="*/ 4 w 420"/>
                <a:gd name="T21" fmla="*/ 290 h 372"/>
                <a:gd name="T22" fmla="*/ 26 w 420"/>
                <a:gd name="T23" fmla="*/ 301 h 372"/>
                <a:gd name="T24" fmla="*/ 55 w 420"/>
                <a:gd name="T25" fmla="*/ 313 h 372"/>
                <a:gd name="T26" fmla="*/ 91 w 420"/>
                <a:gd name="T27" fmla="*/ 327 h 372"/>
                <a:gd name="T28" fmla="*/ 129 w 420"/>
                <a:gd name="T29" fmla="*/ 343 h 372"/>
                <a:gd name="T30" fmla="*/ 168 w 420"/>
                <a:gd name="T31" fmla="*/ 356 h 372"/>
                <a:gd name="T32" fmla="*/ 204 w 420"/>
                <a:gd name="T33" fmla="*/ 366 h 372"/>
                <a:gd name="T34" fmla="*/ 233 w 420"/>
                <a:gd name="T35" fmla="*/ 370 h 372"/>
                <a:gd name="T36" fmla="*/ 256 w 420"/>
                <a:gd name="T37" fmla="*/ 367 h 372"/>
                <a:gd name="T38" fmla="*/ 283 w 420"/>
                <a:gd name="T39" fmla="*/ 358 h 372"/>
                <a:gd name="T40" fmla="*/ 312 w 420"/>
                <a:gd name="T41" fmla="*/ 344 h 372"/>
                <a:gd name="T42" fmla="*/ 340 w 420"/>
                <a:gd name="T43" fmla="*/ 329 h 372"/>
                <a:gd name="T44" fmla="*/ 367 w 420"/>
                <a:gd name="T45" fmla="*/ 312 h 372"/>
                <a:gd name="T46" fmla="*/ 389 w 420"/>
                <a:gd name="T47" fmla="*/ 295 h 372"/>
                <a:gd name="T48" fmla="*/ 412 w 420"/>
                <a:gd name="T49" fmla="*/ 276 h 372"/>
                <a:gd name="T50" fmla="*/ 413 w 420"/>
                <a:gd name="T51" fmla="*/ 256 h 372"/>
                <a:gd name="T52" fmla="*/ 415 w 420"/>
                <a:gd name="T53" fmla="*/ 225 h 372"/>
                <a:gd name="T54" fmla="*/ 415 w 420"/>
                <a:gd name="T55" fmla="*/ 185 h 372"/>
                <a:gd name="T56" fmla="*/ 417 w 420"/>
                <a:gd name="T57" fmla="*/ 142 h 372"/>
                <a:gd name="T58" fmla="*/ 417 w 420"/>
                <a:gd name="T59" fmla="*/ 101 h 372"/>
                <a:gd name="T60" fmla="*/ 419 w 420"/>
                <a:gd name="T61" fmla="*/ 67 h 372"/>
                <a:gd name="T62" fmla="*/ 419 w 420"/>
                <a:gd name="T63" fmla="*/ 43 h 372"/>
                <a:gd name="T64" fmla="*/ 392 w 420"/>
                <a:gd name="T65" fmla="*/ 74 h 372"/>
                <a:gd name="T66" fmla="*/ 392 w 420"/>
                <a:gd name="T67" fmla="*/ 101 h 372"/>
                <a:gd name="T68" fmla="*/ 392 w 420"/>
                <a:gd name="T69" fmla="*/ 134 h 372"/>
                <a:gd name="T70" fmla="*/ 392 w 420"/>
                <a:gd name="T71" fmla="*/ 168 h 372"/>
                <a:gd name="T72" fmla="*/ 391 w 420"/>
                <a:gd name="T73" fmla="*/ 203 h 372"/>
                <a:gd name="T74" fmla="*/ 389 w 420"/>
                <a:gd name="T75" fmla="*/ 234 h 372"/>
                <a:gd name="T76" fmla="*/ 386 w 420"/>
                <a:gd name="T77" fmla="*/ 259 h 372"/>
                <a:gd name="T78" fmla="*/ 367 w 420"/>
                <a:gd name="T79" fmla="*/ 278 h 372"/>
                <a:gd name="T80" fmla="*/ 339 w 420"/>
                <a:gd name="T81" fmla="*/ 295 h 372"/>
                <a:gd name="T82" fmla="*/ 315 w 420"/>
                <a:gd name="T83" fmla="*/ 309 h 372"/>
                <a:gd name="T84" fmla="*/ 291 w 420"/>
                <a:gd name="T85" fmla="*/ 320 h 372"/>
                <a:gd name="T86" fmla="*/ 269 w 420"/>
                <a:gd name="T87" fmla="*/ 331 h 372"/>
                <a:gd name="T88" fmla="*/ 244 w 420"/>
                <a:gd name="T89" fmla="*/ 339 h 372"/>
                <a:gd name="T90" fmla="*/ 216 w 420"/>
                <a:gd name="T91" fmla="*/ 333 h 372"/>
                <a:gd name="T92" fmla="*/ 186 w 420"/>
                <a:gd name="T93" fmla="*/ 325 h 372"/>
                <a:gd name="T94" fmla="*/ 152 w 420"/>
                <a:gd name="T95" fmla="*/ 314 h 372"/>
                <a:gd name="T96" fmla="*/ 116 w 420"/>
                <a:gd name="T97" fmla="*/ 302 h 372"/>
                <a:gd name="T98" fmla="*/ 80 w 420"/>
                <a:gd name="T99" fmla="*/ 290 h 372"/>
                <a:gd name="T100" fmla="*/ 51 w 420"/>
                <a:gd name="T101" fmla="*/ 280 h 372"/>
                <a:gd name="T102" fmla="*/ 30 w 420"/>
                <a:gd name="T103" fmla="*/ 270 h 372"/>
                <a:gd name="T104" fmla="*/ 25 w 420"/>
                <a:gd name="T105" fmla="*/ 253 h 372"/>
                <a:gd name="T106" fmla="*/ 24 w 420"/>
                <a:gd name="T107" fmla="*/ 221 h 372"/>
                <a:gd name="T108" fmla="*/ 24 w 420"/>
                <a:gd name="T109" fmla="*/ 179 h 372"/>
                <a:gd name="T110" fmla="*/ 25 w 420"/>
                <a:gd name="T111" fmla="*/ 134 h 372"/>
                <a:gd name="T112" fmla="*/ 26 w 420"/>
                <a:gd name="T113" fmla="*/ 87 h 372"/>
                <a:gd name="T114" fmla="*/ 27 w 420"/>
                <a:gd name="T115" fmla="*/ 50 h 372"/>
                <a:gd name="T116" fmla="*/ 29 w 420"/>
                <a:gd name="T117" fmla="*/ 21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" h="372">
                  <a:moveTo>
                    <a:pt x="8" y="0"/>
                  </a:moveTo>
                  <a:lnTo>
                    <a:pt x="8" y="0"/>
                  </a:lnTo>
                  <a:lnTo>
                    <a:pt x="7" y="2"/>
                  </a:lnTo>
                  <a:lnTo>
                    <a:pt x="7" y="5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4"/>
                  </a:lnTo>
                  <a:lnTo>
                    <a:pt x="6" y="17"/>
                  </a:lnTo>
                  <a:lnTo>
                    <a:pt x="6" y="20"/>
                  </a:lnTo>
                  <a:lnTo>
                    <a:pt x="5" y="23"/>
                  </a:lnTo>
                  <a:lnTo>
                    <a:pt x="5" y="27"/>
                  </a:lnTo>
                  <a:lnTo>
                    <a:pt x="4" y="31"/>
                  </a:lnTo>
                  <a:lnTo>
                    <a:pt x="4" y="36"/>
                  </a:lnTo>
                  <a:lnTo>
                    <a:pt x="4" y="40"/>
                  </a:lnTo>
                  <a:lnTo>
                    <a:pt x="2" y="44"/>
                  </a:lnTo>
                  <a:lnTo>
                    <a:pt x="2" y="46"/>
                  </a:lnTo>
                  <a:lnTo>
                    <a:pt x="2" y="49"/>
                  </a:lnTo>
                  <a:lnTo>
                    <a:pt x="2" y="52"/>
                  </a:lnTo>
                  <a:lnTo>
                    <a:pt x="2" y="55"/>
                  </a:lnTo>
                  <a:lnTo>
                    <a:pt x="1" y="57"/>
                  </a:lnTo>
                  <a:lnTo>
                    <a:pt x="1" y="60"/>
                  </a:lnTo>
                  <a:lnTo>
                    <a:pt x="1" y="63"/>
                  </a:lnTo>
                  <a:lnTo>
                    <a:pt x="1" y="66"/>
                  </a:lnTo>
                  <a:lnTo>
                    <a:pt x="1" y="68"/>
                  </a:lnTo>
                  <a:lnTo>
                    <a:pt x="1" y="72"/>
                  </a:lnTo>
                  <a:lnTo>
                    <a:pt x="1" y="75"/>
                  </a:lnTo>
                  <a:lnTo>
                    <a:pt x="1" y="77"/>
                  </a:lnTo>
                  <a:lnTo>
                    <a:pt x="0" y="81"/>
                  </a:lnTo>
                  <a:lnTo>
                    <a:pt x="0" y="83"/>
                  </a:lnTo>
                  <a:lnTo>
                    <a:pt x="0" y="87"/>
                  </a:lnTo>
                  <a:lnTo>
                    <a:pt x="0" y="91"/>
                  </a:lnTo>
                  <a:lnTo>
                    <a:pt x="0" y="94"/>
                  </a:lnTo>
                  <a:lnTo>
                    <a:pt x="0" y="98"/>
                  </a:lnTo>
                  <a:lnTo>
                    <a:pt x="0" y="101"/>
                  </a:lnTo>
                  <a:lnTo>
                    <a:pt x="0" y="105"/>
                  </a:lnTo>
                  <a:lnTo>
                    <a:pt x="0" y="109"/>
                  </a:lnTo>
                  <a:lnTo>
                    <a:pt x="0" y="112"/>
                  </a:lnTo>
                  <a:lnTo>
                    <a:pt x="0" y="116"/>
                  </a:lnTo>
                  <a:lnTo>
                    <a:pt x="0" y="119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0" y="131"/>
                  </a:lnTo>
                  <a:lnTo>
                    <a:pt x="0" y="135"/>
                  </a:lnTo>
                  <a:lnTo>
                    <a:pt x="0" y="138"/>
                  </a:lnTo>
                  <a:lnTo>
                    <a:pt x="0" y="143"/>
                  </a:lnTo>
                  <a:lnTo>
                    <a:pt x="0" y="147"/>
                  </a:lnTo>
                  <a:lnTo>
                    <a:pt x="0" y="150"/>
                  </a:lnTo>
                  <a:lnTo>
                    <a:pt x="0" y="154"/>
                  </a:lnTo>
                  <a:lnTo>
                    <a:pt x="0" y="159"/>
                  </a:lnTo>
                  <a:lnTo>
                    <a:pt x="0" y="161"/>
                  </a:lnTo>
                  <a:lnTo>
                    <a:pt x="0" y="166"/>
                  </a:lnTo>
                  <a:lnTo>
                    <a:pt x="0" y="170"/>
                  </a:lnTo>
                  <a:lnTo>
                    <a:pt x="0" y="173"/>
                  </a:lnTo>
                  <a:lnTo>
                    <a:pt x="0" y="177"/>
                  </a:lnTo>
                  <a:lnTo>
                    <a:pt x="0" y="180"/>
                  </a:lnTo>
                  <a:lnTo>
                    <a:pt x="0" y="184"/>
                  </a:lnTo>
                  <a:lnTo>
                    <a:pt x="0" y="187"/>
                  </a:lnTo>
                  <a:lnTo>
                    <a:pt x="0" y="191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0" y="202"/>
                  </a:lnTo>
                  <a:lnTo>
                    <a:pt x="0" y="204"/>
                  </a:lnTo>
                  <a:lnTo>
                    <a:pt x="0" y="208"/>
                  </a:lnTo>
                  <a:lnTo>
                    <a:pt x="0" y="211"/>
                  </a:lnTo>
                  <a:lnTo>
                    <a:pt x="0" y="215"/>
                  </a:lnTo>
                  <a:lnTo>
                    <a:pt x="0" y="217"/>
                  </a:lnTo>
                  <a:lnTo>
                    <a:pt x="1" y="221"/>
                  </a:lnTo>
                  <a:lnTo>
                    <a:pt x="1" y="225"/>
                  </a:lnTo>
                  <a:lnTo>
                    <a:pt x="1" y="227"/>
                  </a:lnTo>
                  <a:lnTo>
                    <a:pt x="1" y="231"/>
                  </a:lnTo>
                  <a:lnTo>
                    <a:pt x="1" y="234"/>
                  </a:lnTo>
                  <a:lnTo>
                    <a:pt x="1" y="236"/>
                  </a:lnTo>
                  <a:lnTo>
                    <a:pt x="1" y="239"/>
                  </a:lnTo>
                  <a:lnTo>
                    <a:pt x="1" y="242"/>
                  </a:lnTo>
                  <a:lnTo>
                    <a:pt x="1" y="245"/>
                  </a:lnTo>
                  <a:lnTo>
                    <a:pt x="1" y="250"/>
                  </a:lnTo>
                  <a:lnTo>
                    <a:pt x="1" y="254"/>
                  </a:lnTo>
                  <a:lnTo>
                    <a:pt x="1" y="259"/>
                  </a:lnTo>
                  <a:lnTo>
                    <a:pt x="2" y="264"/>
                  </a:lnTo>
                  <a:lnTo>
                    <a:pt x="2" y="268"/>
                  </a:lnTo>
                  <a:lnTo>
                    <a:pt x="2" y="271"/>
                  </a:lnTo>
                  <a:lnTo>
                    <a:pt x="2" y="275"/>
                  </a:lnTo>
                  <a:lnTo>
                    <a:pt x="4" y="278"/>
                  </a:lnTo>
                  <a:lnTo>
                    <a:pt x="4" y="281"/>
                  </a:lnTo>
                  <a:lnTo>
                    <a:pt x="4" y="284"/>
                  </a:lnTo>
                  <a:lnTo>
                    <a:pt x="4" y="286"/>
                  </a:lnTo>
                  <a:lnTo>
                    <a:pt x="4" y="288"/>
                  </a:lnTo>
                  <a:lnTo>
                    <a:pt x="4" y="290"/>
                  </a:lnTo>
                  <a:lnTo>
                    <a:pt x="4" y="291"/>
                  </a:lnTo>
                  <a:lnTo>
                    <a:pt x="6" y="291"/>
                  </a:lnTo>
                  <a:lnTo>
                    <a:pt x="8" y="293"/>
                  </a:lnTo>
                  <a:lnTo>
                    <a:pt x="12" y="295"/>
                  </a:lnTo>
                  <a:lnTo>
                    <a:pt x="15" y="296"/>
                  </a:lnTo>
                  <a:lnTo>
                    <a:pt x="20" y="299"/>
                  </a:lnTo>
                  <a:lnTo>
                    <a:pt x="23" y="300"/>
                  </a:lnTo>
                  <a:lnTo>
                    <a:pt x="26" y="301"/>
                  </a:lnTo>
                  <a:lnTo>
                    <a:pt x="29" y="302"/>
                  </a:lnTo>
                  <a:lnTo>
                    <a:pt x="32" y="303"/>
                  </a:lnTo>
                  <a:lnTo>
                    <a:pt x="36" y="305"/>
                  </a:lnTo>
                  <a:lnTo>
                    <a:pt x="39" y="307"/>
                  </a:lnTo>
                  <a:lnTo>
                    <a:pt x="43" y="308"/>
                  </a:lnTo>
                  <a:lnTo>
                    <a:pt x="47" y="309"/>
                  </a:lnTo>
                  <a:lnTo>
                    <a:pt x="50" y="311"/>
                  </a:lnTo>
                  <a:lnTo>
                    <a:pt x="55" y="313"/>
                  </a:lnTo>
                  <a:lnTo>
                    <a:pt x="58" y="314"/>
                  </a:lnTo>
                  <a:lnTo>
                    <a:pt x="63" y="317"/>
                  </a:lnTo>
                  <a:lnTo>
                    <a:pt x="67" y="318"/>
                  </a:lnTo>
                  <a:lnTo>
                    <a:pt x="72" y="320"/>
                  </a:lnTo>
                  <a:lnTo>
                    <a:pt x="76" y="321"/>
                  </a:lnTo>
                  <a:lnTo>
                    <a:pt x="81" y="324"/>
                  </a:lnTo>
                  <a:lnTo>
                    <a:pt x="85" y="326"/>
                  </a:lnTo>
                  <a:lnTo>
                    <a:pt x="91" y="327"/>
                  </a:lnTo>
                  <a:lnTo>
                    <a:pt x="96" y="330"/>
                  </a:lnTo>
                  <a:lnTo>
                    <a:pt x="100" y="332"/>
                  </a:lnTo>
                  <a:lnTo>
                    <a:pt x="104" y="333"/>
                  </a:lnTo>
                  <a:lnTo>
                    <a:pt x="110" y="336"/>
                  </a:lnTo>
                  <a:lnTo>
                    <a:pt x="115" y="337"/>
                  </a:lnTo>
                  <a:lnTo>
                    <a:pt x="119" y="339"/>
                  </a:lnTo>
                  <a:lnTo>
                    <a:pt x="124" y="340"/>
                  </a:lnTo>
                  <a:lnTo>
                    <a:pt x="129" y="343"/>
                  </a:lnTo>
                  <a:lnTo>
                    <a:pt x="134" y="344"/>
                  </a:lnTo>
                  <a:lnTo>
                    <a:pt x="140" y="346"/>
                  </a:lnTo>
                  <a:lnTo>
                    <a:pt x="144" y="348"/>
                  </a:lnTo>
                  <a:lnTo>
                    <a:pt x="149" y="350"/>
                  </a:lnTo>
                  <a:lnTo>
                    <a:pt x="154" y="351"/>
                  </a:lnTo>
                  <a:lnTo>
                    <a:pt x="159" y="352"/>
                  </a:lnTo>
                  <a:lnTo>
                    <a:pt x="164" y="355"/>
                  </a:lnTo>
                  <a:lnTo>
                    <a:pt x="168" y="356"/>
                  </a:lnTo>
                  <a:lnTo>
                    <a:pt x="173" y="357"/>
                  </a:lnTo>
                  <a:lnTo>
                    <a:pt x="178" y="360"/>
                  </a:lnTo>
                  <a:lnTo>
                    <a:pt x="183" y="361"/>
                  </a:lnTo>
                  <a:lnTo>
                    <a:pt x="186" y="362"/>
                  </a:lnTo>
                  <a:lnTo>
                    <a:pt x="191" y="362"/>
                  </a:lnTo>
                  <a:lnTo>
                    <a:pt x="196" y="364"/>
                  </a:lnTo>
                  <a:lnTo>
                    <a:pt x="199" y="364"/>
                  </a:lnTo>
                  <a:lnTo>
                    <a:pt x="204" y="366"/>
                  </a:lnTo>
                  <a:lnTo>
                    <a:pt x="208" y="367"/>
                  </a:lnTo>
                  <a:lnTo>
                    <a:pt x="213" y="368"/>
                  </a:lnTo>
                  <a:lnTo>
                    <a:pt x="216" y="369"/>
                  </a:lnTo>
                  <a:lnTo>
                    <a:pt x="220" y="369"/>
                  </a:lnTo>
                  <a:lnTo>
                    <a:pt x="223" y="369"/>
                  </a:lnTo>
                  <a:lnTo>
                    <a:pt x="227" y="370"/>
                  </a:lnTo>
                  <a:lnTo>
                    <a:pt x="229" y="370"/>
                  </a:lnTo>
                  <a:lnTo>
                    <a:pt x="233" y="370"/>
                  </a:lnTo>
                  <a:lnTo>
                    <a:pt x="236" y="370"/>
                  </a:lnTo>
                  <a:lnTo>
                    <a:pt x="239" y="372"/>
                  </a:lnTo>
                  <a:lnTo>
                    <a:pt x="241" y="370"/>
                  </a:lnTo>
                  <a:lnTo>
                    <a:pt x="245" y="370"/>
                  </a:lnTo>
                  <a:lnTo>
                    <a:pt x="247" y="369"/>
                  </a:lnTo>
                  <a:lnTo>
                    <a:pt x="250" y="369"/>
                  </a:lnTo>
                  <a:lnTo>
                    <a:pt x="253" y="368"/>
                  </a:lnTo>
                  <a:lnTo>
                    <a:pt x="256" y="367"/>
                  </a:lnTo>
                  <a:lnTo>
                    <a:pt x="259" y="367"/>
                  </a:lnTo>
                  <a:lnTo>
                    <a:pt x="263" y="366"/>
                  </a:lnTo>
                  <a:lnTo>
                    <a:pt x="265" y="364"/>
                  </a:lnTo>
                  <a:lnTo>
                    <a:pt x="269" y="363"/>
                  </a:lnTo>
                  <a:lnTo>
                    <a:pt x="272" y="362"/>
                  </a:lnTo>
                  <a:lnTo>
                    <a:pt x="276" y="361"/>
                  </a:lnTo>
                  <a:lnTo>
                    <a:pt x="279" y="360"/>
                  </a:lnTo>
                  <a:lnTo>
                    <a:pt x="283" y="358"/>
                  </a:lnTo>
                  <a:lnTo>
                    <a:pt x="287" y="357"/>
                  </a:lnTo>
                  <a:lnTo>
                    <a:pt x="290" y="355"/>
                  </a:lnTo>
                  <a:lnTo>
                    <a:pt x="294" y="354"/>
                  </a:lnTo>
                  <a:lnTo>
                    <a:pt x="297" y="351"/>
                  </a:lnTo>
                  <a:lnTo>
                    <a:pt x="301" y="350"/>
                  </a:lnTo>
                  <a:lnTo>
                    <a:pt x="305" y="348"/>
                  </a:lnTo>
                  <a:lnTo>
                    <a:pt x="308" y="345"/>
                  </a:lnTo>
                  <a:lnTo>
                    <a:pt x="312" y="344"/>
                  </a:lnTo>
                  <a:lnTo>
                    <a:pt x="315" y="342"/>
                  </a:lnTo>
                  <a:lnTo>
                    <a:pt x="319" y="340"/>
                  </a:lnTo>
                  <a:lnTo>
                    <a:pt x="323" y="338"/>
                  </a:lnTo>
                  <a:lnTo>
                    <a:pt x="326" y="336"/>
                  </a:lnTo>
                  <a:lnTo>
                    <a:pt x="330" y="335"/>
                  </a:lnTo>
                  <a:lnTo>
                    <a:pt x="333" y="332"/>
                  </a:lnTo>
                  <a:lnTo>
                    <a:pt x="337" y="330"/>
                  </a:lnTo>
                  <a:lnTo>
                    <a:pt x="340" y="329"/>
                  </a:lnTo>
                  <a:lnTo>
                    <a:pt x="344" y="326"/>
                  </a:lnTo>
                  <a:lnTo>
                    <a:pt x="348" y="324"/>
                  </a:lnTo>
                  <a:lnTo>
                    <a:pt x="350" y="321"/>
                  </a:lnTo>
                  <a:lnTo>
                    <a:pt x="354" y="320"/>
                  </a:lnTo>
                  <a:lnTo>
                    <a:pt x="357" y="318"/>
                  </a:lnTo>
                  <a:lnTo>
                    <a:pt x="361" y="315"/>
                  </a:lnTo>
                  <a:lnTo>
                    <a:pt x="363" y="313"/>
                  </a:lnTo>
                  <a:lnTo>
                    <a:pt x="367" y="312"/>
                  </a:lnTo>
                  <a:lnTo>
                    <a:pt x="369" y="309"/>
                  </a:lnTo>
                  <a:lnTo>
                    <a:pt x="373" y="307"/>
                  </a:lnTo>
                  <a:lnTo>
                    <a:pt x="375" y="305"/>
                  </a:lnTo>
                  <a:lnTo>
                    <a:pt x="377" y="302"/>
                  </a:lnTo>
                  <a:lnTo>
                    <a:pt x="381" y="301"/>
                  </a:lnTo>
                  <a:lnTo>
                    <a:pt x="383" y="299"/>
                  </a:lnTo>
                  <a:lnTo>
                    <a:pt x="386" y="297"/>
                  </a:lnTo>
                  <a:lnTo>
                    <a:pt x="389" y="295"/>
                  </a:lnTo>
                  <a:lnTo>
                    <a:pt x="392" y="294"/>
                  </a:lnTo>
                  <a:lnTo>
                    <a:pt x="394" y="293"/>
                  </a:lnTo>
                  <a:lnTo>
                    <a:pt x="398" y="289"/>
                  </a:lnTo>
                  <a:lnTo>
                    <a:pt x="401" y="286"/>
                  </a:lnTo>
                  <a:lnTo>
                    <a:pt x="404" y="283"/>
                  </a:lnTo>
                  <a:lnTo>
                    <a:pt x="407" y="281"/>
                  </a:lnTo>
                  <a:lnTo>
                    <a:pt x="410" y="277"/>
                  </a:lnTo>
                  <a:lnTo>
                    <a:pt x="412" y="276"/>
                  </a:lnTo>
                  <a:lnTo>
                    <a:pt x="412" y="275"/>
                  </a:lnTo>
                  <a:lnTo>
                    <a:pt x="413" y="275"/>
                  </a:lnTo>
                  <a:lnTo>
                    <a:pt x="413" y="272"/>
                  </a:lnTo>
                  <a:lnTo>
                    <a:pt x="413" y="270"/>
                  </a:lnTo>
                  <a:lnTo>
                    <a:pt x="413" y="265"/>
                  </a:lnTo>
                  <a:lnTo>
                    <a:pt x="413" y="262"/>
                  </a:lnTo>
                  <a:lnTo>
                    <a:pt x="413" y="258"/>
                  </a:lnTo>
                  <a:lnTo>
                    <a:pt x="413" y="256"/>
                  </a:lnTo>
                  <a:lnTo>
                    <a:pt x="413" y="252"/>
                  </a:lnTo>
                  <a:lnTo>
                    <a:pt x="413" y="248"/>
                  </a:lnTo>
                  <a:lnTo>
                    <a:pt x="413" y="245"/>
                  </a:lnTo>
                  <a:lnTo>
                    <a:pt x="413" y="241"/>
                  </a:lnTo>
                  <a:lnTo>
                    <a:pt x="413" y="238"/>
                  </a:lnTo>
                  <a:lnTo>
                    <a:pt x="415" y="234"/>
                  </a:lnTo>
                  <a:lnTo>
                    <a:pt x="415" y="229"/>
                  </a:lnTo>
                  <a:lnTo>
                    <a:pt x="415" y="225"/>
                  </a:lnTo>
                  <a:lnTo>
                    <a:pt x="415" y="220"/>
                  </a:lnTo>
                  <a:lnTo>
                    <a:pt x="415" y="215"/>
                  </a:lnTo>
                  <a:lnTo>
                    <a:pt x="415" y="210"/>
                  </a:lnTo>
                  <a:lnTo>
                    <a:pt x="415" y="205"/>
                  </a:lnTo>
                  <a:lnTo>
                    <a:pt x="415" y="201"/>
                  </a:lnTo>
                  <a:lnTo>
                    <a:pt x="415" y="196"/>
                  </a:lnTo>
                  <a:lnTo>
                    <a:pt x="415" y="190"/>
                  </a:lnTo>
                  <a:lnTo>
                    <a:pt x="415" y="185"/>
                  </a:lnTo>
                  <a:lnTo>
                    <a:pt x="415" y="179"/>
                  </a:lnTo>
                  <a:lnTo>
                    <a:pt x="416" y="174"/>
                  </a:lnTo>
                  <a:lnTo>
                    <a:pt x="416" y="170"/>
                  </a:lnTo>
                  <a:lnTo>
                    <a:pt x="416" y="164"/>
                  </a:lnTo>
                  <a:lnTo>
                    <a:pt x="416" y="159"/>
                  </a:lnTo>
                  <a:lnTo>
                    <a:pt x="417" y="154"/>
                  </a:lnTo>
                  <a:lnTo>
                    <a:pt x="417" y="148"/>
                  </a:lnTo>
                  <a:lnTo>
                    <a:pt x="417" y="142"/>
                  </a:lnTo>
                  <a:lnTo>
                    <a:pt x="417" y="137"/>
                  </a:lnTo>
                  <a:lnTo>
                    <a:pt x="417" y="132"/>
                  </a:lnTo>
                  <a:lnTo>
                    <a:pt x="417" y="127"/>
                  </a:lnTo>
                  <a:lnTo>
                    <a:pt x="417" y="122"/>
                  </a:lnTo>
                  <a:lnTo>
                    <a:pt x="417" y="116"/>
                  </a:lnTo>
                  <a:lnTo>
                    <a:pt x="417" y="111"/>
                  </a:lnTo>
                  <a:lnTo>
                    <a:pt x="417" y="106"/>
                  </a:lnTo>
                  <a:lnTo>
                    <a:pt x="417" y="101"/>
                  </a:lnTo>
                  <a:lnTo>
                    <a:pt x="417" y="97"/>
                  </a:lnTo>
                  <a:lnTo>
                    <a:pt x="418" y="92"/>
                  </a:lnTo>
                  <a:lnTo>
                    <a:pt x="418" y="87"/>
                  </a:lnTo>
                  <a:lnTo>
                    <a:pt x="418" y="83"/>
                  </a:lnTo>
                  <a:lnTo>
                    <a:pt x="418" y="79"/>
                  </a:lnTo>
                  <a:lnTo>
                    <a:pt x="419" y="75"/>
                  </a:lnTo>
                  <a:lnTo>
                    <a:pt x="419" y="70"/>
                  </a:lnTo>
                  <a:lnTo>
                    <a:pt x="419" y="67"/>
                  </a:lnTo>
                  <a:lnTo>
                    <a:pt x="419" y="63"/>
                  </a:lnTo>
                  <a:lnTo>
                    <a:pt x="419" y="61"/>
                  </a:lnTo>
                  <a:lnTo>
                    <a:pt x="419" y="57"/>
                  </a:lnTo>
                  <a:lnTo>
                    <a:pt x="419" y="54"/>
                  </a:lnTo>
                  <a:lnTo>
                    <a:pt x="419" y="52"/>
                  </a:lnTo>
                  <a:lnTo>
                    <a:pt x="419" y="50"/>
                  </a:lnTo>
                  <a:lnTo>
                    <a:pt x="419" y="45"/>
                  </a:lnTo>
                  <a:lnTo>
                    <a:pt x="419" y="43"/>
                  </a:lnTo>
                  <a:lnTo>
                    <a:pt x="419" y="40"/>
                  </a:lnTo>
                  <a:lnTo>
                    <a:pt x="420" y="40"/>
                  </a:lnTo>
                  <a:lnTo>
                    <a:pt x="393" y="63"/>
                  </a:lnTo>
                  <a:lnTo>
                    <a:pt x="392" y="63"/>
                  </a:lnTo>
                  <a:lnTo>
                    <a:pt x="392" y="64"/>
                  </a:lnTo>
                  <a:lnTo>
                    <a:pt x="392" y="67"/>
                  </a:lnTo>
                  <a:lnTo>
                    <a:pt x="392" y="70"/>
                  </a:lnTo>
                  <a:lnTo>
                    <a:pt x="392" y="74"/>
                  </a:lnTo>
                  <a:lnTo>
                    <a:pt x="392" y="79"/>
                  </a:lnTo>
                  <a:lnTo>
                    <a:pt x="392" y="82"/>
                  </a:lnTo>
                  <a:lnTo>
                    <a:pt x="392" y="85"/>
                  </a:lnTo>
                  <a:lnTo>
                    <a:pt x="392" y="87"/>
                  </a:lnTo>
                  <a:lnTo>
                    <a:pt x="392" y="92"/>
                  </a:lnTo>
                  <a:lnTo>
                    <a:pt x="392" y="94"/>
                  </a:lnTo>
                  <a:lnTo>
                    <a:pt x="392" y="98"/>
                  </a:lnTo>
                  <a:lnTo>
                    <a:pt x="392" y="101"/>
                  </a:lnTo>
                  <a:lnTo>
                    <a:pt x="392" y="105"/>
                  </a:lnTo>
                  <a:lnTo>
                    <a:pt x="392" y="109"/>
                  </a:lnTo>
                  <a:lnTo>
                    <a:pt x="392" y="112"/>
                  </a:lnTo>
                  <a:lnTo>
                    <a:pt x="392" y="117"/>
                  </a:lnTo>
                  <a:lnTo>
                    <a:pt x="392" y="121"/>
                  </a:lnTo>
                  <a:lnTo>
                    <a:pt x="392" y="125"/>
                  </a:lnTo>
                  <a:lnTo>
                    <a:pt x="392" y="129"/>
                  </a:lnTo>
                  <a:lnTo>
                    <a:pt x="392" y="134"/>
                  </a:lnTo>
                  <a:lnTo>
                    <a:pt x="392" y="137"/>
                  </a:lnTo>
                  <a:lnTo>
                    <a:pt x="392" y="142"/>
                  </a:lnTo>
                  <a:lnTo>
                    <a:pt x="392" y="147"/>
                  </a:lnTo>
                  <a:lnTo>
                    <a:pt x="392" y="152"/>
                  </a:lnTo>
                  <a:lnTo>
                    <a:pt x="392" y="156"/>
                  </a:lnTo>
                  <a:lnTo>
                    <a:pt x="392" y="160"/>
                  </a:lnTo>
                  <a:lnTo>
                    <a:pt x="392" y="165"/>
                  </a:lnTo>
                  <a:lnTo>
                    <a:pt x="392" y="168"/>
                  </a:lnTo>
                  <a:lnTo>
                    <a:pt x="392" y="173"/>
                  </a:lnTo>
                  <a:lnTo>
                    <a:pt x="391" y="178"/>
                  </a:lnTo>
                  <a:lnTo>
                    <a:pt x="391" y="181"/>
                  </a:lnTo>
                  <a:lnTo>
                    <a:pt x="391" y="186"/>
                  </a:lnTo>
                  <a:lnTo>
                    <a:pt x="391" y="191"/>
                  </a:lnTo>
                  <a:lnTo>
                    <a:pt x="391" y="195"/>
                  </a:lnTo>
                  <a:lnTo>
                    <a:pt x="391" y="199"/>
                  </a:lnTo>
                  <a:lnTo>
                    <a:pt x="391" y="203"/>
                  </a:lnTo>
                  <a:lnTo>
                    <a:pt x="391" y="208"/>
                  </a:lnTo>
                  <a:lnTo>
                    <a:pt x="389" y="211"/>
                  </a:lnTo>
                  <a:lnTo>
                    <a:pt x="389" y="215"/>
                  </a:lnTo>
                  <a:lnTo>
                    <a:pt x="389" y="220"/>
                  </a:lnTo>
                  <a:lnTo>
                    <a:pt x="389" y="223"/>
                  </a:lnTo>
                  <a:lnTo>
                    <a:pt x="389" y="227"/>
                  </a:lnTo>
                  <a:lnTo>
                    <a:pt x="389" y="231"/>
                  </a:lnTo>
                  <a:lnTo>
                    <a:pt x="389" y="234"/>
                  </a:lnTo>
                  <a:lnTo>
                    <a:pt x="389" y="236"/>
                  </a:lnTo>
                  <a:lnTo>
                    <a:pt x="388" y="240"/>
                  </a:lnTo>
                  <a:lnTo>
                    <a:pt x="388" y="242"/>
                  </a:lnTo>
                  <a:lnTo>
                    <a:pt x="388" y="246"/>
                  </a:lnTo>
                  <a:lnTo>
                    <a:pt x="388" y="248"/>
                  </a:lnTo>
                  <a:lnTo>
                    <a:pt x="387" y="253"/>
                  </a:lnTo>
                  <a:lnTo>
                    <a:pt x="387" y="257"/>
                  </a:lnTo>
                  <a:lnTo>
                    <a:pt x="386" y="259"/>
                  </a:lnTo>
                  <a:lnTo>
                    <a:pt x="386" y="263"/>
                  </a:lnTo>
                  <a:lnTo>
                    <a:pt x="385" y="264"/>
                  </a:lnTo>
                  <a:lnTo>
                    <a:pt x="382" y="265"/>
                  </a:lnTo>
                  <a:lnTo>
                    <a:pt x="380" y="268"/>
                  </a:lnTo>
                  <a:lnTo>
                    <a:pt x="377" y="270"/>
                  </a:lnTo>
                  <a:lnTo>
                    <a:pt x="375" y="272"/>
                  </a:lnTo>
                  <a:lnTo>
                    <a:pt x="370" y="275"/>
                  </a:lnTo>
                  <a:lnTo>
                    <a:pt x="367" y="278"/>
                  </a:lnTo>
                  <a:lnTo>
                    <a:pt x="363" y="281"/>
                  </a:lnTo>
                  <a:lnTo>
                    <a:pt x="357" y="284"/>
                  </a:lnTo>
                  <a:lnTo>
                    <a:pt x="352" y="287"/>
                  </a:lnTo>
                  <a:lnTo>
                    <a:pt x="350" y="289"/>
                  </a:lnTo>
                  <a:lnTo>
                    <a:pt x="348" y="290"/>
                  </a:lnTo>
                  <a:lnTo>
                    <a:pt x="344" y="293"/>
                  </a:lnTo>
                  <a:lnTo>
                    <a:pt x="342" y="294"/>
                  </a:lnTo>
                  <a:lnTo>
                    <a:pt x="339" y="295"/>
                  </a:lnTo>
                  <a:lnTo>
                    <a:pt x="336" y="297"/>
                  </a:lnTo>
                  <a:lnTo>
                    <a:pt x="333" y="299"/>
                  </a:lnTo>
                  <a:lnTo>
                    <a:pt x="331" y="301"/>
                  </a:lnTo>
                  <a:lnTo>
                    <a:pt x="327" y="302"/>
                  </a:lnTo>
                  <a:lnTo>
                    <a:pt x="325" y="303"/>
                  </a:lnTo>
                  <a:lnTo>
                    <a:pt x="321" y="306"/>
                  </a:lnTo>
                  <a:lnTo>
                    <a:pt x="319" y="307"/>
                  </a:lnTo>
                  <a:lnTo>
                    <a:pt x="315" y="309"/>
                  </a:lnTo>
                  <a:lnTo>
                    <a:pt x="312" y="311"/>
                  </a:lnTo>
                  <a:lnTo>
                    <a:pt x="309" y="312"/>
                  </a:lnTo>
                  <a:lnTo>
                    <a:pt x="307" y="313"/>
                  </a:lnTo>
                  <a:lnTo>
                    <a:pt x="303" y="314"/>
                  </a:lnTo>
                  <a:lnTo>
                    <a:pt x="300" y="317"/>
                  </a:lnTo>
                  <a:lnTo>
                    <a:pt x="297" y="318"/>
                  </a:lnTo>
                  <a:lnTo>
                    <a:pt x="295" y="319"/>
                  </a:lnTo>
                  <a:lnTo>
                    <a:pt x="291" y="320"/>
                  </a:lnTo>
                  <a:lnTo>
                    <a:pt x="288" y="321"/>
                  </a:lnTo>
                  <a:lnTo>
                    <a:pt x="285" y="324"/>
                  </a:lnTo>
                  <a:lnTo>
                    <a:pt x="283" y="325"/>
                  </a:lnTo>
                  <a:lnTo>
                    <a:pt x="279" y="326"/>
                  </a:lnTo>
                  <a:lnTo>
                    <a:pt x="277" y="327"/>
                  </a:lnTo>
                  <a:lnTo>
                    <a:pt x="275" y="329"/>
                  </a:lnTo>
                  <a:lnTo>
                    <a:pt x="272" y="330"/>
                  </a:lnTo>
                  <a:lnTo>
                    <a:pt x="269" y="331"/>
                  </a:lnTo>
                  <a:lnTo>
                    <a:pt x="266" y="332"/>
                  </a:lnTo>
                  <a:lnTo>
                    <a:pt x="264" y="332"/>
                  </a:lnTo>
                  <a:lnTo>
                    <a:pt x="262" y="333"/>
                  </a:lnTo>
                  <a:lnTo>
                    <a:pt x="257" y="336"/>
                  </a:lnTo>
                  <a:lnTo>
                    <a:pt x="253" y="337"/>
                  </a:lnTo>
                  <a:lnTo>
                    <a:pt x="248" y="338"/>
                  </a:lnTo>
                  <a:lnTo>
                    <a:pt x="246" y="338"/>
                  </a:lnTo>
                  <a:lnTo>
                    <a:pt x="244" y="339"/>
                  </a:lnTo>
                  <a:lnTo>
                    <a:pt x="241" y="339"/>
                  </a:lnTo>
                  <a:lnTo>
                    <a:pt x="239" y="338"/>
                  </a:lnTo>
                  <a:lnTo>
                    <a:pt x="234" y="338"/>
                  </a:lnTo>
                  <a:lnTo>
                    <a:pt x="231" y="337"/>
                  </a:lnTo>
                  <a:lnTo>
                    <a:pt x="226" y="336"/>
                  </a:lnTo>
                  <a:lnTo>
                    <a:pt x="222" y="336"/>
                  </a:lnTo>
                  <a:lnTo>
                    <a:pt x="220" y="335"/>
                  </a:lnTo>
                  <a:lnTo>
                    <a:pt x="216" y="333"/>
                  </a:lnTo>
                  <a:lnTo>
                    <a:pt x="213" y="333"/>
                  </a:lnTo>
                  <a:lnTo>
                    <a:pt x="209" y="331"/>
                  </a:lnTo>
                  <a:lnTo>
                    <a:pt x="205" y="331"/>
                  </a:lnTo>
                  <a:lnTo>
                    <a:pt x="203" y="330"/>
                  </a:lnTo>
                  <a:lnTo>
                    <a:pt x="199" y="329"/>
                  </a:lnTo>
                  <a:lnTo>
                    <a:pt x="195" y="327"/>
                  </a:lnTo>
                  <a:lnTo>
                    <a:pt x="191" y="326"/>
                  </a:lnTo>
                  <a:lnTo>
                    <a:pt x="186" y="325"/>
                  </a:lnTo>
                  <a:lnTo>
                    <a:pt x="183" y="324"/>
                  </a:lnTo>
                  <a:lnTo>
                    <a:pt x="179" y="323"/>
                  </a:lnTo>
                  <a:lnTo>
                    <a:pt x="174" y="321"/>
                  </a:lnTo>
                  <a:lnTo>
                    <a:pt x="171" y="320"/>
                  </a:lnTo>
                  <a:lnTo>
                    <a:pt x="166" y="319"/>
                  </a:lnTo>
                  <a:lnTo>
                    <a:pt x="161" y="318"/>
                  </a:lnTo>
                  <a:lnTo>
                    <a:pt x="156" y="317"/>
                  </a:lnTo>
                  <a:lnTo>
                    <a:pt x="152" y="314"/>
                  </a:lnTo>
                  <a:lnTo>
                    <a:pt x="148" y="313"/>
                  </a:lnTo>
                  <a:lnTo>
                    <a:pt x="143" y="312"/>
                  </a:lnTo>
                  <a:lnTo>
                    <a:pt x="139" y="311"/>
                  </a:lnTo>
                  <a:lnTo>
                    <a:pt x="134" y="309"/>
                  </a:lnTo>
                  <a:lnTo>
                    <a:pt x="130" y="307"/>
                  </a:lnTo>
                  <a:lnTo>
                    <a:pt x="125" y="306"/>
                  </a:lnTo>
                  <a:lnTo>
                    <a:pt x="121" y="305"/>
                  </a:lnTo>
                  <a:lnTo>
                    <a:pt x="116" y="302"/>
                  </a:lnTo>
                  <a:lnTo>
                    <a:pt x="111" y="301"/>
                  </a:lnTo>
                  <a:lnTo>
                    <a:pt x="106" y="300"/>
                  </a:lnTo>
                  <a:lnTo>
                    <a:pt x="103" y="297"/>
                  </a:lnTo>
                  <a:lnTo>
                    <a:pt x="98" y="296"/>
                  </a:lnTo>
                  <a:lnTo>
                    <a:pt x="93" y="295"/>
                  </a:lnTo>
                  <a:lnTo>
                    <a:pt x="88" y="294"/>
                  </a:lnTo>
                  <a:lnTo>
                    <a:pt x="85" y="293"/>
                  </a:lnTo>
                  <a:lnTo>
                    <a:pt x="80" y="290"/>
                  </a:lnTo>
                  <a:lnTo>
                    <a:pt x="76" y="289"/>
                  </a:lnTo>
                  <a:lnTo>
                    <a:pt x="72" y="288"/>
                  </a:lnTo>
                  <a:lnTo>
                    <a:pt x="69" y="287"/>
                  </a:lnTo>
                  <a:lnTo>
                    <a:pt x="64" y="286"/>
                  </a:lnTo>
                  <a:lnTo>
                    <a:pt x="62" y="284"/>
                  </a:lnTo>
                  <a:lnTo>
                    <a:pt x="57" y="283"/>
                  </a:lnTo>
                  <a:lnTo>
                    <a:pt x="55" y="281"/>
                  </a:lnTo>
                  <a:lnTo>
                    <a:pt x="51" y="280"/>
                  </a:lnTo>
                  <a:lnTo>
                    <a:pt x="48" y="280"/>
                  </a:lnTo>
                  <a:lnTo>
                    <a:pt x="45" y="277"/>
                  </a:lnTo>
                  <a:lnTo>
                    <a:pt x="43" y="276"/>
                  </a:lnTo>
                  <a:lnTo>
                    <a:pt x="41" y="276"/>
                  </a:lnTo>
                  <a:lnTo>
                    <a:pt x="38" y="275"/>
                  </a:lnTo>
                  <a:lnTo>
                    <a:pt x="33" y="274"/>
                  </a:lnTo>
                  <a:lnTo>
                    <a:pt x="31" y="272"/>
                  </a:lnTo>
                  <a:lnTo>
                    <a:pt x="30" y="270"/>
                  </a:lnTo>
                  <a:lnTo>
                    <a:pt x="29" y="270"/>
                  </a:lnTo>
                  <a:lnTo>
                    <a:pt x="26" y="268"/>
                  </a:lnTo>
                  <a:lnTo>
                    <a:pt x="26" y="265"/>
                  </a:lnTo>
                  <a:lnTo>
                    <a:pt x="26" y="263"/>
                  </a:lnTo>
                  <a:lnTo>
                    <a:pt x="25" y="260"/>
                  </a:lnTo>
                  <a:lnTo>
                    <a:pt x="25" y="258"/>
                  </a:lnTo>
                  <a:lnTo>
                    <a:pt x="25" y="256"/>
                  </a:lnTo>
                  <a:lnTo>
                    <a:pt x="25" y="253"/>
                  </a:lnTo>
                  <a:lnTo>
                    <a:pt x="25" y="250"/>
                  </a:lnTo>
                  <a:lnTo>
                    <a:pt x="25" y="246"/>
                  </a:lnTo>
                  <a:lnTo>
                    <a:pt x="25" y="242"/>
                  </a:lnTo>
                  <a:lnTo>
                    <a:pt x="25" y="239"/>
                  </a:lnTo>
                  <a:lnTo>
                    <a:pt x="25" y="234"/>
                  </a:lnTo>
                  <a:lnTo>
                    <a:pt x="25" y="231"/>
                  </a:lnTo>
                  <a:lnTo>
                    <a:pt x="25" y="227"/>
                  </a:lnTo>
                  <a:lnTo>
                    <a:pt x="24" y="221"/>
                  </a:lnTo>
                  <a:lnTo>
                    <a:pt x="24" y="216"/>
                  </a:lnTo>
                  <a:lnTo>
                    <a:pt x="24" y="211"/>
                  </a:lnTo>
                  <a:lnTo>
                    <a:pt x="24" y="207"/>
                  </a:lnTo>
                  <a:lnTo>
                    <a:pt x="24" y="201"/>
                  </a:lnTo>
                  <a:lnTo>
                    <a:pt x="24" y="196"/>
                  </a:lnTo>
                  <a:lnTo>
                    <a:pt x="24" y="191"/>
                  </a:lnTo>
                  <a:lnTo>
                    <a:pt x="24" y="185"/>
                  </a:lnTo>
                  <a:lnTo>
                    <a:pt x="24" y="179"/>
                  </a:lnTo>
                  <a:lnTo>
                    <a:pt x="24" y="174"/>
                  </a:lnTo>
                  <a:lnTo>
                    <a:pt x="24" y="168"/>
                  </a:lnTo>
                  <a:lnTo>
                    <a:pt x="25" y="162"/>
                  </a:lnTo>
                  <a:lnTo>
                    <a:pt x="25" y="156"/>
                  </a:lnTo>
                  <a:lnTo>
                    <a:pt x="25" y="152"/>
                  </a:lnTo>
                  <a:lnTo>
                    <a:pt x="25" y="146"/>
                  </a:lnTo>
                  <a:lnTo>
                    <a:pt x="25" y="140"/>
                  </a:lnTo>
                  <a:lnTo>
                    <a:pt x="25" y="134"/>
                  </a:lnTo>
                  <a:lnTo>
                    <a:pt x="25" y="128"/>
                  </a:lnTo>
                  <a:lnTo>
                    <a:pt x="25" y="122"/>
                  </a:lnTo>
                  <a:lnTo>
                    <a:pt x="25" y="116"/>
                  </a:lnTo>
                  <a:lnTo>
                    <a:pt x="25" y="110"/>
                  </a:lnTo>
                  <a:lnTo>
                    <a:pt x="26" y="104"/>
                  </a:lnTo>
                  <a:lnTo>
                    <a:pt x="26" y="99"/>
                  </a:lnTo>
                  <a:lnTo>
                    <a:pt x="26" y="93"/>
                  </a:lnTo>
                  <a:lnTo>
                    <a:pt x="26" y="87"/>
                  </a:lnTo>
                  <a:lnTo>
                    <a:pt x="26" y="82"/>
                  </a:lnTo>
                  <a:lnTo>
                    <a:pt x="26" y="77"/>
                  </a:lnTo>
                  <a:lnTo>
                    <a:pt x="26" y="73"/>
                  </a:lnTo>
                  <a:lnTo>
                    <a:pt x="26" y="68"/>
                  </a:lnTo>
                  <a:lnTo>
                    <a:pt x="27" y="63"/>
                  </a:lnTo>
                  <a:lnTo>
                    <a:pt x="27" y="58"/>
                  </a:lnTo>
                  <a:lnTo>
                    <a:pt x="27" y="54"/>
                  </a:lnTo>
                  <a:lnTo>
                    <a:pt x="27" y="50"/>
                  </a:lnTo>
                  <a:lnTo>
                    <a:pt x="27" y="45"/>
                  </a:lnTo>
                  <a:lnTo>
                    <a:pt x="27" y="42"/>
                  </a:lnTo>
                  <a:lnTo>
                    <a:pt x="29" y="38"/>
                  </a:lnTo>
                  <a:lnTo>
                    <a:pt x="29" y="34"/>
                  </a:lnTo>
                  <a:lnTo>
                    <a:pt x="29" y="32"/>
                  </a:lnTo>
                  <a:lnTo>
                    <a:pt x="29" y="28"/>
                  </a:lnTo>
                  <a:lnTo>
                    <a:pt x="29" y="26"/>
                  </a:lnTo>
                  <a:lnTo>
                    <a:pt x="29" y="21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6" name="Freeform 269"/>
            <p:cNvSpPr>
              <a:spLocks/>
            </p:cNvSpPr>
            <p:nvPr/>
          </p:nvSpPr>
          <p:spPr bwMode="auto">
            <a:xfrm>
              <a:off x="6805613" y="4906963"/>
              <a:ext cx="33338" cy="74613"/>
            </a:xfrm>
            <a:custGeom>
              <a:avLst/>
              <a:gdLst>
                <a:gd name="T0" fmla="*/ 40 w 42"/>
                <a:gd name="T1" fmla="*/ 0 h 96"/>
                <a:gd name="T2" fmla="*/ 28 w 42"/>
                <a:gd name="T3" fmla="*/ 29 h 96"/>
                <a:gd name="T4" fmla="*/ 11 w 42"/>
                <a:gd name="T5" fmla="*/ 64 h 96"/>
                <a:gd name="T6" fmla="*/ 0 w 42"/>
                <a:gd name="T7" fmla="*/ 92 h 96"/>
                <a:gd name="T8" fmla="*/ 3 w 42"/>
                <a:gd name="T9" fmla="*/ 96 h 96"/>
                <a:gd name="T10" fmla="*/ 18 w 42"/>
                <a:gd name="T11" fmla="*/ 64 h 96"/>
                <a:gd name="T12" fmla="*/ 42 w 42"/>
                <a:gd name="T13" fmla="*/ 4 h 96"/>
                <a:gd name="T14" fmla="*/ 40 w 42"/>
                <a:gd name="T15" fmla="*/ 0 h 96"/>
                <a:gd name="T16" fmla="*/ 40 w 4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96">
                  <a:moveTo>
                    <a:pt x="40" y="0"/>
                  </a:moveTo>
                  <a:lnTo>
                    <a:pt x="28" y="29"/>
                  </a:lnTo>
                  <a:lnTo>
                    <a:pt x="11" y="64"/>
                  </a:lnTo>
                  <a:lnTo>
                    <a:pt x="0" y="92"/>
                  </a:lnTo>
                  <a:lnTo>
                    <a:pt x="3" y="96"/>
                  </a:lnTo>
                  <a:lnTo>
                    <a:pt x="18" y="64"/>
                  </a:lnTo>
                  <a:lnTo>
                    <a:pt x="42" y="4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7" name="Freeform 270"/>
            <p:cNvSpPr>
              <a:spLocks/>
            </p:cNvSpPr>
            <p:nvPr/>
          </p:nvSpPr>
          <p:spPr bwMode="auto">
            <a:xfrm>
              <a:off x="6810375" y="4911726"/>
              <a:ext cx="34925" cy="73025"/>
            </a:xfrm>
            <a:custGeom>
              <a:avLst/>
              <a:gdLst>
                <a:gd name="T0" fmla="*/ 38 w 43"/>
                <a:gd name="T1" fmla="*/ 0 h 94"/>
                <a:gd name="T2" fmla="*/ 43 w 43"/>
                <a:gd name="T3" fmla="*/ 3 h 94"/>
                <a:gd name="T4" fmla="*/ 32 w 43"/>
                <a:gd name="T5" fmla="*/ 30 h 94"/>
                <a:gd name="T6" fmla="*/ 1 w 43"/>
                <a:gd name="T7" fmla="*/ 94 h 94"/>
                <a:gd name="T8" fmla="*/ 0 w 43"/>
                <a:gd name="T9" fmla="*/ 94 h 94"/>
                <a:gd name="T10" fmla="*/ 19 w 43"/>
                <a:gd name="T11" fmla="*/ 49 h 94"/>
                <a:gd name="T12" fmla="*/ 38 w 43"/>
                <a:gd name="T13" fmla="*/ 0 h 94"/>
                <a:gd name="T14" fmla="*/ 38 w 43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94">
                  <a:moveTo>
                    <a:pt x="38" y="0"/>
                  </a:moveTo>
                  <a:lnTo>
                    <a:pt x="43" y="3"/>
                  </a:lnTo>
                  <a:lnTo>
                    <a:pt x="32" y="30"/>
                  </a:lnTo>
                  <a:lnTo>
                    <a:pt x="1" y="94"/>
                  </a:lnTo>
                  <a:lnTo>
                    <a:pt x="0" y="94"/>
                  </a:lnTo>
                  <a:lnTo>
                    <a:pt x="19" y="49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8" name="Freeform 271"/>
            <p:cNvSpPr>
              <a:spLocks/>
            </p:cNvSpPr>
            <p:nvPr/>
          </p:nvSpPr>
          <p:spPr bwMode="auto">
            <a:xfrm>
              <a:off x="6835775" y="4927601"/>
              <a:ext cx="44450" cy="66675"/>
            </a:xfrm>
            <a:custGeom>
              <a:avLst/>
              <a:gdLst>
                <a:gd name="T0" fmla="*/ 48 w 55"/>
                <a:gd name="T1" fmla="*/ 0 h 82"/>
                <a:gd name="T2" fmla="*/ 55 w 55"/>
                <a:gd name="T3" fmla="*/ 2 h 82"/>
                <a:gd name="T4" fmla="*/ 35 w 55"/>
                <a:gd name="T5" fmla="*/ 33 h 82"/>
                <a:gd name="T6" fmla="*/ 5 w 55"/>
                <a:gd name="T7" fmla="*/ 82 h 82"/>
                <a:gd name="T8" fmla="*/ 0 w 55"/>
                <a:gd name="T9" fmla="*/ 82 h 82"/>
                <a:gd name="T10" fmla="*/ 18 w 55"/>
                <a:gd name="T11" fmla="*/ 51 h 82"/>
                <a:gd name="T12" fmla="*/ 48 w 55"/>
                <a:gd name="T13" fmla="*/ 0 h 82"/>
                <a:gd name="T14" fmla="*/ 48 w 55"/>
                <a:gd name="T1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82">
                  <a:moveTo>
                    <a:pt x="48" y="0"/>
                  </a:moveTo>
                  <a:lnTo>
                    <a:pt x="55" y="2"/>
                  </a:lnTo>
                  <a:lnTo>
                    <a:pt x="35" y="33"/>
                  </a:lnTo>
                  <a:lnTo>
                    <a:pt x="5" y="82"/>
                  </a:lnTo>
                  <a:lnTo>
                    <a:pt x="0" y="82"/>
                  </a:lnTo>
                  <a:lnTo>
                    <a:pt x="18" y="51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808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9" name="Freeform 272"/>
            <p:cNvSpPr>
              <a:spLocks/>
            </p:cNvSpPr>
            <p:nvPr/>
          </p:nvSpPr>
          <p:spPr bwMode="auto">
            <a:xfrm>
              <a:off x="6899275" y="4960938"/>
              <a:ext cx="57150" cy="63500"/>
            </a:xfrm>
            <a:custGeom>
              <a:avLst/>
              <a:gdLst>
                <a:gd name="T0" fmla="*/ 70 w 72"/>
                <a:gd name="T1" fmla="*/ 0 h 79"/>
                <a:gd name="T2" fmla="*/ 46 w 72"/>
                <a:gd name="T3" fmla="*/ 24 h 79"/>
                <a:gd name="T4" fmla="*/ 16 w 72"/>
                <a:gd name="T5" fmla="*/ 57 h 79"/>
                <a:gd name="T6" fmla="*/ 0 w 72"/>
                <a:gd name="T7" fmla="*/ 75 h 79"/>
                <a:gd name="T8" fmla="*/ 2 w 72"/>
                <a:gd name="T9" fmla="*/ 79 h 79"/>
                <a:gd name="T10" fmla="*/ 33 w 72"/>
                <a:gd name="T11" fmla="*/ 45 h 79"/>
                <a:gd name="T12" fmla="*/ 66 w 72"/>
                <a:gd name="T13" fmla="*/ 10 h 79"/>
                <a:gd name="T14" fmla="*/ 72 w 72"/>
                <a:gd name="T15" fmla="*/ 6 h 79"/>
                <a:gd name="T16" fmla="*/ 70 w 72"/>
                <a:gd name="T17" fmla="*/ 0 h 79"/>
                <a:gd name="T18" fmla="*/ 70 w 72"/>
                <a:gd name="T1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9">
                  <a:moveTo>
                    <a:pt x="70" y="0"/>
                  </a:moveTo>
                  <a:lnTo>
                    <a:pt x="46" y="24"/>
                  </a:lnTo>
                  <a:lnTo>
                    <a:pt x="16" y="57"/>
                  </a:lnTo>
                  <a:lnTo>
                    <a:pt x="0" y="75"/>
                  </a:lnTo>
                  <a:lnTo>
                    <a:pt x="2" y="79"/>
                  </a:lnTo>
                  <a:lnTo>
                    <a:pt x="33" y="45"/>
                  </a:lnTo>
                  <a:lnTo>
                    <a:pt x="66" y="10"/>
                  </a:lnTo>
                  <a:lnTo>
                    <a:pt x="72" y="6"/>
                  </a:ln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0" name="Freeform 273"/>
            <p:cNvSpPr>
              <a:spLocks/>
            </p:cNvSpPr>
            <p:nvPr/>
          </p:nvSpPr>
          <p:spPr bwMode="auto">
            <a:xfrm>
              <a:off x="6900863" y="4970463"/>
              <a:ext cx="61913" cy="57150"/>
            </a:xfrm>
            <a:custGeom>
              <a:avLst/>
              <a:gdLst>
                <a:gd name="T0" fmla="*/ 73 w 76"/>
                <a:gd name="T1" fmla="*/ 0 h 70"/>
                <a:gd name="T2" fmla="*/ 76 w 76"/>
                <a:gd name="T3" fmla="*/ 4 h 70"/>
                <a:gd name="T4" fmla="*/ 36 w 76"/>
                <a:gd name="T5" fmla="*/ 41 h 70"/>
                <a:gd name="T6" fmla="*/ 0 w 76"/>
                <a:gd name="T7" fmla="*/ 70 h 70"/>
                <a:gd name="T8" fmla="*/ 0 w 76"/>
                <a:gd name="T9" fmla="*/ 69 h 70"/>
                <a:gd name="T10" fmla="*/ 37 w 76"/>
                <a:gd name="T11" fmla="*/ 34 h 70"/>
                <a:gd name="T12" fmla="*/ 73 w 76"/>
                <a:gd name="T13" fmla="*/ 0 h 70"/>
                <a:gd name="T14" fmla="*/ 73 w 76"/>
                <a:gd name="T1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70">
                  <a:moveTo>
                    <a:pt x="73" y="0"/>
                  </a:moveTo>
                  <a:lnTo>
                    <a:pt x="76" y="4"/>
                  </a:lnTo>
                  <a:lnTo>
                    <a:pt x="36" y="41"/>
                  </a:lnTo>
                  <a:lnTo>
                    <a:pt x="0" y="70"/>
                  </a:lnTo>
                  <a:lnTo>
                    <a:pt x="0" y="69"/>
                  </a:lnTo>
                  <a:lnTo>
                    <a:pt x="37" y="34"/>
                  </a:lnTo>
                  <a:lnTo>
                    <a:pt x="73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1" name="Freeform 274"/>
            <p:cNvSpPr>
              <a:spLocks/>
            </p:cNvSpPr>
            <p:nvPr/>
          </p:nvSpPr>
          <p:spPr bwMode="auto">
            <a:xfrm>
              <a:off x="6923088" y="4995863"/>
              <a:ext cx="65088" cy="49213"/>
            </a:xfrm>
            <a:custGeom>
              <a:avLst/>
              <a:gdLst>
                <a:gd name="T0" fmla="*/ 78 w 83"/>
                <a:gd name="T1" fmla="*/ 0 h 62"/>
                <a:gd name="T2" fmla="*/ 83 w 83"/>
                <a:gd name="T3" fmla="*/ 6 h 62"/>
                <a:gd name="T4" fmla="*/ 52 w 83"/>
                <a:gd name="T5" fmla="*/ 28 h 62"/>
                <a:gd name="T6" fmla="*/ 5 w 83"/>
                <a:gd name="T7" fmla="*/ 62 h 62"/>
                <a:gd name="T8" fmla="*/ 0 w 83"/>
                <a:gd name="T9" fmla="*/ 62 h 62"/>
                <a:gd name="T10" fmla="*/ 40 w 83"/>
                <a:gd name="T11" fmla="*/ 31 h 62"/>
                <a:gd name="T12" fmla="*/ 78 w 83"/>
                <a:gd name="T13" fmla="*/ 0 h 62"/>
                <a:gd name="T14" fmla="*/ 78 w 83"/>
                <a:gd name="T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62">
                  <a:moveTo>
                    <a:pt x="78" y="0"/>
                  </a:moveTo>
                  <a:lnTo>
                    <a:pt x="83" y="6"/>
                  </a:lnTo>
                  <a:lnTo>
                    <a:pt x="52" y="28"/>
                  </a:lnTo>
                  <a:lnTo>
                    <a:pt x="5" y="62"/>
                  </a:lnTo>
                  <a:lnTo>
                    <a:pt x="0" y="62"/>
                  </a:lnTo>
                  <a:lnTo>
                    <a:pt x="40" y="31"/>
                  </a:lnTo>
                  <a:lnTo>
                    <a:pt x="78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808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2" name="Freeform 279"/>
            <p:cNvSpPr>
              <a:spLocks/>
            </p:cNvSpPr>
            <p:nvPr/>
          </p:nvSpPr>
          <p:spPr bwMode="auto">
            <a:xfrm>
              <a:off x="6503988" y="4864101"/>
              <a:ext cx="1036638" cy="963613"/>
            </a:xfrm>
            <a:custGeom>
              <a:avLst/>
              <a:gdLst>
                <a:gd name="T0" fmla="*/ 41 w 1307"/>
                <a:gd name="T1" fmla="*/ 228 h 1214"/>
                <a:gd name="T2" fmla="*/ 39 w 1307"/>
                <a:gd name="T3" fmla="*/ 288 h 1214"/>
                <a:gd name="T4" fmla="*/ 35 w 1307"/>
                <a:gd name="T5" fmla="*/ 411 h 1214"/>
                <a:gd name="T6" fmla="*/ 28 w 1307"/>
                <a:gd name="T7" fmla="*/ 614 h 1214"/>
                <a:gd name="T8" fmla="*/ 22 w 1307"/>
                <a:gd name="T9" fmla="*/ 820 h 1214"/>
                <a:gd name="T10" fmla="*/ 18 w 1307"/>
                <a:gd name="T11" fmla="*/ 973 h 1214"/>
                <a:gd name="T12" fmla="*/ 18 w 1307"/>
                <a:gd name="T13" fmla="*/ 1059 h 1214"/>
                <a:gd name="T14" fmla="*/ 22 w 1307"/>
                <a:gd name="T15" fmla="*/ 1120 h 1214"/>
                <a:gd name="T16" fmla="*/ 25 w 1307"/>
                <a:gd name="T17" fmla="*/ 1170 h 1214"/>
                <a:gd name="T18" fmla="*/ 92 w 1307"/>
                <a:gd name="T19" fmla="*/ 1173 h 1214"/>
                <a:gd name="T20" fmla="*/ 222 w 1307"/>
                <a:gd name="T21" fmla="*/ 1179 h 1214"/>
                <a:gd name="T22" fmla="*/ 384 w 1307"/>
                <a:gd name="T23" fmla="*/ 1183 h 1214"/>
                <a:gd name="T24" fmla="*/ 552 w 1307"/>
                <a:gd name="T25" fmla="*/ 1181 h 1214"/>
                <a:gd name="T26" fmla="*/ 761 w 1307"/>
                <a:gd name="T27" fmla="*/ 1181 h 1214"/>
                <a:gd name="T28" fmla="*/ 992 w 1307"/>
                <a:gd name="T29" fmla="*/ 1179 h 1214"/>
                <a:gd name="T30" fmla="*/ 1217 w 1307"/>
                <a:gd name="T31" fmla="*/ 1177 h 1214"/>
                <a:gd name="T32" fmla="*/ 1278 w 1307"/>
                <a:gd name="T33" fmla="*/ 1129 h 1214"/>
                <a:gd name="T34" fmla="*/ 1278 w 1307"/>
                <a:gd name="T35" fmla="*/ 977 h 1214"/>
                <a:gd name="T36" fmla="*/ 1278 w 1307"/>
                <a:gd name="T37" fmla="*/ 780 h 1214"/>
                <a:gd name="T38" fmla="*/ 1277 w 1307"/>
                <a:gd name="T39" fmla="*/ 596 h 1214"/>
                <a:gd name="T40" fmla="*/ 1275 w 1307"/>
                <a:gd name="T41" fmla="*/ 443 h 1214"/>
                <a:gd name="T42" fmla="*/ 1275 w 1307"/>
                <a:gd name="T43" fmla="*/ 297 h 1214"/>
                <a:gd name="T44" fmla="*/ 1275 w 1307"/>
                <a:gd name="T45" fmla="*/ 148 h 1214"/>
                <a:gd name="T46" fmla="*/ 1259 w 1307"/>
                <a:gd name="T47" fmla="*/ 33 h 1214"/>
                <a:gd name="T48" fmla="*/ 1172 w 1307"/>
                <a:gd name="T49" fmla="*/ 31 h 1214"/>
                <a:gd name="T50" fmla="*/ 1032 w 1307"/>
                <a:gd name="T51" fmla="*/ 27 h 1214"/>
                <a:gd name="T52" fmla="*/ 878 w 1307"/>
                <a:gd name="T53" fmla="*/ 25 h 1214"/>
                <a:gd name="T54" fmla="*/ 785 w 1307"/>
                <a:gd name="T55" fmla="*/ 25 h 1214"/>
                <a:gd name="T56" fmla="*/ 731 w 1307"/>
                <a:gd name="T57" fmla="*/ 25 h 1214"/>
                <a:gd name="T58" fmla="*/ 693 w 1307"/>
                <a:gd name="T59" fmla="*/ 23 h 1214"/>
                <a:gd name="T60" fmla="*/ 705 w 1307"/>
                <a:gd name="T61" fmla="*/ 3 h 1214"/>
                <a:gd name="T62" fmla="*/ 771 w 1307"/>
                <a:gd name="T63" fmla="*/ 5 h 1214"/>
                <a:gd name="T64" fmla="*/ 895 w 1307"/>
                <a:gd name="T65" fmla="*/ 3 h 1214"/>
                <a:gd name="T66" fmla="*/ 1054 w 1307"/>
                <a:gd name="T67" fmla="*/ 0 h 1214"/>
                <a:gd name="T68" fmla="*/ 1186 w 1307"/>
                <a:gd name="T69" fmla="*/ 1 h 1214"/>
                <a:gd name="T70" fmla="*/ 1276 w 1307"/>
                <a:gd name="T71" fmla="*/ 4 h 1214"/>
                <a:gd name="T72" fmla="*/ 1301 w 1307"/>
                <a:gd name="T73" fmla="*/ 22 h 1214"/>
                <a:gd name="T74" fmla="*/ 1300 w 1307"/>
                <a:gd name="T75" fmla="*/ 124 h 1214"/>
                <a:gd name="T76" fmla="*/ 1300 w 1307"/>
                <a:gd name="T77" fmla="*/ 286 h 1214"/>
                <a:gd name="T78" fmla="*/ 1302 w 1307"/>
                <a:gd name="T79" fmla="*/ 467 h 1214"/>
                <a:gd name="T80" fmla="*/ 1306 w 1307"/>
                <a:gd name="T81" fmla="*/ 663 h 1214"/>
                <a:gd name="T82" fmla="*/ 1307 w 1307"/>
                <a:gd name="T83" fmla="*/ 908 h 1214"/>
                <a:gd name="T84" fmla="*/ 1307 w 1307"/>
                <a:gd name="T85" fmla="*/ 1118 h 1214"/>
                <a:gd name="T86" fmla="*/ 1307 w 1307"/>
                <a:gd name="T87" fmla="*/ 1209 h 1214"/>
                <a:gd name="T88" fmla="*/ 1243 w 1307"/>
                <a:gd name="T89" fmla="*/ 1211 h 1214"/>
                <a:gd name="T90" fmla="*/ 1103 w 1307"/>
                <a:gd name="T91" fmla="*/ 1213 h 1214"/>
                <a:gd name="T92" fmla="*/ 918 w 1307"/>
                <a:gd name="T93" fmla="*/ 1213 h 1214"/>
                <a:gd name="T94" fmla="*/ 722 w 1307"/>
                <a:gd name="T95" fmla="*/ 1209 h 1214"/>
                <a:gd name="T96" fmla="*/ 551 w 1307"/>
                <a:gd name="T97" fmla="*/ 1207 h 1214"/>
                <a:gd name="T98" fmla="*/ 406 w 1307"/>
                <a:gd name="T99" fmla="*/ 1206 h 1214"/>
                <a:gd name="T100" fmla="*/ 275 w 1307"/>
                <a:gd name="T101" fmla="*/ 1206 h 1214"/>
                <a:gd name="T102" fmla="*/ 155 w 1307"/>
                <a:gd name="T103" fmla="*/ 1205 h 1214"/>
                <a:gd name="T104" fmla="*/ 69 w 1307"/>
                <a:gd name="T105" fmla="*/ 1205 h 1214"/>
                <a:gd name="T106" fmla="*/ 12 w 1307"/>
                <a:gd name="T107" fmla="*/ 1205 h 1214"/>
                <a:gd name="T108" fmla="*/ 0 w 1307"/>
                <a:gd name="T109" fmla="*/ 1166 h 1214"/>
                <a:gd name="T110" fmla="*/ 0 w 1307"/>
                <a:gd name="T111" fmla="*/ 1052 h 1214"/>
                <a:gd name="T112" fmla="*/ 0 w 1307"/>
                <a:gd name="T113" fmla="*/ 895 h 1214"/>
                <a:gd name="T114" fmla="*/ 0 w 1307"/>
                <a:gd name="T115" fmla="*/ 737 h 1214"/>
                <a:gd name="T116" fmla="*/ 1 w 1307"/>
                <a:gd name="T117" fmla="*/ 606 h 1214"/>
                <a:gd name="T118" fmla="*/ 6 w 1307"/>
                <a:gd name="T119" fmla="*/ 450 h 1214"/>
                <a:gd name="T120" fmla="*/ 10 w 1307"/>
                <a:gd name="T121" fmla="*/ 289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07" h="1214">
                  <a:moveTo>
                    <a:pt x="13" y="193"/>
                  </a:moveTo>
                  <a:lnTo>
                    <a:pt x="17" y="193"/>
                  </a:lnTo>
                  <a:lnTo>
                    <a:pt x="20" y="194"/>
                  </a:lnTo>
                  <a:lnTo>
                    <a:pt x="23" y="196"/>
                  </a:lnTo>
                  <a:lnTo>
                    <a:pt x="28" y="197"/>
                  </a:lnTo>
                  <a:lnTo>
                    <a:pt x="31" y="198"/>
                  </a:lnTo>
                  <a:lnTo>
                    <a:pt x="35" y="200"/>
                  </a:lnTo>
                  <a:lnTo>
                    <a:pt x="38" y="202"/>
                  </a:lnTo>
                  <a:lnTo>
                    <a:pt x="42" y="203"/>
                  </a:lnTo>
                  <a:lnTo>
                    <a:pt x="42" y="206"/>
                  </a:lnTo>
                  <a:lnTo>
                    <a:pt x="42" y="209"/>
                  </a:lnTo>
                  <a:lnTo>
                    <a:pt x="42" y="212"/>
                  </a:lnTo>
                  <a:lnTo>
                    <a:pt x="42" y="216"/>
                  </a:lnTo>
                  <a:lnTo>
                    <a:pt x="41" y="218"/>
                  </a:lnTo>
                  <a:lnTo>
                    <a:pt x="41" y="222"/>
                  </a:lnTo>
                  <a:lnTo>
                    <a:pt x="41" y="225"/>
                  </a:lnTo>
                  <a:lnTo>
                    <a:pt x="41" y="228"/>
                  </a:lnTo>
                  <a:lnTo>
                    <a:pt x="41" y="231"/>
                  </a:lnTo>
                  <a:lnTo>
                    <a:pt x="41" y="235"/>
                  </a:lnTo>
                  <a:lnTo>
                    <a:pt x="41" y="239"/>
                  </a:lnTo>
                  <a:lnTo>
                    <a:pt x="41" y="241"/>
                  </a:lnTo>
                  <a:lnTo>
                    <a:pt x="41" y="245"/>
                  </a:lnTo>
                  <a:lnTo>
                    <a:pt x="41" y="248"/>
                  </a:lnTo>
                  <a:lnTo>
                    <a:pt x="41" y="252"/>
                  </a:lnTo>
                  <a:lnTo>
                    <a:pt x="41" y="255"/>
                  </a:lnTo>
                  <a:lnTo>
                    <a:pt x="39" y="259"/>
                  </a:lnTo>
                  <a:lnTo>
                    <a:pt x="39" y="263"/>
                  </a:lnTo>
                  <a:lnTo>
                    <a:pt x="39" y="265"/>
                  </a:lnTo>
                  <a:lnTo>
                    <a:pt x="39" y="268"/>
                  </a:lnTo>
                  <a:lnTo>
                    <a:pt x="39" y="272"/>
                  </a:lnTo>
                  <a:lnTo>
                    <a:pt x="39" y="276"/>
                  </a:lnTo>
                  <a:lnTo>
                    <a:pt x="39" y="279"/>
                  </a:lnTo>
                  <a:lnTo>
                    <a:pt x="39" y="284"/>
                  </a:lnTo>
                  <a:lnTo>
                    <a:pt x="39" y="288"/>
                  </a:lnTo>
                  <a:lnTo>
                    <a:pt x="39" y="291"/>
                  </a:lnTo>
                  <a:lnTo>
                    <a:pt x="39" y="295"/>
                  </a:lnTo>
                  <a:lnTo>
                    <a:pt x="39" y="298"/>
                  </a:lnTo>
                  <a:lnTo>
                    <a:pt x="39" y="302"/>
                  </a:lnTo>
                  <a:lnTo>
                    <a:pt x="39" y="306"/>
                  </a:lnTo>
                  <a:lnTo>
                    <a:pt x="39" y="309"/>
                  </a:lnTo>
                  <a:lnTo>
                    <a:pt x="39" y="314"/>
                  </a:lnTo>
                  <a:lnTo>
                    <a:pt x="38" y="321"/>
                  </a:lnTo>
                  <a:lnTo>
                    <a:pt x="38" y="331"/>
                  </a:lnTo>
                  <a:lnTo>
                    <a:pt x="37" y="339"/>
                  </a:lnTo>
                  <a:lnTo>
                    <a:pt x="37" y="350"/>
                  </a:lnTo>
                  <a:lnTo>
                    <a:pt x="37" y="359"/>
                  </a:lnTo>
                  <a:lnTo>
                    <a:pt x="37" y="369"/>
                  </a:lnTo>
                  <a:lnTo>
                    <a:pt x="36" y="378"/>
                  </a:lnTo>
                  <a:lnTo>
                    <a:pt x="36" y="389"/>
                  </a:lnTo>
                  <a:lnTo>
                    <a:pt x="36" y="400"/>
                  </a:lnTo>
                  <a:lnTo>
                    <a:pt x="35" y="411"/>
                  </a:lnTo>
                  <a:lnTo>
                    <a:pt x="35" y="422"/>
                  </a:lnTo>
                  <a:lnTo>
                    <a:pt x="35" y="433"/>
                  </a:lnTo>
                  <a:lnTo>
                    <a:pt x="35" y="444"/>
                  </a:lnTo>
                  <a:lnTo>
                    <a:pt x="33" y="456"/>
                  </a:lnTo>
                  <a:lnTo>
                    <a:pt x="33" y="468"/>
                  </a:lnTo>
                  <a:lnTo>
                    <a:pt x="33" y="480"/>
                  </a:lnTo>
                  <a:lnTo>
                    <a:pt x="32" y="491"/>
                  </a:lnTo>
                  <a:lnTo>
                    <a:pt x="32" y="503"/>
                  </a:lnTo>
                  <a:lnTo>
                    <a:pt x="31" y="515"/>
                  </a:lnTo>
                  <a:lnTo>
                    <a:pt x="31" y="528"/>
                  </a:lnTo>
                  <a:lnTo>
                    <a:pt x="30" y="540"/>
                  </a:lnTo>
                  <a:lnTo>
                    <a:pt x="30" y="552"/>
                  </a:lnTo>
                  <a:lnTo>
                    <a:pt x="30" y="565"/>
                  </a:lnTo>
                  <a:lnTo>
                    <a:pt x="30" y="577"/>
                  </a:lnTo>
                  <a:lnTo>
                    <a:pt x="29" y="590"/>
                  </a:lnTo>
                  <a:lnTo>
                    <a:pt x="29" y="602"/>
                  </a:lnTo>
                  <a:lnTo>
                    <a:pt x="28" y="614"/>
                  </a:lnTo>
                  <a:lnTo>
                    <a:pt x="28" y="627"/>
                  </a:lnTo>
                  <a:lnTo>
                    <a:pt x="28" y="640"/>
                  </a:lnTo>
                  <a:lnTo>
                    <a:pt x="28" y="652"/>
                  </a:lnTo>
                  <a:lnTo>
                    <a:pt x="26" y="664"/>
                  </a:lnTo>
                  <a:lnTo>
                    <a:pt x="26" y="677"/>
                  </a:lnTo>
                  <a:lnTo>
                    <a:pt x="26" y="689"/>
                  </a:lnTo>
                  <a:lnTo>
                    <a:pt x="25" y="702"/>
                  </a:lnTo>
                  <a:lnTo>
                    <a:pt x="25" y="713"/>
                  </a:lnTo>
                  <a:lnTo>
                    <a:pt x="25" y="726"/>
                  </a:lnTo>
                  <a:lnTo>
                    <a:pt x="24" y="738"/>
                  </a:lnTo>
                  <a:lnTo>
                    <a:pt x="23" y="750"/>
                  </a:lnTo>
                  <a:lnTo>
                    <a:pt x="23" y="762"/>
                  </a:lnTo>
                  <a:lnTo>
                    <a:pt x="23" y="774"/>
                  </a:lnTo>
                  <a:lnTo>
                    <a:pt x="23" y="785"/>
                  </a:lnTo>
                  <a:lnTo>
                    <a:pt x="22" y="797"/>
                  </a:lnTo>
                  <a:lnTo>
                    <a:pt x="22" y="808"/>
                  </a:lnTo>
                  <a:lnTo>
                    <a:pt x="22" y="820"/>
                  </a:lnTo>
                  <a:lnTo>
                    <a:pt x="22" y="829"/>
                  </a:lnTo>
                  <a:lnTo>
                    <a:pt x="20" y="841"/>
                  </a:lnTo>
                  <a:lnTo>
                    <a:pt x="20" y="851"/>
                  </a:lnTo>
                  <a:lnTo>
                    <a:pt x="20" y="863"/>
                  </a:lnTo>
                  <a:lnTo>
                    <a:pt x="20" y="872"/>
                  </a:lnTo>
                  <a:lnTo>
                    <a:pt x="19" y="882"/>
                  </a:lnTo>
                  <a:lnTo>
                    <a:pt x="19" y="891"/>
                  </a:lnTo>
                  <a:lnTo>
                    <a:pt x="19" y="901"/>
                  </a:lnTo>
                  <a:lnTo>
                    <a:pt x="18" y="909"/>
                  </a:lnTo>
                  <a:lnTo>
                    <a:pt x="18" y="919"/>
                  </a:lnTo>
                  <a:lnTo>
                    <a:pt x="18" y="927"/>
                  </a:lnTo>
                  <a:lnTo>
                    <a:pt x="18" y="936"/>
                  </a:lnTo>
                  <a:lnTo>
                    <a:pt x="18" y="944"/>
                  </a:lnTo>
                  <a:lnTo>
                    <a:pt x="18" y="951"/>
                  </a:lnTo>
                  <a:lnTo>
                    <a:pt x="18" y="958"/>
                  </a:lnTo>
                  <a:lnTo>
                    <a:pt x="18" y="965"/>
                  </a:lnTo>
                  <a:lnTo>
                    <a:pt x="18" y="973"/>
                  </a:lnTo>
                  <a:lnTo>
                    <a:pt x="18" y="979"/>
                  </a:lnTo>
                  <a:lnTo>
                    <a:pt x="18" y="985"/>
                  </a:lnTo>
                  <a:lnTo>
                    <a:pt x="18" y="991"/>
                  </a:lnTo>
                  <a:lnTo>
                    <a:pt x="18" y="995"/>
                  </a:lnTo>
                  <a:lnTo>
                    <a:pt x="18" y="1001"/>
                  </a:lnTo>
                  <a:lnTo>
                    <a:pt x="18" y="1006"/>
                  </a:lnTo>
                  <a:lnTo>
                    <a:pt x="18" y="1012"/>
                  </a:lnTo>
                  <a:lnTo>
                    <a:pt x="18" y="1017"/>
                  </a:lnTo>
                  <a:lnTo>
                    <a:pt x="18" y="1022"/>
                  </a:lnTo>
                  <a:lnTo>
                    <a:pt x="18" y="1026"/>
                  </a:lnTo>
                  <a:lnTo>
                    <a:pt x="18" y="1031"/>
                  </a:lnTo>
                  <a:lnTo>
                    <a:pt x="18" y="1036"/>
                  </a:lnTo>
                  <a:lnTo>
                    <a:pt x="18" y="1041"/>
                  </a:lnTo>
                  <a:lnTo>
                    <a:pt x="18" y="1046"/>
                  </a:lnTo>
                  <a:lnTo>
                    <a:pt x="18" y="1050"/>
                  </a:lnTo>
                  <a:lnTo>
                    <a:pt x="18" y="1054"/>
                  </a:lnTo>
                  <a:lnTo>
                    <a:pt x="18" y="1059"/>
                  </a:lnTo>
                  <a:lnTo>
                    <a:pt x="18" y="1062"/>
                  </a:lnTo>
                  <a:lnTo>
                    <a:pt x="19" y="1067"/>
                  </a:lnTo>
                  <a:lnTo>
                    <a:pt x="19" y="1071"/>
                  </a:lnTo>
                  <a:lnTo>
                    <a:pt x="19" y="1074"/>
                  </a:lnTo>
                  <a:lnTo>
                    <a:pt x="19" y="1078"/>
                  </a:lnTo>
                  <a:lnTo>
                    <a:pt x="19" y="1083"/>
                  </a:lnTo>
                  <a:lnTo>
                    <a:pt x="19" y="1086"/>
                  </a:lnTo>
                  <a:lnTo>
                    <a:pt x="19" y="1090"/>
                  </a:lnTo>
                  <a:lnTo>
                    <a:pt x="19" y="1093"/>
                  </a:lnTo>
                  <a:lnTo>
                    <a:pt x="20" y="1097"/>
                  </a:lnTo>
                  <a:lnTo>
                    <a:pt x="20" y="1101"/>
                  </a:lnTo>
                  <a:lnTo>
                    <a:pt x="20" y="1104"/>
                  </a:lnTo>
                  <a:lnTo>
                    <a:pt x="20" y="1108"/>
                  </a:lnTo>
                  <a:lnTo>
                    <a:pt x="20" y="1111"/>
                  </a:lnTo>
                  <a:lnTo>
                    <a:pt x="20" y="1114"/>
                  </a:lnTo>
                  <a:lnTo>
                    <a:pt x="22" y="1117"/>
                  </a:lnTo>
                  <a:lnTo>
                    <a:pt x="22" y="1120"/>
                  </a:lnTo>
                  <a:lnTo>
                    <a:pt x="22" y="1123"/>
                  </a:lnTo>
                  <a:lnTo>
                    <a:pt x="22" y="1126"/>
                  </a:lnTo>
                  <a:lnTo>
                    <a:pt x="22" y="1128"/>
                  </a:lnTo>
                  <a:lnTo>
                    <a:pt x="22" y="1130"/>
                  </a:lnTo>
                  <a:lnTo>
                    <a:pt x="22" y="1134"/>
                  </a:lnTo>
                  <a:lnTo>
                    <a:pt x="22" y="1139"/>
                  </a:lnTo>
                  <a:lnTo>
                    <a:pt x="23" y="1144"/>
                  </a:lnTo>
                  <a:lnTo>
                    <a:pt x="23" y="1147"/>
                  </a:lnTo>
                  <a:lnTo>
                    <a:pt x="23" y="1151"/>
                  </a:lnTo>
                  <a:lnTo>
                    <a:pt x="23" y="1154"/>
                  </a:lnTo>
                  <a:lnTo>
                    <a:pt x="23" y="1158"/>
                  </a:lnTo>
                  <a:lnTo>
                    <a:pt x="23" y="1160"/>
                  </a:lnTo>
                  <a:lnTo>
                    <a:pt x="24" y="1163"/>
                  </a:lnTo>
                  <a:lnTo>
                    <a:pt x="24" y="1165"/>
                  </a:lnTo>
                  <a:lnTo>
                    <a:pt x="24" y="1166"/>
                  </a:lnTo>
                  <a:lnTo>
                    <a:pt x="24" y="1169"/>
                  </a:lnTo>
                  <a:lnTo>
                    <a:pt x="25" y="1170"/>
                  </a:lnTo>
                  <a:lnTo>
                    <a:pt x="25" y="1170"/>
                  </a:lnTo>
                  <a:lnTo>
                    <a:pt x="28" y="1170"/>
                  </a:lnTo>
                  <a:lnTo>
                    <a:pt x="30" y="1170"/>
                  </a:lnTo>
                  <a:lnTo>
                    <a:pt x="35" y="1171"/>
                  </a:lnTo>
                  <a:lnTo>
                    <a:pt x="37" y="1171"/>
                  </a:lnTo>
                  <a:lnTo>
                    <a:pt x="41" y="1171"/>
                  </a:lnTo>
                  <a:lnTo>
                    <a:pt x="44" y="1171"/>
                  </a:lnTo>
                  <a:lnTo>
                    <a:pt x="48" y="1171"/>
                  </a:lnTo>
                  <a:lnTo>
                    <a:pt x="51" y="1171"/>
                  </a:lnTo>
                  <a:lnTo>
                    <a:pt x="56" y="1171"/>
                  </a:lnTo>
                  <a:lnTo>
                    <a:pt x="61" y="1172"/>
                  </a:lnTo>
                  <a:lnTo>
                    <a:pt x="66" y="1172"/>
                  </a:lnTo>
                  <a:lnTo>
                    <a:pt x="71" y="1172"/>
                  </a:lnTo>
                  <a:lnTo>
                    <a:pt x="75" y="1172"/>
                  </a:lnTo>
                  <a:lnTo>
                    <a:pt x="81" y="1172"/>
                  </a:lnTo>
                  <a:lnTo>
                    <a:pt x="87" y="1173"/>
                  </a:lnTo>
                  <a:lnTo>
                    <a:pt x="92" y="1173"/>
                  </a:lnTo>
                  <a:lnTo>
                    <a:pt x="99" y="1173"/>
                  </a:lnTo>
                  <a:lnTo>
                    <a:pt x="105" y="1175"/>
                  </a:lnTo>
                  <a:lnTo>
                    <a:pt x="112" y="1175"/>
                  </a:lnTo>
                  <a:lnTo>
                    <a:pt x="120" y="1175"/>
                  </a:lnTo>
                  <a:lnTo>
                    <a:pt x="127" y="1176"/>
                  </a:lnTo>
                  <a:lnTo>
                    <a:pt x="134" y="1176"/>
                  </a:lnTo>
                  <a:lnTo>
                    <a:pt x="141" y="1176"/>
                  </a:lnTo>
                  <a:lnTo>
                    <a:pt x="148" y="1176"/>
                  </a:lnTo>
                  <a:lnTo>
                    <a:pt x="157" y="1177"/>
                  </a:lnTo>
                  <a:lnTo>
                    <a:pt x="164" y="1177"/>
                  </a:lnTo>
                  <a:lnTo>
                    <a:pt x="172" y="1177"/>
                  </a:lnTo>
                  <a:lnTo>
                    <a:pt x="180" y="1177"/>
                  </a:lnTo>
                  <a:lnTo>
                    <a:pt x="188" y="1178"/>
                  </a:lnTo>
                  <a:lnTo>
                    <a:pt x="197" y="1178"/>
                  </a:lnTo>
                  <a:lnTo>
                    <a:pt x="206" y="1178"/>
                  </a:lnTo>
                  <a:lnTo>
                    <a:pt x="214" y="1178"/>
                  </a:lnTo>
                  <a:lnTo>
                    <a:pt x="222" y="1179"/>
                  </a:lnTo>
                  <a:lnTo>
                    <a:pt x="232" y="1179"/>
                  </a:lnTo>
                  <a:lnTo>
                    <a:pt x="241" y="1181"/>
                  </a:lnTo>
                  <a:lnTo>
                    <a:pt x="250" y="1181"/>
                  </a:lnTo>
                  <a:lnTo>
                    <a:pt x="258" y="1181"/>
                  </a:lnTo>
                  <a:lnTo>
                    <a:pt x="268" y="1181"/>
                  </a:lnTo>
                  <a:lnTo>
                    <a:pt x="277" y="1181"/>
                  </a:lnTo>
                  <a:lnTo>
                    <a:pt x="287" y="1181"/>
                  </a:lnTo>
                  <a:lnTo>
                    <a:pt x="296" y="1182"/>
                  </a:lnTo>
                  <a:lnTo>
                    <a:pt x="306" y="1182"/>
                  </a:lnTo>
                  <a:lnTo>
                    <a:pt x="315" y="1183"/>
                  </a:lnTo>
                  <a:lnTo>
                    <a:pt x="325" y="1183"/>
                  </a:lnTo>
                  <a:lnTo>
                    <a:pt x="335" y="1183"/>
                  </a:lnTo>
                  <a:lnTo>
                    <a:pt x="344" y="1183"/>
                  </a:lnTo>
                  <a:lnTo>
                    <a:pt x="355" y="1183"/>
                  </a:lnTo>
                  <a:lnTo>
                    <a:pt x="364" y="1183"/>
                  </a:lnTo>
                  <a:lnTo>
                    <a:pt x="374" y="1183"/>
                  </a:lnTo>
                  <a:lnTo>
                    <a:pt x="384" y="1183"/>
                  </a:lnTo>
                  <a:lnTo>
                    <a:pt x="393" y="1183"/>
                  </a:lnTo>
                  <a:lnTo>
                    <a:pt x="403" y="1183"/>
                  </a:lnTo>
                  <a:lnTo>
                    <a:pt x="412" y="1183"/>
                  </a:lnTo>
                  <a:lnTo>
                    <a:pt x="422" y="1183"/>
                  </a:lnTo>
                  <a:lnTo>
                    <a:pt x="433" y="1183"/>
                  </a:lnTo>
                  <a:lnTo>
                    <a:pt x="442" y="1183"/>
                  </a:lnTo>
                  <a:lnTo>
                    <a:pt x="452" y="1183"/>
                  </a:lnTo>
                  <a:lnTo>
                    <a:pt x="461" y="1183"/>
                  </a:lnTo>
                  <a:lnTo>
                    <a:pt x="471" y="1183"/>
                  </a:lnTo>
                  <a:lnTo>
                    <a:pt x="479" y="1183"/>
                  </a:lnTo>
                  <a:lnTo>
                    <a:pt x="489" y="1182"/>
                  </a:lnTo>
                  <a:lnTo>
                    <a:pt x="499" y="1182"/>
                  </a:lnTo>
                  <a:lnTo>
                    <a:pt x="510" y="1182"/>
                  </a:lnTo>
                  <a:lnTo>
                    <a:pt x="520" y="1181"/>
                  </a:lnTo>
                  <a:lnTo>
                    <a:pt x="531" y="1181"/>
                  </a:lnTo>
                  <a:lnTo>
                    <a:pt x="541" y="1181"/>
                  </a:lnTo>
                  <a:lnTo>
                    <a:pt x="552" y="1181"/>
                  </a:lnTo>
                  <a:lnTo>
                    <a:pt x="563" y="1181"/>
                  </a:lnTo>
                  <a:lnTo>
                    <a:pt x="575" y="1181"/>
                  </a:lnTo>
                  <a:lnTo>
                    <a:pt x="585" y="1181"/>
                  </a:lnTo>
                  <a:lnTo>
                    <a:pt x="597" y="1181"/>
                  </a:lnTo>
                  <a:lnTo>
                    <a:pt x="609" y="1181"/>
                  </a:lnTo>
                  <a:lnTo>
                    <a:pt x="621" y="1181"/>
                  </a:lnTo>
                  <a:lnTo>
                    <a:pt x="633" y="1181"/>
                  </a:lnTo>
                  <a:lnTo>
                    <a:pt x="646" y="1181"/>
                  </a:lnTo>
                  <a:lnTo>
                    <a:pt x="658" y="1181"/>
                  </a:lnTo>
                  <a:lnTo>
                    <a:pt x="670" y="1181"/>
                  </a:lnTo>
                  <a:lnTo>
                    <a:pt x="683" y="1181"/>
                  </a:lnTo>
                  <a:lnTo>
                    <a:pt x="695" y="1181"/>
                  </a:lnTo>
                  <a:lnTo>
                    <a:pt x="709" y="1181"/>
                  </a:lnTo>
                  <a:lnTo>
                    <a:pt x="722" y="1181"/>
                  </a:lnTo>
                  <a:lnTo>
                    <a:pt x="735" y="1181"/>
                  </a:lnTo>
                  <a:lnTo>
                    <a:pt x="748" y="1181"/>
                  </a:lnTo>
                  <a:lnTo>
                    <a:pt x="761" y="1181"/>
                  </a:lnTo>
                  <a:lnTo>
                    <a:pt x="774" y="1181"/>
                  </a:lnTo>
                  <a:lnTo>
                    <a:pt x="787" y="1181"/>
                  </a:lnTo>
                  <a:lnTo>
                    <a:pt x="801" y="1181"/>
                  </a:lnTo>
                  <a:lnTo>
                    <a:pt x="814" y="1181"/>
                  </a:lnTo>
                  <a:lnTo>
                    <a:pt x="828" y="1181"/>
                  </a:lnTo>
                  <a:lnTo>
                    <a:pt x="841" y="1181"/>
                  </a:lnTo>
                  <a:lnTo>
                    <a:pt x="855" y="1181"/>
                  </a:lnTo>
                  <a:lnTo>
                    <a:pt x="869" y="1181"/>
                  </a:lnTo>
                  <a:lnTo>
                    <a:pt x="883" y="1181"/>
                  </a:lnTo>
                  <a:lnTo>
                    <a:pt x="896" y="1181"/>
                  </a:lnTo>
                  <a:lnTo>
                    <a:pt x="909" y="1181"/>
                  </a:lnTo>
                  <a:lnTo>
                    <a:pt x="924" y="1181"/>
                  </a:lnTo>
                  <a:lnTo>
                    <a:pt x="937" y="1181"/>
                  </a:lnTo>
                  <a:lnTo>
                    <a:pt x="951" y="1181"/>
                  </a:lnTo>
                  <a:lnTo>
                    <a:pt x="964" y="1181"/>
                  </a:lnTo>
                  <a:lnTo>
                    <a:pt x="979" y="1179"/>
                  </a:lnTo>
                  <a:lnTo>
                    <a:pt x="992" y="1179"/>
                  </a:lnTo>
                  <a:lnTo>
                    <a:pt x="1006" y="1179"/>
                  </a:lnTo>
                  <a:lnTo>
                    <a:pt x="1019" y="1179"/>
                  </a:lnTo>
                  <a:lnTo>
                    <a:pt x="1032" y="1179"/>
                  </a:lnTo>
                  <a:lnTo>
                    <a:pt x="1047" y="1179"/>
                  </a:lnTo>
                  <a:lnTo>
                    <a:pt x="1060" y="1179"/>
                  </a:lnTo>
                  <a:lnTo>
                    <a:pt x="1074" y="1179"/>
                  </a:lnTo>
                  <a:lnTo>
                    <a:pt x="1087" y="1179"/>
                  </a:lnTo>
                  <a:lnTo>
                    <a:pt x="1100" y="1179"/>
                  </a:lnTo>
                  <a:lnTo>
                    <a:pt x="1114" y="1179"/>
                  </a:lnTo>
                  <a:lnTo>
                    <a:pt x="1127" y="1179"/>
                  </a:lnTo>
                  <a:lnTo>
                    <a:pt x="1140" y="1178"/>
                  </a:lnTo>
                  <a:lnTo>
                    <a:pt x="1153" y="1178"/>
                  </a:lnTo>
                  <a:lnTo>
                    <a:pt x="1166" y="1178"/>
                  </a:lnTo>
                  <a:lnTo>
                    <a:pt x="1179" y="1178"/>
                  </a:lnTo>
                  <a:lnTo>
                    <a:pt x="1192" y="1178"/>
                  </a:lnTo>
                  <a:lnTo>
                    <a:pt x="1204" y="1178"/>
                  </a:lnTo>
                  <a:lnTo>
                    <a:pt x="1217" y="1177"/>
                  </a:lnTo>
                  <a:lnTo>
                    <a:pt x="1229" y="1177"/>
                  </a:lnTo>
                  <a:lnTo>
                    <a:pt x="1241" y="1177"/>
                  </a:lnTo>
                  <a:lnTo>
                    <a:pt x="1255" y="1177"/>
                  </a:lnTo>
                  <a:lnTo>
                    <a:pt x="1266" y="1177"/>
                  </a:lnTo>
                  <a:lnTo>
                    <a:pt x="1278" y="1177"/>
                  </a:lnTo>
                  <a:lnTo>
                    <a:pt x="1278" y="1176"/>
                  </a:lnTo>
                  <a:lnTo>
                    <a:pt x="1278" y="1172"/>
                  </a:lnTo>
                  <a:lnTo>
                    <a:pt x="1278" y="1170"/>
                  </a:lnTo>
                  <a:lnTo>
                    <a:pt x="1278" y="1167"/>
                  </a:lnTo>
                  <a:lnTo>
                    <a:pt x="1278" y="1164"/>
                  </a:lnTo>
                  <a:lnTo>
                    <a:pt x="1278" y="1160"/>
                  </a:lnTo>
                  <a:lnTo>
                    <a:pt x="1278" y="1156"/>
                  </a:lnTo>
                  <a:lnTo>
                    <a:pt x="1278" y="1152"/>
                  </a:lnTo>
                  <a:lnTo>
                    <a:pt x="1278" y="1146"/>
                  </a:lnTo>
                  <a:lnTo>
                    <a:pt x="1278" y="1141"/>
                  </a:lnTo>
                  <a:lnTo>
                    <a:pt x="1278" y="1135"/>
                  </a:lnTo>
                  <a:lnTo>
                    <a:pt x="1278" y="1129"/>
                  </a:lnTo>
                  <a:lnTo>
                    <a:pt x="1278" y="1122"/>
                  </a:lnTo>
                  <a:lnTo>
                    <a:pt x="1278" y="1116"/>
                  </a:lnTo>
                  <a:lnTo>
                    <a:pt x="1278" y="1109"/>
                  </a:lnTo>
                  <a:lnTo>
                    <a:pt x="1278" y="1101"/>
                  </a:lnTo>
                  <a:lnTo>
                    <a:pt x="1278" y="1092"/>
                  </a:lnTo>
                  <a:lnTo>
                    <a:pt x="1278" y="1085"/>
                  </a:lnTo>
                  <a:lnTo>
                    <a:pt x="1278" y="1075"/>
                  </a:lnTo>
                  <a:lnTo>
                    <a:pt x="1278" y="1067"/>
                  </a:lnTo>
                  <a:lnTo>
                    <a:pt x="1278" y="1057"/>
                  </a:lnTo>
                  <a:lnTo>
                    <a:pt x="1278" y="1049"/>
                  </a:lnTo>
                  <a:lnTo>
                    <a:pt x="1278" y="1038"/>
                  </a:lnTo>
                  <a:lnTo>
                    <a:pt x="1278" y="1029"/>
                  </a:lnTo>
                  <a:lnTo>
                    <a:pt x="1278" y="1019"/>
                  </a:lnTo>
                  <a:lnTo>
                    <a:pt x="1278" y="1010"/>
                  </a:lnTo>
                  <a:lnTo>
                    <a:pt x="1278" y="998"/>
                  </a:lnTo>
                  <a:lnTo>
                    <a:pt x="1278" y="988"/>
                  </a:lnTo>
                  <a:lnTo>
                    <a:pt x="1278" y="977"/>
                  </a:lnTo>
                  <a:lnTo>
                    <a:pt x="1278" y="967"/>
                  </a:lnTo>
                  <a:lnTo>
                    <a:pt x="1278" y="956"/>
                  </a:lnTo>
                  <a:lnTo>
                    <a:pt x="1278" y="944"/>
                  </a:lnTo>
                  <a:lnTo>
                    <a:pt x="1278" y="932"/>
                  </a:lnTo>
                  <a:lnTo>
                    <a:pt x="1278" y="921"/>
                  </a:lnTo>
                  <a:lnTo>
                    <a:pt x="1278" y="909"/>
                  </a:lnTo>
                  <a:lnTo>
                    <a:pt x="1278" y="898"/>
                  </a:lnTo>
                  <a:lnTo>
                    <a:pt x="1278" y="887"/>
                  </a:lnTo>
                  <a:lnTo>
                    <a:pt x="1278" y="875"/>
                  </a:lnTo>
                  <a:lnTo>
                    <a:pt x="1278" y="863"/>
                  </a:lnTo>
                  <a:lnTo>
                    <a:pt x="1278" y="851"/>
                  </a:lnTo>
                  <a:lnTo>
                    <a:pt x="1278" y="839"/>
                  </a:lnTo>
                  <a:lnTo>
                    <a:pt x="1278" y="827"/>
                  </a:lnTo>
                  <a:lnTo>
                    <a:pt x="1278" y="815"/>
                  </a:lnTo>
                  <a:lnTo>
                    <a:pt x="1278" y="803"/>
                  </a:lnTo>
                  <a:lnTo>
                    <a:pt x="1278" y="791"/>
                  </a:lnTo>
                  <a:lnTo>
                    <a:pt x="1278" y="780"/>
                  </a:lnTo>
                  <a:lnTo>
                    <a:pt x="1278" y="768"/>
                  </a:lnTo>
                  <a:lnTo>
                    <a:pt x="1278" y="756"/>
                  </a:lnTo>
                  <a:lnTo>
                    <a:pt x="1278" y="744"/>
                  </a:lnTo>
                  <a:lnTo>
                    <a:pt x="1278" y="734"/>
                  </a:lnTo>
                  <a:lnTo>
                    <a:pt x="1277" y="720"/>
                  </a:lnTo>
                  <a:lnTo>
                    <a:pt x="1277" y="710"/>
                  </a:lnTo>
                  <a:lnTo>
                    <a:pt x="1277" y="699"/>
                  </a:lnTo>
                  <a:lnTo>
                    <a:pt x="1277" y="688"/>
                  </a:lnTo>
                  <a:lnTo>
                    <a:pt x="1277" y="676"/>
                  </a:lnTo>
                  <a:lnTo>
                    <a:pt x="1277" y="665"/>
                  </a:lnTo>
                  <a:lnTo>
                    <a:pt x="1277" y="655"/>
                  </a:lnTo>
                  <a:lnTo>
                    <a:pt x="1277" y="645"/>
                  </a:lnTo>
                  <a:lnTo>
                    <a:pt x="1277" y="634"/>
                  </a:lnTo>
                  <a:lnTo>
                    <a:pt x="1277" y="625"/>
                  </a:lnTo>
                  <a:lnTo>
                    <a:pt x="1277" y="615"/>
                  </a:lnTo>
                  <a:lnTo>
                    <a:pt x="1277" y="606"/>
                  </a:lnTo>
                  <a:lnTo>
                    <a:pt x="1277" y="596"/>
                  </a:lnTo>
                  <a:lnTo>
                    <a:pt x="1276" y="586"/>
                  </a:lnTo>
                  <a:lnTo>
                    <a:pt x="1276" y="577"/>
                  </a:lnTo>
                  <a:lnTo>
                    <a:pt x="1276" y="569"/>
                  </a:lnTo>
                  <a:lnTo>
                    <a:pt x="1275" y="559"/>
                  </a:lnTo>
                  <a:lnTo>
                    <a:pt x="1275" y="549"/>
                  </a:lnTo>
                  <a:lnTo>
                    <a:pt x="1275" y="541"/>
                  </a:lnTo>
                  <a:lnTo>
                    <a:pt x="1275" y="531"/>
                  </a:lnTo>
                  <a:lnTo>
                    <a:pt x="1275" y="522"/>
                  </a:lnTo>
                  <a:lnTo>
                    <a:pt x="1275" y="514"/>
                  </a:lnTo>
                  <a:lnTo>
                    <a:pt x="1275" y="504"/>
                  </a:lnTo>
                  <a:lnTo>
                    <a:pt x="1275" y="496"/>
                  </a:lnTo>
                  <a:lnTo>
                    <a:pt x="1275" y="486"/>
                  </a:lnTo>
                  <a:lnTo>
                    <a:pt x="1275" y="478"/>
                  </a:lnTo>
                  <a:lnTo>
                    <a:pt x="1275" y="469"/>
                  </a:lnTo>
                  <a:lnTo>
                    <a:pt x="1275" y="461"/>
                  </a:lnTo>
                  <a:lnTo>
                    <a:pt x="1275" y="451"/>
                  </a:lnTo>
                  <a:lnTo>
                    <a:pt x="1275" y="443"/>
                  </a:lnTo>
                  <a:lnTo>
                    <a:pt x="1275" y="435"/>
                  </a:lnTo>
                  <a:lnTo>
                    <a:pt x="1275" y="425"/>
                  </a:lnTo>
                  <a:lnTo>
                    <a:pt x="1275" y="417"/>
                  </a:lnTo>
                  <a:lnTo>
                    <a:pt x="1275" y="408"/>
                  </a:lnTo>
                  <a:lnTo>
                    <a:pt x="1275" y="400"/>
                  </a:lnTo>
                  <a:lnTo>
                    <a:pt x="1275" y="392"/>
                  </a:lnTo>
                  <a:lnTo>
                    <a:pt x="1275" y="382"/>
                  </a:lnTo>
                  <a:lnTo>
                    <a:pt x="1275" y="374"/>
                  </a:lnTo>
                  <a:lnTo>
                    <a:pt x="1275" y="365"/>
                  </a:lnTo>
                  <a:lnTo>
                    <a:pt x="1275" y="357"/>
                  </a:lnTo>
                  <a:lnTo>
                    <a:pt x="1275" y="349"/>
                  </a:lnTo>
                  <a:lnTo>
                    <a:pt x="1275" y="339"/>
                  </a:lnTo>
                  <a:lnTo>
                    <a:pt x="1275" y="331"/>
                  </a:lnTo>
                  <a:lnTo>
                    <a:pt x="1275" y="323"/>
                  </a:lnTo>
                  <a:lnTo>
                    <a:pt x="1275" y="314"/>
                  </a:lnTo>
                  <a:lnTo>
                    <a:pt x="1275" y="306"/>
                  </a:lnTo>
                  <a:lnTo>
                    <a:pt x="1275" y="297"/>
                  </a:lnTo>
                  <a:lnTo>
                    <a:pt x="1275" y="288"/>
                  </a:lnTo>
                  <a:lnTo>
                    <a:pt x="1275" y="279"/>
                  </a:lnTo>
                  <a:lnTo>
                    <a:pt x="1275" y="271"/>
                  </a:lnTo>
                  <a:lnTo>
                    <a:pt x="1275" y="263"/>
                  </a:lnTo>
                  <a:lnTo>
                    <a:pt x="1275" y="254"/>
                  </a:lnTo>
                  <a:lnTo>
                    <a:pt x="1275" y="245"/>
                  </a:lnTo>
                  <a:lnTo>
                    <a:pt x="1275" y="236"/>
                  </a:lnTo>
                  <a:lnTo>
                    <a:pt x="1275" y="228"/>
                  </a:lnTo>
                  <a:lnTo>
                    <a:pt x="1275" y="218"/>
                  </a:lnTo>
                  <a:lnTo>
                    <a:pt x="1275" y="210"/>
                  </a:lnTo>
                  <a:lnTo>
                    <a:pt x="1275" y="202"/>
                  </a:lnTo>
                  <a:lnTo>
                    <a:pt x="1275" y="192"/>
                  </a:lnTo>
                  <a:lnTo>
                    <a:pt x="1275" y="184"/>
                  </a:lnTo>
                  <a:lnTo>
                    <a:pt x="1275" y="174"/>
                  </a:lnTo>
                  <a:lnTo>
                    <a:pt x="1275" y="166"/>
                  </a:lnTo>
                  <a:lnTo>
                    <a:pt x="1275" y="156"/>
                  </a:lnTo>
                  <a:lnTo>
                    <a:pt x="1275" y="148"/>
                  </a:lnTo>
                  <a:lnTo>
                    <a:pt x="1275" y="138"/>
                  </a:lnTo>
                  <a:lnTo>
                    <a:pt x="1275" y="129"/>
                  </a:lnTo>
                  <a:lnTo>
                    <a:pt x="1275" y="119"/>
                  </a:lnTo>
                  <a:lnTo>
                    <a:pt x="1275" y="111"/>
                  </a:lnTo>
                  <a:lnTo>
                    <a:pt x="1274" y="101"/>
                  </a:lnTo>
                  <a:lnTo>
                    <a:pt x="1274" y="92"/>
                  </a:lnTo>
                  <a:lnTo>
                    <a:pt x="1274" y="82"/>
                  </a:lnTo>
                  <a:lnTo>
                    <a:pt x="1274" y="72"/>
                  </a:lnTo>
                  <a:lnTo>
                    <a:pt x="1274" y="63"/>
                  </a:lnTo>
                  <a:lnTo>
                    <a:pt x="1274" y="53"/>
                  </a:lnTo>
                  <a:lnTo>
                    <a:pt x="1274" y="44"/>
                  </a:lnTo>
                  <a:lnTo>
                    <a:pt x="1274" y="34"/>
                  </a:lnTo>
                  <a:lnTo>
                    <a:pt x="1274" y="34"/>
                  </a:lnTo>
                  <a:lnTo>
                    <a:pt x="1271" y="34"/>
                  </a:lnTo>
                  <a:lnTo>
                    <a:pt x="1268" y="33"/>
                  </a:lnTo>
                  <a:lnTo>
                    <a:pt x="1263" y="33"/>
                  </a:lnTo>
                  <a:lnTo>
                    <a:pt x="1259" y="33"/>
                  </a:lnTo>
                  <a:lnTo>
                    <a:pt x="1257" y="33"/>
                  </a:lnTo>
                  <a:lnTo>
                    <a:pt x="1253" y="33"/>
                  </a:lnTo>
                  <a:lnTo>
                    <a:pt x="1250" y="33"/>
                  </a:lnTo>
                  <a:lnTo>
                    <a:pt x="1245" y="32"/>
                  </a:lnTo>
                  <a:lnTo>
                    <a:pt x="1241" y="32"/>
                  </a:lnTo>
                  <a:lnTo>
                    <a:pt x="1237" y="32"/>
                  </a:lnTo>
                  <a:lnTo>
                    <a:pt x="1232" y="32"/>
                  </a:lnTo>
                  <a:lnTo>
                    <a:pt x="1227" y="32"/>
                  </a:lnTo>
                  <a:lnTo>
                    <a:pt x="1222" y="32"/>
                  </a:lnTo>
                  <a:lnTo>
                    <a:pt x="1216" y="32"/>
                  </a:lnTo>
                  <a:lnTo>
                    <a:pt x="1212" y="32"/>
                  </a:lnTo>
                  <a:lnTo>
                    <a:pt x="1204" y="31"/>
                  </a:lnTo>
                  <a:lnTo>
                    <a:pt x="1198" y="31"/>
                  </a:lnTo>
                  <a:lnTo>
                    <a:pt x="1192" y="31"/>
                  </a:lnTo>
                  <a:lnTo>
                    <a:pt x="1186" y="31"/>
                  </a:lnTo>
                  <a:lnTo>
                    <a:pt x="1179" y="31"/>
                  </a:lnTo>
                  <a:lnTo>
                    <a:pt x="1172" y="31"/>
                  </a:lnTo>
                  <a:lnTo>
                    <a:pt x="1165" y="29"/>
                  </a:lnTo>
                  <a:lnTo>
                    <a:pt x="1158" y="29"/>
                  </a:lnTo>
                  <a:lnTo>
                    <a:pt x="1151" y="29"/>
                  </a:lnTo>
                  <a:lnTo>
                    <a:pt x="1142" y="29"/>
                  </a:lnTo>
                  <a:lnTo>
                    <a:pt x="1135" y="29"/>
                  </a:lnTo>
                  <a:lnTo>
                    <a:pt x="1128" y="29"/>
                  </a:lnTo>
                  <a:lnTo>
                    <a:pt x="1120" y="29"/>
                  </a:lnTo>
                  <a:lnTo>
                    <a:pt x="1111" y="28"/>
                  </a:lnTo>
                  <a:lnTo>
                    <a:pt x="1103" y="28"/>
                  </a:lnTo>
                  <a:lnTo>
                    <a:pt x="1094" y="28"/>
                  </a:lnTo>
                  <a:lnTo>
                    <a:pt x="1086" y="27"/>
                  </a:lnTo>
                  <a:lnTo>
                    <a:pt x="1077" y="27"/>
                  </a:lnTo>
                  <a:lnTo>
                    <a:pt x="1068" y="27"/>
                  </a:lnTo>
                  <a:lnTo>
                    <a:pt x="1060" y="27"/>
                  </a:lnTo>
                  <a:lnTo>
                    <a:pt x="1050" y="27"/>
                  </a:lnTo>
                  <a:lnTo>
                    <a:pt x="1042" y="27"/>
                  </a:lnTo>
                  <a:lnTo>
                    <a:pt x="1032" y="27"/>
                  </a:lnTo>
                  <a:lnTo>
                    <a:pt x="1024" y="27"/>
                  </a:lnTo>
                  <a:lnTo>
                    <a:pt x="1014" y="26"/>
                  </a:lnTo>
                  <a:lnTo>
                    <a:pt x="1006" y="26"/>
                  </a:lnTo>
                  <a:lnTo>
                    <a:pt x="996" y="26"/>
                  </a:lnTo>
                  <a:lnTo>
                    <a:pt x="988" y="26"/>
                  </a:lnTo>
                  <a:lnTo>
                    <a:pt x="979" y="26"/>
                  </a:lnTo>
                  <a:lnTo>
                    <a:pt x="969" y="26"/>
                  </a:lnTo>
                  <a:lnTo>
                    <a:pt x="959" y="25"/>
                  </a:lnTo>
                  <a:lnTo>
                    <a:pt x="951" y="25"/>
                  </a:lnTo>
                  <a:lnTo>
                    <a:pt x="942" y="25"/>
                  </a:lnTo>
                  <a:lnTo>
                    <a:pt x="932" y="25"/>
                  </a:lnTo>
                  <a:lnTo>
                    <a:pt x="922" y="25"/>
                  </a:lnTo>
                  <a:lnTo>
                    <a:pt x="914" y="25"/>
                  </a:lnTo>
                  <a:lnTo>
                    <a:pt x="904" y="25"/>
                  </a:lnTo>
                  <a:lnTo>
                    <a:pt x="896" y="25"/>
                  </a:lnTo>
                  <a:lnTo>
                    <a:pt x="887" y="25"/>
                  </a:lnTo>
                  <a:lnTo>
                    <a:pt x="878" y="25"/>
                  </a:lnTo>
                  <a:lnTo>
                    <a:pt x="869" y="25"/>
                  </a:lnTo>
                  <a:lnTo>
                    <a:pt x="860" y="25"/>
                  </a:lnTo>
                  <a:lnTo>
                    <a:pt x="852" y="25"/>
                  </a:lnTo>
                  <a:lnTo>
                    <a:pt x="844" y="25"/>
                  </a:lnTo>
                  <a:lnTo>
                    <a:pt x="838" y="25"/>
                  </a:lnTo>
                  <a:lnTo>
                    <a:pt x="833" y="25"/>
                  </a:lnTo>
                  <a:lnTo>
                    <a:pt x="827" y="25"/>
                  </a:lnTo>
                  <a:lnTo>
                    <a:pt x="823" y="25"/>
                  </a:lnTo>
                  <a:lnTo>
                    <a:pt x="818" y="25"/>
                  </a:lnTo>
                  <a:lnTo>
                    <a:pt x="814" y="25"/>
                  </a:lnTo>
                  <a:lnTo>
                    <a:pt x="810" y="25"/>
                  </a:lnTo>
                  <a:lnTo>
                    <a:pt x="805" y="25"/>
                  </a:lnTo>
                  <a:lnTo>
                    <a:pt x="802" y="25"/>
                  </a:lnTo>
                  <a:lnTo>
                    <a:pt x="797" y="25"/>
                  </a:lnTo>
                  <a:lnTo>
                    <a:pt x="793" y="25"/>
                  </a:lnTo>
                  <a:lnTo>
                    <a:pt x="790" y="25"/>
                  </a:lnTo>
                  <a:lnTo>
                    <a:pt x="785" y="25"/>
                  </a:lnTo>
                  <a:lnTo>
                    <a:pt x="781" y="25"/>
                  </a:lnTo>
                  <a:lnTo>
                    <a:pt x="778" y="25"/>
                  </a:lnTo>
                  <a:lnTo>
                    <a:pt x="775" y="25"/>
                  </a:lnTo>
                  <a:lnTo>
                    <a:pt x="772" y="25"/>
                  </a:lnTo>
                  <a:lnTo>
                    <a:pt x="768" y="25"/>
                  </a:lnTo>
                  <a:lnTo>
                    <a:pt x="765" y="25"/>
                  </a:lnTo>
                  <a:lnTo>
                    <a:pt x="761" y="25"/>
                  </a:lnTo>
                  <a:lnTo>
                    <a:pt x="759" y="25"/>
                  </a:lnTo>
                  <a:lnTo>
                    <a:pt x="755" y="25"/>
                  </a:lnTo>
                  <a:lnTo>
                    <a:pt x="753" y="25"/>
                  </a:lnTo>
                  <a:lnTo>
                    <a:pt x="750" y="25"/>
                  </a:lnTo>
                  <a:lnTo>
                    <a:pt x="748" y="25"/>
                  </a:lnTo>
                  <a:lnTo>
                    <a:pt x="744" y="25"/>
                  </a:lnTo>
                  <a:lnTo>
                    <a:pt x="742" y="25"/>
                  </a:lnTo>
                  <a:lnTo>
                    <a:pt x="740" y="25"/>
                  </a:lnTo>
                  <a:lnTo>
                    <a:pt x="735" y="25"/>
                  </a:lnTo>
                  <a:lnTo>
                    <a:pt x="731" y="25"/>
                  </a:lnTo>
                  <a:lnTo>
                    <a:pt x="726" y="25"/>
                  </a:lnTo>
                  <a:lnTo>
                    <a:pt x="723" y="25"/>
                  </a:lnTo>
                  <a:lnTo>
                    <a:pt x="719" y="25"/>
                  </a:lnTo>
                  <a:lnTo>
                    <a:pt x="716" y="25"/>
                  </a:lnTo>
                  <a:lnTo>
                    <a:pt x="712" y="25"/>
                  </a:lnTo>
                  <a:lnTo>
                    <a:pt x="710" y="25"/>
                  </a:lnTo>
                  <a:lnTo>
                    <a:pt x="707" y="25"/>
                  </a:lnTo>
                  <a:lnTo>
                    <a:pt x="705" y="25"/>
                  </a:lnTo>
                  <a:lnTo>
                    <a:pt x="701" y="25"/>
                  </a:lnTo>
                  <a:lnTo>
                    <a:pt x="698" y="25"/>
                  </a:lnTo>
                  <a:lnTo>
                    <a:pt x="695" y="25"/>
                  </a:lnTo>
                  <a:lnTo>
                    <a:pt x="694" y="25"/>
                  </a:lnTo>
                  <a:lnTo>
                    <a:pt x="693" y="25"/>
                  </a:lnTo>
                  <a:lnTo>
                    <a:pt x="692" y="25"/>
                  </a:lnTo>
                  <a:lnTo>
                    <a:pt x="691" y="25"/>
                  </a:lnTo>
                  <a:lnTo>
                    <a:pt x="694" y="25"/>
                  </a:lnTo>
                  <a:lnTo>
                    <a:pt x="693" y="23"/>
                  </a:lnTo>
                  <a:lnTo>
                    <a:pt x="691" y="20"/>
                  </a:lnTo>
                  <a:lnTo>
                    <a:pt x="688" y="16"/>
                  </a:lnTo>
                  <a:lnTo>
                    <a:pt x="685" y="13"/>
                  </a:lnTo>
                  <a:lnTo>
                    <a:pt x="681" y="8"/>
                  </a:lnTo>
                  <a:lnTo>
                    <a:pt x="679" y="3"/>
                  </a:lnTo>
                  <a:lnTo>
                    <a:pt x="676" y="1"/>
                  </a:lnTo>
                  <a:lnTo>
                    <a:pt x="676" y="1"/>
                  </a:lnTo>
                  <a:lnTo>
                    <a:pt x="677" y="1"/>
                  </a:lnTo>
                  <a:lnTo>
                    <a:pt x="680" y="1"/>
                  </a:lnTo>
                  <a:lnTo>
                    <a:pt x="683" y="2"/>
                  </a:lnTo>
                  <a:lnTo>
                    <a:pt x="685" y="2"/>
                  </a:lnTo>
                  <a:lnTo>
                    <a:pt x="687" y="2"/>
                  </a:lnTo>
                  <a:lnTo>
                    <a:pt x="691" y="3"/>
                  </a:lnTo>
                  <a:lnTo>
                    <a:pt x="694" y="3"/>
                  </a:lnTo>
                  <a:lnTo>
                    <a:pt x="698" y="3"/>
                  </a:lnTo>
                  <a:lnTo>
                    <a:pt x="703" y="3"/>
                  </a:lnTo>
                  <a:lnTo>
                    <a:pt x="705" y="3"/>
                  </a:lnTo>
                  <a:lnTo>
                    <a:pt x="707" y="4"/>
                  </a:lnTo>
                  <a:lnTo>
                    <a:pt x="710" y="4"/>
                  </a:lnTo>
                  <a:lnTo>
                    <a:pt x="713" y="4"/>
                  </a:lnTo>
                  <a:lnTo>
                    <a:pt x="717" y="4"/>
                  </a:lnTo>
                  <a:lnTo>
                    <a:pt x="719" y="4"/>
                  </a:lnTo>
                  <a:lnTo>
                    <a:pt x="723" y="4"/>
                  </a:lnTo>
                  <a:lnTo>
                    <a:pt x="726" y="5"/>
                  </a:lnTo>
                  <a:lnTo>
                    <a:pt x="730" y="5"/>
                  </a:lnTo>
                  <a:lnTo>
                    <a:pt x="734" y="5"/>
                  </a:lnTo>
                  <a:lnTo>
                    <a:pt x="738" y="5"/>
                  </a:lnTo>
                  <a:lnTo>
                    <a:pt x="742" y="5"/>
                  </a:lnTo>
                  <a:lnTo>
                    <a:pt x="746" y="5"/>
                  </a:lnTo>
                  <a:lnTo>
                    <a:pt x="750" y="5"/>
                  </a:lnTo>
                  <a:lnTo>
                    <a:pt x="755" y="5"/>
                  </a:lnTo>
                  <a:lnTo>
                    <a:pt x="760" y="5"/>
                  </a:lnTo>
                  <a:lnTo>
                    <a:pt x="765" y="5"/>
                  </a:lnTo>
                  <a:lnTo>
                    <a:pt x="771" y="5"/>
                  </a:lnTo>
                  <a:lnTo>
                    <a:pt x="775" y="5"/>
                  </a:lnTo>
                  <a:lnTo>
                    <a:pt x="783" y="5"/>
                  </a:lnTo>
                  <a:lnTo>
                    <a:pt x="787" y="5"/>
                  </a:lnTo>
                  <a:lnTo>
                    <a:pt x="793" y="5"/>
                  </a:lnTo>
                  <a:lnTo>
                    <a:pt x="799" y="5"/>
                  </a:lnTo>
                  <a:lnTo>
                    <a:pt x="807" y="5"/>
                  </a:lnTo>
                  <a:lnTo>
                    <a:pt x="814" y="5"/>
                  </a:lnTo>
                  <a:lnTo>
                    <a:pt x="821" y="5"/>
                  </a:lnTo>
                  <a:lnTo>
                    <a:pt x="827" y="5"/>
                  </a:lnTo>
                  <a:lnTo>
                    <a:pt x="835" y="5"/>
                  </a:lnTo>
                  <a:lnTo>
                    <a:pt x="842" y="4"/>
                  </a:lnTo>
                  <a:lnTo>
                    <a:pt x="851" y="4"/>
                  </a:lnTo>
                  <a:lnTo>
                    <a:pt x="859" y="4"/>
                  </a:lnTo>
                  <a:lnTo>
                    <a:pt x="867" y="4"/>
                  </a:lnTo>
                  <a:lnTo>
                    <a:pt x="877" y="3"/>
                  </a:lnTo>
                  <a:lnTo>
                    <a:pt x="885" y="3"/>
                  </a:lnTo>
                  <a:lnTo>
                    <a:pt x="895" y="3"/>
                  </a:lnTo>
                  <a:lnTo>
                    <a:pt x="904" y="3"/>
                  </a:lnTo>
                  <a:lnTo>
                    <a:pt x="914" y="2"/>
                  </a:lnTo>
                  <a:lnTo>
                    <a:pt x="924" y="2"/>
                  </a:lnTo>
                  <a:lnTo>
                    <a:pt x="933" y="1"/>
                  </a:lnTo>
                  <a:lnTo>
                    <a:pt x="943" y="1"/>
                  </a:lnTo>
                  <a:lnTo>
                    <a:pt x="952" y="1"/>
                  </a:lnTo>
                  <a:lnTo>
                    <a:pt x="962" y="1"/>
                  </a:lnTo>
                  <a:lnTo>
                    <a:pt x="971" y="1"/>
                  </a:lnTo>
                  <a:lnTo>
                    <a:pt x="980" y="1"/>
                  </a:lnTo>
                  <a:lnTo>
                    <a:pt x="989" y="0"/>
                  </a:lnTo>
                  <a:lnTo>
                    <a:pt x="999" y="0"/>
                  </a:lnTo>
                  <a:lnTo>
                    <a:pt x="1008" y="0"/>
                  </a:lnTo>
                  <a:lnTo>
                    <a:pt x="1018" y="0"/>
                  </a:lnTo>
                  <a:lnTo>
                    <a:pt x="1026" y="0"/>
                  </a:lnTo>
                  <a:lnTo>
                    <a:pt x="1035" y="0"/>
                  </a:lnTo>
                  <a:lnTo>
                    <a:pt x="1044" y="0"/>
                  </a:lnTo>
                  <a:lnTo>
                    <a:pt x="1054" y="0"/>
                  </a:lnTo>
                  <a:lnTo>
                    <a:pt x="1062" y="0"/>
                  </a:lnTo>
                  <a:lnTo>
                    <a:pt x="1071" y="0"/>
                  </a:lnTo>
                  <a:lnTo>
                    <a:pt x="1079" y="0"/>
                  </a:lnTo>
                  <a:lnTo>
                    <a:pt x="1087" y="0"/>
                  </a:lnTo>
                  <a:lnTo>
                    <a:pt x="1096" y="0"/>
                  </a:lnTo>
                  <a:lnTo>
                    <a:pt x="1104" y="0"/>
                  </a:lnTo>
                  <a:lnTo>
                    <a:pt x="1112" y="0"/>
                  </a:lnTo>
                  <a:lnTo>
                    <a:pt x="1121" y="0"/>
                  </a:lnTo>
                  <a:lnTo>
                    <a:pt x="1128" y="0"/>
                  </a:lnTo>
                  <a:lnTo>
                    <a:pt x="1136" y="0"/>
                  </a:lnTo>
                  <a:lnTo>
                    <a:pt x="1143" y="0"/>
                  </a:lnTo>
                  <a:lnTo>
                    <a:pt x="1152" y="0"/>
                  </a:lnTo>
                  <a:lnTo>
                    <a:pt x="1159" y="0"/>
                  </a:lnTo>
                  <a:lnTo>
                    <a:pt x="1166" y="1"/>
                  </a:lnTo>
                  <a:lnTo>
                    <a:pt x="1173" y="1"/>
                  </a:lnTo>
                  <a:lnTo>
                    <a:pt x="1180" y="1"/>
                  </a:lnTo>
                  <a:lnTo>
                    <a:pt x="1186" y="1"/>
                  </a:lnTo>
                  <a:lnTo>
                    <a:pt x="1194" y="1"/>
                  </a:lnTo>
                  <a:lnTo>
                    <a:pt x="1200" y="1"/>
                  </a:lnTo>
                  <a:lnTo>
                    <a:pt x="1207" y="2"/>
                  </a:lnTo>
                  <a:lnTo>
                    <a:pt x="1212" y="2"/>
                  </a:lnTo>
                  <a:lnTo>
                    <a:pt x="1217" y="2"/>
                  </a:lnTo>
                  <a:lnTo>
                    <a:pt x="1223" y="2"/>
                  </a:lnTo>
                  <a:lnTo>
                    <a:pt x="1229" y="3"/>
                  </a:lnTo>
                  <a:lnTo>
                    <a:pt x="1235" y="3"/>
                  </a:lnTo>
                  <a:lnTo>
                    <a:pt x="1240" y="3"/>
                  </a:lnTo>
                  <a:lnTo>
                    <a:pt x="1245" y="3"/>
                  </a:lnTo>
                  <a:lnTo>
                    <a:pt x="1251" y="3"/>
                  </a:lnTo>
                  <a:lnTo>
                    <a:pt x="1255" y="3"/>
                  </a:lnTo>
                  <a:lnTo>
                    <a:pt x="1259" y="3"/>
                  </a:lnTo>
                  <a:lnTo>
                    <a:pt x="1264" y="4"/>
                  </a:lnTo>
                  <a:lnTo>
                    <a:pt x="1269" y="4"/>
                  </a:lnTo>
                  <a:lnTo>
                    <a:pt x="1272" y="4"/>
                  </a:lnTo>
                  <a:lnTo>
                    <a:pt x="1276" y="4"/>
                  </a:lnTo>
                  <a:lnTo>
                    <a:pt x="1278" y="4"/>
                  </a:lnTo>
                  <a:lnTo>
                    <a:pt x="1282" y="5"/>
                  </a:lnTo>
                  <a:lnTo>
                    <a:pt x="1284" y="5"/>
                  </a:lnTo>
                  <a:lnTo>
                    <a:pt x="1288" y="5"/>
                  </a:lnTo>
                  <a:lnTo>
                    <a:pt x="1290" y="5"/>
                  </a:lnTo>
                  <a:lnTo>
                    <a:pt x="1293" y="5"/>
                  </a:lnTo>
                  <a:lnTo>
                    <a:pt x="1296" y="5"/>
                  </a:lnTo>
                  <a:lnTo>
                    <a:pt x="1300" y="5"/>
                  </a:lnTo>
                  <a:lnTo>
                    <a:pt x="1301" y="5"/>
                  </a:lnTo>
                  <a:lnTo>
                    <a:pt x="1302" y="7"/>
                  </a:lnTo>
                  <a:lnTo>
                    <a:pt x="1301" y="7"/>
                  </a:lnTo>
                  <a:lnTo>
                    <a:pt x="1301" y="9"/>
                  </a:lnTo>
                  <a:lnTo>
                    <a:pt x="1301" y="11"/>
                  </a:lnTo>
                  <a:lnTo>
                    <a:pt x="1301" y="13"/>
                  </a:lnTo>
                  <a:lnTo>
                    <a:pt x="1301" y="15"/>
                  </a:lnTo>
                  <a:lnTo>
                    <a:pt x="1301" y="19"/>
                  </a:lnTo>
                  <a:lnTo>
                    <a:pt x="1301" y="22"/>
                  </a:lnTo>
                  <a:lnTo>
                    <a:pt x="1301" y="26"/>
                  </a:lnTo>
                  <a:lnTo>
                    <a:pt x="1301" y="29"/>
                  </a:lnTo>
                  <a:lnTo>
                    <a:pt x="1301" y="34"/>
                  </a:lnTo>
                  <a:lnTo>
                    <a:pt x="1301" y="39"/>
                  </a:lnTo>
                  <a:lnTo>
                    <a:pt x="1301" y="44"/>
                  </a:lnTo>
                  <a:lnTo>
                    <a:pt x="1301" y="49"/>
                  </a:lnTo>
                  <a:lnTo>
                    <a:pt x="1301" y="55"/>
                  </a:lnTo>
                  <a:lnTo>
                    <a:pt x="1300" y="60"/>
                  </a:lnTo>
                  <a:lnTo>
                    <a:pt x="1300" y="66"/>
                  </a:lnTo>
                  <a:lnTo>
                    <a:pt x="1300" y="72"/>
                  </a:lnTo>
                  <a:lnTo>
                    <a:pt x="1300" y="80"/>
                  </a:lnTo>
                  <a:lnTo>
                    <a:pt x="1300" y="87"/>
                  </a:lnTo>
                  <a:lnTo>
                    <a:pt x="1300" y="94"/>
                  </a:lnTo>
                  <a:lnTo>
                    <a:pt x="1300" y="101"/>
                  </a:lnTo>
                  <a:lnTo>
                    <a:pt x="1300" y="110"/>
                  </a:lnTo>
                  <a:lnTo>
                    <a:pt x="1300" y="117"/>
                  </a:lnTo>
                  <a:lnTo>
                    <a:pt x="1300" y="124"/>
                  </a:lnTo>
                  <a:lnTo>
                    <a:pt x="1300" y="133"/>
                  </a:lnTo>
                  <a:lnTo>
                    <a:pt x="1300" y="142"/>
                  </a:lnTo>
                  <a:lnTo>
                    <a:pt x="1300" y="150"/>
                  </a:lnTo>
                  <a:lnTo>
                    <a:pt x="1300" y="160"/>
                  </a:lnTo>
                  <a:lnTo>
                    <a:pt x="1300" y="168"/>
                  </a:lnTo>
                  <a:lnTo>
                    <a:pt x="1300" y="178"/>
                  </a:lnTo>
                  <a:lnTo>
                    <a:pt x="1300" y="186"/>
                  </a:lnTo>
                  <a:lnTo>
                    <a:pt x="1300" y="196"/>
                  </a:lnTo>
                  <a:lnTo>
                    <a:pt x="1300" y="205"/>
                  </a:lnTo>
                  <a:lnTo>
                    <a:pt x="1300" y="216"/>
                  </a:lnTo>
                  <a:lnTo>
                    <a:pt x="1300" y="225"/>
                  </a:lnTo>
                  <a:lnTo>
                    <a:pt x="1300" y="235"/>
                  </a:lnTo>
                  <a:lnTo>
                    <a:pt x="1300" y="246"/>
                  </a:lnTo>
                  <a:lnTo>
                    <a:pt x="1300" y="257"/>
                  </a:lnTo>
                  <a:lnTo>
                    <a:pt x="1300" y="266"/>
                  </a:lnTo>
                  <a:lnTo>
                    <a:pt x="1300" y="276"/>
                  </a:lnTo>
                  <a:lnTo>
                    <a:pt x="1300" y="286"/>
                  </a:lnTo>
                  <a:lnTo>
                    <a:pt x="1300" y="297"/>
                  </a:lnTo>
                  <a:lnTo>
                    <a:pt x="1300" y="308"/>
                  </a:lnTo>
                  <a:lnTo>
                    <a:pt x="1300" y="319"/>
                  </a:lnTo>
                  <a:lnTo>
                    <a:pt x="1300" y="329"/>
                  </a:lnTo>
                  <a:lnTo>
                    <a:pt x="1301" y="340"/>
                  </a:lnTo>
                  <a:lnTo>
                    <a:pt x="1301" y="350"/>
                  </a:lnTo>
                  <a:lnTo>
                    <a:pt x="1301" y="361"/>
                  </a:lnTo>
                  <a:lnTo>
                    <a:pt x="1301" y="371"/>
                  </a:lnTo>
                  <a:lnTo>
                    <a:pt x="1301" y="382"/>
                  </a:lnTo>
                  <a:lnTo>
                    <a:pt x="1301" y="393"/>
                  </a:lnTo>
                  <a:lnTo>
                    <a:pt x="1301" y="404"/>
                  </a:lnTo>
                  <a:lnTo>
                    <a:pt x="1301" y="414"/>
                  </a:lnTo>
                  <a:lnTo>
                    <a:pt x="1302" y="425"/>
                  </a:lnTo>
                  <a:lnTo>
                    <a:pt x="1302" y="435"/>
                  </a:lnTo>
                  <a:lnTo>
                    <a:pt x="1302" y="445"/>
                  </a:lnTo>
                  <a:lnTo>
                    <a:pt x="1302" y="456"/>
                  </a:lnTo>
                  <a:lnTo>
                    <a:pt x="1302" y="467"/>
                  </a:lnTo>
                  <a:lnTo>
                    <a:pt x="1302" y="477"/>
                  </a:lnTo>
                  <a:lnTo>
                    <a:pt x="1304" y="486"/>
                  </a:lnTo>
                  <a:lnTo>
                    <a:pt x="1304" y="497"/>
                  </a:lnTo>
                  <a:lnTo>
                    <a:pt x="1305" y="508"/>
                  </a:lnTo>
                  <a:lnTo>
                    <a:pt x="1305" y="517"/>
                  </a:lnTo>
                  <a:lnTo>
                    <a:pt x="1305" y="527"/>
                  </a:lnTo>
                  <a:lnTo>
                    <a:pt x="1305" y="537"/>
                  </a:lnTo>
                  <a:lnTo>
                    <a:pt x="1305" y="549"/>
                  </a:lnTo>
                  <a:lnTo>
                    <a:pt x="1305" y="560"/>
                  </a:lnTo>
                  <a:lnTo>
                    <a:pt x="1305" y="572"/>
                  </a:lnTo>
                  <a:lnTo>
                    <a:pt x="1305" y="584"/>
                  </a:lnTo>
                  <a:lnTo>
                    <a:pt x="1305" y="597"/>
                  </a:lnTo>
                  <a:lnTo>
                    <a:pt x="1305" y="609"/>
                  </a:lnTo>
                  <a:lnTo>
                    <a:pt x="1305" y="622"/>
                  </a:lnTo>
                  <a:lnTo>
                    <a:pt x="1305" y="635"/>
                  </a:lnTo>
                  <a:lnTo>
                    <a:pt x="1306" y="650"/>
                  </a:lnTo>
                  <a:lnTo>
                    <a:pt x="1306" y="663"/>
                  </a:lnTo>
                  <a:lnTo>
                    <a:pt x="1306" y="676"/>
                  </a:lnTo>
                  <a:lnTo>
                    <a:pt x="1306" y="690"/>
                  </a:lnTo>
                  <a:lnTo>
                    <a:pt x="1307" y="705"/>
                  </a:lnTo>
                  <a:lnTo>
                    <a:pt x="1307" y="719"/>
                  </a:lnTo>
                  <a:lnTo>
                    <a:pt x="1307" y="734"/>
                  </a:lnTo>
                  <a:lnTo>
                    <a:pt x="1307" y="748"/>
                  </a:lnTo>
                  <a:lnTo>
                    <a:pt x="1307" y="762"/>
                  </a:lnTo>
                  <a:lnTo>
                    <a:pt x="1307" y="777"/>
                  </a:lnTo>
                  <a:lnTo>
                    <a:pt x="1307" y="792"/>
                  </a:lnTo>
                  <a:lnTo>
                    <a:pt x="1307" y="806"/>
                  </a:lnTo>
                  <a:lnTo>
                    <a:pt x="1307" y="821"/>
                  </a:lnTo>
                  <a:lnTo>
                    <a:pt x="1307" y="835"/>
                  </a:lnTo>
                  <a:lnTo>
                    <a:pt x="1307" y="851"/>
                  </a:lnTo>
                  <a:lnTo>
                    <a:pt x="1307" y="865"/>
                  </a:lnTo>
                  <a:lnTo>
                    <a:pt x="1307" y="879"/>
                  </a:lnTo>
                  <a:lnTo>
                    <a:pt x="1307" y="894"/>
                  </a:lnTo>
                  <a:lnTo>
                    <a:pt x="1307" y="908"/>
                  </a:lnTo>
                  <a:lnTo>
                    <a:pt x="1307" y="922"/>
                  </a:lnTo>
                  <a:lnTo>
                    <a:pt x="1307" y="937"/>
                  </a:lnTo>
                  <a:lnTo>
                    <a:pt x="1307" y="950"/>
                  </a:lnTo>
                  <a:lnTo>
                    <a:pt x="1307" y="964"/>
                  </a:lnTo>
                  <a:lnTo>
                    <a:pt x="1307" y="977"/>
                  </a:lnTo>
                  <a:lnTo>
                    <a:pt x="1307" y="991"/>
                  </a:lnTo>
                  <a:lnTo>
                    <a:pt x="1307" y="1004"/>
                  </a:lnTo>
                  <a:lnTo>
                    <a:pt x="1307" y="1017"/>
                  </a:lnTo>
                  <a:lnTo>
                    <a:pt x="1307" y="1029"/>
                  </a:lnTo>
                  <a:lnTo>
                    <a:pt x="1307" y="1042"/>
                  </a:lnTo>
                  <a:lnTo>
                    <a:pt x="1307" y="1054"/>
                  </a:lnTo>
                  <a:lnTo>
                    <a:pt x="1307" y="1066"/>
                  </a:lnTo>
                  <a:lnTo>
                    <a:pt x="1307" y="1077"/>
                  </a:lnTo>
                  <a:lnTo>
                    <a:pt x="1307" y="1089"/>
                  </a:lnTo>
                  <a:lnTo>
                    <a:pt x="1307" y="1099"/>
                  </a:lnTo>
                  <a:lnTo>
                    <a:pt x="1307" y="1109"/>
                  </a:lnTo>
                  <a:lnTo>
                    <a:pt x="1307" y="1118"/>
                  </a:lnTo>
                  <a:lnTo>
                    <a:pt x="1307" y="1129"/>
                  </a:lnTo>
                  <a:lnTo>
                    <a:pt x="1307" y="1138"/>
                  </a:lnTo>
                  <a:lnTo>
                    <a:pt x="1307" y="1146"/>
                  </a:lnTo>
                  <a:lnTo>
                    <a:pt x="1307" y="1154"/>
                  </a:lnTo>
                  <a:lnTo>
                    <a:pt x="1307" y="1163"/>
                  </a:lnTo>
                  <a:lnTo>
                    <a:pt x="1307" y="1169"/>
                  </a:lnTo>
                  <a:lnTo>
                    <a:pt x="1307" y="1176"/>
                  </a:lnTo>
                  <a:lnTo>
                    <a:pt x="1307" y="1182"/>
                  </a:lnTo>
                  <a:lnTo>
                    <a:pt x="1307" y="1188"/>
                  </a:lnTo>
                  <a:lnTo>
                    <a:pt x="1307" y="1193"/>
                  </a:lnTo>
                  <a:lnTo>
                    <a:pt x="1307" y="1197"/>
                  </a:lnTo>
                  <a:lnTo>
                    <a:pt x="1307" y="1200"/>
                  </a:lnTo>
                  <a:lnTo>
                    <a:pt x="1307" y="1203"/>
                  </a:lnTo>
                  <a:lnTo>
                    <a:pt x="1307" y="1206"/>
                  </a:lnTo>
                  <a:lnTo>
                    <a:pt x="1307" y="1208"/>
                  </a:lnTo>
                  <a:lnTo>
                    <a:pt x="1307" y="1208"/>
                  </a:lnTo>
                  <a:lnTo>
                    <a:pt x="1307" y="1209"/>
                  </a:lnTo>
                  <a:lnTo>
                    <a:pt x="1307" y="1209"/>
                  </a:lnTo>
                  <a:lnTo>
                    <a:pt x="1305" y="1209"/>
                  </a:lnTo>
                  <a:lnTo>
                    <a:pt x="1302" y="1209"/>
                  </a:lnTo>
                  <a:lnTo>
                    <a:pt x="1300" y="1209"/>
                  </a:lnTo>
                  <a:lnTo>
                    <a:pt x="1298" y="1209"/>
                  </a:lnTo>
                  <a:lnTo>
                    <a:pt x="1295" y="1209"/>
                  </a:lnTo>
                  <a:lnTo>
                    <a:pt x="1292" y="1209"/>
                  </a:lnTo>
                  <a:lnTo>
                    <a:pt x="1288" y="1209"/>
                  </a:lnTo>
                  <a:lnTo>
                    <a:pt x="1284" y="1209"/>
                  </a:lnTo>
                  <a:lnTo>
                    <a:pt x="1281" y="1211"/>
                  </a:lnTo>
                  <a:lnTo>
                    <a:pt x="1276" y="1211"/>
                  </a:lnTo>
                  <a:lnTo>
                    <a:pt x="1271" y="1211"/>
                  </a:lnTo>
                  <a:lnTo>
                    <a:pt x="1266" y="1211"/>
                  </a:lnTo>
                  <a:lnTo>
                    <a:pt x="1262" y="1211"/>
                  </a:lnTo>
                  <a:lnTo>
                    <a:pt x="1256" y="1211"/>
                  </a:lnTo>
                  <a:lnTo>
                    <a:pt x="1250" y="1211"/>
                  </a:lnTo>
                  <a:lnTo>
                    <a:pt x="1243" y="1211"/>
                  </a:lnTo>
                  <a:lnTo>
                    <a:pt x="1237" y="1211"/>
                  </a:lnTo>
                  <a:lnTo>
                    <a:pt x="1229" y="1211"/>
                  </a:lnTo>
                  <a:lnTo>
                    <a:pt x="1222" y="1212"/>
                  </a:lnTo>
                  <a:lnTo>
                    <a:pt x="1215" y="1212"/>
                  </a:lnTo>
                  <a:lnTo>
                    <a:pt x="1208" y="1212"/>
                  </a:lnTo>
                  <a:lnTo>
                    <a:pt x="1201" y="1212"/>
                  </a:lnTo>
                  <a:lnTo>
                    <a:pt x="1192" y="1212"/>
                  </a:lnTo>
                  <a:lnTo>
                    <a:pt x="1184" y="1212"/>
                  </a:lnTo>
                  <a:lnTo>
                    <a:pt x="1176" y="1213"/>
                  </a:lnTo>
                  <a:lnTo>
                    <a:pt x="1167" y="1213"/>
                  </a:lnTo>
                  <a:lnTo>
                    <a:pt x="1159" y="1213"/>
                  </a:lnTo>
                  <a:lnTo>
                    <a:pt x="1149" y="1213"/>
                  </a:lnTo>
                  <a:lnTo>
                    <a:pt x="1141" y="1213"/>
                  </a:lnTo>
                  <a:lnTo>
                    <a:pt x="1131" y="1213"/>
                  </a:lnTo>
                  <a:lnTo>
                    <a:pt x="1122" y="1213"/>
                  </a:lnTo>
                  <a:lnTo>
                    <a:pt x="1112" y="1213"/>
                  </a:lnTo>
                  <a:lnTo>
                    <a:pt x="1103" y="1213"/>
                  </a:lnTo>
                  <a:lnTo>
                    <a:pt x="1092" y="1213"/>
                  </a:lnTo>
                  <a:lnTo>
                    <a:pt x="1082" y="1213"/>
                  </a:lnTo>
                  <a:lnTo>
                    <a:pt x="1072" y="1213"/>
                  </a:lnTo>
                  <a:lnTo>
                    <a:pt x="1062" y="1214"/>
                  </a:lnTo>
                  <a:lnTo>
                    <a:pt x="1051" y="1214"/>
                  </a:lnTo>
                  <a:lnTo>
                    <a:pt x="1041" y="1214"/>
                  </a:lnTo>
                  <a:lnTo>
                    <a:pt x="1030" y="1214"/>
                  </a:lnTo>
                  <a:lnTo>
                    <a:pt x="1019" y="1214"/>
                  </a:lnTo>
                  <a:lnTo>
                    <a:pt x="1008" y="1214"/>
                  </a:lnTo>
                  <a:lnTo>
                    <a:pt x="996" y="1214"/>
                  </a:lnTo>
                  <a:lnTo>
                    <a:pt x="986" y="1214"/>
                  </a:lnTo>
                  <a:lnTo>
                    <a:pt x="975" y="1214"/>
                  </a:lnTo>
                  <a:lnTo>
                    <a:pt x="964" y="1214"/>
                  </a:lnTo>
                  <a:lnTo>
                    <a:pt x="952" y="1214"/>
                  </a:lnTo>
                  <a:lnTo>
                    <a:pt x="940" y="1214"/>
                  </a:lnTo>
                  <a:lnTo>
                    <a:pt x="930" y="1214"/>
                  </a:lnTo>
                  <a:lnTo>
                    <a:pt x="918" y="1213"/>
                  </a:lnTo>
                  <a:lnTo>
                    <a:pt x="906" y="1213"/>
                  </a:lnTo>
                  <a:lnTo>
                    <a:pt x="895" y="1213"/>
                  </a:lnTo>
                  <a:lnTo>
                    <a:pt x="883" y="1213"/>
                  </a:lnTo>
                  <a:lnTo>
                    <a:pt x="871" y="1213"/>
                  </a:lnTo>
                  <a:lnTo>
                    <a:pt x="859" y="1213"/>
                  </a:lnTo>
                  <a:lnTo>
                    <a:pt x="847" y="1213"/>
                  </a:lnTo>
                  <a:lnTo>
                    <a:pt x="836" y="1213"/>
                  </a:lnTo>
                  <a:lnTo>
                    <a:pt x="824" y="1212"/>
                  </a:lnTo>
                  <a:lnTo>
                    <a:pt x="812" y="1212"/>
                  </a:lnTo>
                  <a:lnTo>
                    <a:pt x="802" y="1212"/>
                  </a:lnTo>
                  <a:lnTo>
                    <a:pt x="790" y="1212"/>
                  </a:lnTo>
                  <a:lnTo>
                    <a:pt x="778" y="1212"/>
                  </a:lnTo>
                  <a:lnTo>
                    <a:pt x="766" y="1211"/>
                  </a:lnTo>
                  <a:lnTo>
                    <a:pt x="755" y="1211"/>
                  </a:lnTo>
                  <a:lnTo>
                    <a:pt x="743" y="1211"/>
                  </a:lnTo>
                  <a:lnTo>
                    <a:pt x="732" y="1211"/>
                  </a:lnTo>
                  <a:lnTo>
                    <a:pt x="722" y="1209"/>
                  </a:lnTo>
                  <a:lnTo>
                    <a:pt x="711" y="1209"/>
                  </a:lnTo>
                  <a:lnTo>
                    <a:pt x="700" y="1209"/>
                  </a:lnTo>
                  <a:lnTo>
                    <a:pt x="689" y="1208"/>
                  </a:lnTo>
                  <a:lnTo>
                    <a:pt x="679" y="1208"/>
                  </a:lnTo>
                  <a:lnTo>
                    <a:pt x="668" y="1208"/>
                  </a:lnTo>
                  <a:lnTo>
                    <a:pt x="658" y="1208"/>
                  </a:lnTo>
                  <a:lnTo>
                    <a:pt x="648" y="1208"/>
                  </a:lnTo>
                  <a:lnTo>
                    <a:pt x="638" y="1208"/>
                  </a:lnTo>
                  <a:lnTo>
                    <a:pt x="627" y="1208"/>
                  </a:lnTo>
                  <a:lnTo>
                    <a:pt x="619" y="1208"/>
                  </a:lnTo>
                  <a:lnTo>
                    <a:pt x="608" y="1207"/>
                  </a:lnTo>
                  <a:lnTo>
                    <a:pt x="599" y="1207"/>
                  </a:lnTo>
                  <a:lnTo>
                    <a:pt x="589" y="1207"/>
                  </a:lnTo>
                  <a:lnTo>
                    <a:pt x="579" y="1207"/>
                  </a:lnTo>
                  <a:lnTo>
                    <a:pt x="570" y="1207"/>
                  </a:lnTo>
                  <a:lnTo>
                    <a:pt x="560" y="1207"/>
                  </a:lnTo>
                  <a:lnTo>
                    <a:pt x="551" y="1207"/>
                  </a:lnTo>
                  <a:lnTo>
                    <a:pt x="542" y="1207"/>
                  </a:lnTo>
                  <a:lnTo>
                    <a:pt x="533" y="1207"/>
                  </a:lnTo>
                  <a:lnTo>
                    <a:pt x="523" y="1207"/>
                  </a:lnTo>
                  <a:lnTo>
                    <a:pt x="515" y="1207"/>
                  </a:lnTo>
                  <a:lnTo>
                    <a:pt x="507" y="1207"/>
                  </a:lnTo>
                  <a:lnTo>
                    <a:pt x="498" y="1207"/>
                  </a:lnTo>
                  <a:lnTo>
                    <a:pt x="489" y="1207"/>
                  </a:lnTo>
                  <a:lnTo>
                    <a:pt x="480" y="1207"/>
                  </a:lnTo>
                  <a:lnTo>
                    <a:pt x="472" y="1207"/>
                  </a:lnTo>
                  <a:lnTo>
                    <a:pt x="464" y="1206"/>
                  </a:lnTo>
                  <a:lnTo>
                    <a:pt x="455" y="1206"/>
                  </a:lnTo>
                  <a:lnTo>
                    <a:pt x="447" y="1206"/>
                  </a:lnTo>
                  <a:lnTo>
                    <a:pt x="439" y="1206"/>
                  </a:lnTo>
                  <a:lnTo>
                    <a:pt x="430" y="1206"/>
                  </a:lnTo>
                  <a:lnTo>
                    <a:pt x="422" y="1206"/>
                  </a:lnTo>
                  <a:lnTo>
                    <a:pt x="413" y="1206"/>
                  </a:lnTo>
                  <a:lnTo>
                    <a:pt x="406" y="1206"/>
                  </a:lnTo>
                  <a:lnTo>
                    <a:pt x="398" y="1206"/>
                  </a:lnTo>
                  <a:lnTo>
                    <a:pt x="391" y="1206"/>
                  </a:lnTo>
                  <a:lnTo>
                    <a:pt x="382" y="1206"/>
                  </a:lnTo>
                  <a:lnTo>
                    <a:pt x="374" y="1206"/>
                  </a:lnTo>
                  <a:lnTo>
                    <a:pt x="367" y="1206"/>
                  </a:lnTo>
                  <a:lnTo>
                    <a:pt x="358" y="1206"/>
                  </a:lnTo>
                  <a:lnTo>
                    <a:pt x="350" y="1206"/>
                  </a:lnTo>
                  <a:lnTo>
                    <a:pt x="343" y="1206"/>
                  </a:lnTo>
                  <a:lnTo>
                    <a:pt x="336" y="1206"/>
                  </a:lnTo>
                  <a:lnTo>
                    <a:pt x="327" y="1206"/>
                  </a:lnTo>
                  <a:lnTo>
                    <a:pt x="320" y="1206"/>
                  </a:lnTo>
                  <a:lnTo>
                    <a:pt x="312" y="1206"/>
                  </a:lnTo>
                  <a:lnTo>
                    <a:pt x="305" y="1206"/>
                  </a:lnTo>
                  <a:lnTo>
                    <a:pt x="298" y="1206"/>
                  </a:lnTo>
                  <a:lnTo>
                    <a:pt x="289" y="1206"/>
                  </a:lnTo>
                  <a:lnTo>
                    <a:pt x="282" y="1206"/>
                  </a:lnTo>
                  <a:lnTo>
                    <a:pt x="275" y="1206"/>
                  </a:lnTo>
                  <a:lnTo>
                    <a:pt x="268" y="1206"/>
                  </a:lnTo>
                  <a:lnTo>
                    <a:pt x="260" y="1206"/>
                  </a:lnTo>
                  <a:lnTo>
                    <a:pt x="253" y="1206"/>
                  </a:lnTo>
                  <a:lnTo>
                    <a:pt x="245" y="1206"/>
                  </a:lnTo>
                  <a:lnTo>
                    <a:pt x="238" y="1206"/>
                  </a:lnTo>
                  <a:lnTo>
                    <a:pt x="231" y="1206"/>
                  </a:lnTo>
                  <a:lnTo>
                    <a:pt x="223" y="1206"/>
                  </a:lnTo>
                  <a:lnTo>
                    <a:pt x="216" y="1206"/>
                  </a:lnTo>
                  <a:lnTo>
                    <a:pt x="208" y="1206"/>
                  </a:lnTo>
                  <a:lnTo>
                    <a:pt x="201" y="1206"/>
                  </a:lnTo>
                  <a:lnTo>
                    <a:pt x="195" y="1206"/>
                  </a:lnTo>
                  <a:lnTo>
                    <a:pt x="188" y="1206"/>
                  </a:lnTo>
                  <a:lnTo>
                    <a:pt x="180" y="1206"/>
                  </a:lnTo>
                  <a:lnTo>
                    <a:pt x="173" y="1206"/>
                  </a:lnTo>
                  <a:lnTo>
                    <a:pt x="167" y="1206"/>
                  </a:lnTo>
                  <a:lnTo>
                    <a:pt x="161" y="1205"/>
                  </a:lnTo>
                  <a:lnTo>
                    <a:pt x="155" y="1205"/>
                  </a:lnTo>
                  <a:lnTo>
                    <a:pt x="148" y="1205"/>
                  </a:lnTo>
                  <a:lnTo>
                    <a:pt x="143" y="1205"/>
                  </a:lnTo>
                  <a:lnTo>
                    <a:pt x="137" y="1205"/>
                  </a:lnTo>
                  <a:lnTo>
                    <a:pt x="131" y="1205"/>
                  </a:lnTo>
                  <a:lnTo>
                    <a:pt x="125" y="1205"/>
                  </a:lnTo>
                  <a:lnTo>
                    <a:pt x="121" y="1205"/>
                  </a:lnTo>
                  <a:lnTo>
                    <a:pt x="115" y="1205"/>
                  </a:lnTo>
                  <a:lnTo>
                    <a:pt x="110" y="1205"/>
                  </a:lnTo>
                  <a:lnTo>
                    <a:pt x="105" y="1205"/>
                  </a:lnTo>
                  <a:lnTo>
                    <a:pt x="100" y="1205"/>
                  </a:lnTo>
                  <a:lnTo>
                    <a:pt x="96" y="1205"/>
                  </a:lnTo>
                  <a:lnTo>
                    <a:pt x="91" y="1205"/>
                  </a:lnTo>
                  <a:lnTo>
                    <a:pt x="86" y="1205"/>
                  </a:lnTo>
                  <a:lnTo>
                    <a:pt x="82" y="1205"/>
                  </a:lnTo>
                  <a:lnTo>
                    <a:pt x="78" y="1205"/>
                  </a:lnTo>
                  <a:lnTo>
                    <a:pt x="73" y="1205"/>
                  </a:lnTo>
                  <a:lnTo>
                    <a:pt x="69" y="1205"/>
                  </a:lnTo>
                  <a:lnTo>
                    <a:pt x="66" y="1205"/>
                  </a:lnTo>
                  <a:lnTo>
                    <a:pt x="61" y="1205"/>
                  </a:lnTo>
                  <a:lnTo>
                    <a:pt x="59" y="1205"/>
                  </a:lnTo>
                  <a:lnTo>
                    <a:pt x="55" y="1205"/>
                  </a:lnTo>
                  <a:lnTo>
                    <a:pt x="51" y="1205"/>
                  </a:lnTo>
                  <a:lnTo>
                    <a:pt x="48" y="1205"/>
                  </a:lnTo>
                  <a:lnTo>
                    <a:pt x="44" y="1205"/>
                  </a:lnTo>
                  <a:lnTo>
                    <a:pt x="42" y="1205"/>
                  </a:lnTo>
                  <a:lnTo>
                    <a:pt x="39" y="1205"/>
                  </a:lnTo>
                  <a:lnTo>
                    <a:pt x="36" y="1205"/>
                  </a:lnTo>
                  <a:lnTo>
                    <a:pt x="33" y="1205"/>
                  </a:lnTo>
                  <a:lnTo>
                    <a:pt x="30" y="1205"/>
                  </a:lnTo>
                  <a:lnTo>
                    <a:pt x="29" y="1205"/>
                  </a:lnTo>
                  <a:lnTo>
                    <a:pt x="23" y="1205"/>
                  </a:lnTo>
                  <a:lnTo>
                    <a:pt x="19" y="1205"/>
                  </a:lnTo>
                  <a:lnTo>
                    <a:pt x="16" y="1205"/>
                  </a:lnTo>
                  <a:lnTo>
                    <a:pt x="12" y="1205"/>
                  </a:lnTo>
                  <a:lnTo>
                    <a:pt x="10" y="1205"/>
                  </a:lnTo>
                  <a:lnTo>
                    <a:pt x="7" y="1205"/>
                  </a:lnTo>
                  <a:lnTo>
                    <a:pt x="5" y="1205"/>
                  </a:lnTo>
                  <a:lnTo>
                    <a:pt x="4" y="1205"/>
                  </a:lnTo>
                  <a:lnTo>
                    <a:pt x="1" y="1205"/>
                  </a:lnTo>
                  <a:lnTo>
                    <a:pt x="0" y="1205"/>
                  </a:lnTo>
                  <a:lnTo>
                    <a:pt x="0" y="1203"/>
                  </a:lnTo>
                  <a:lnTo>
                    <a:pt x="0" y="1201"/>
                  </a:lnTo>
                  <a:lnTo>
                    <a:pt x="0" y="1197"/>
                  </a:lnTo>
                  <a:lnTo>
                    <a:pt x="0" y="1193"/>
                  </a:lnTo>
                  <a:lnTo>
                    <a:pt x="0" y="1189"/>
                  </a:lnTo>
                  <a:lnTo>
                    <a:pt x="0" y="1187"/>
                  </a:lnTo>
                  <a:lnTo>
                    <a:pt x="0" y="1183"/>
                  </a:lnTo>
                  <a:lnTo>
                    <a:pt x="0" y="1179"/>
                  </a:lnTo>
                  <a:lnTo>
                    <a:pt x="0" y="1175"/>
                  </a:lnTo>
                  <a:lnTo>
                    <a:pt x="0" y="1171"/>
                  </a:lnTo>
                  <a:lnTo>
                    <a:pt x="0" y="1166"/>
                  </a:lnTo>
                  <a:lnTo>
                    <a:pt x="0" y="1161"/>
                  </a:lnTo>
                  <a:lnTo>
                    <a:pt x="0" y="1156"/>
                  </a:lnTo>
                  <a:lnTo>
                    <a:pt x="0" y="1150"/>
                  </a:lnTo>
                  <a:lnTo>
                    <a:pt x="0" y="1145"/>
                  </a:lnTo>
                  <a:lnTo>
                    <a:pt x="0" y="1139"/>
                  </a:lnTo>
                  <a:lnTo>
                    <a:pt x="0" y="1133"/>
                  </a:lnTo>
                  <a:lnTo>
                    <a:pt x="0" y="1126"/>
                  </a:lnTo>
                  <a:lnTo>
                    <a:pt x="0" y="1120"/>
                  </a:lnTo>
                  <a:lnTo>
                    <a:pt x="0" y="1114"/>
                  </a:lnTo>
                  <a:lnTo>
                    <a:pt x="0" y="1105"/>
                  </a:lnTo>
                  <a:lnTo>
                    <a:pt x="0" y="1098"/>
                  </a:lnTo>
                  <a:lnTo>
                    <a:pt x="0" y="1091"/>
                  </a:lnTo>
                  <a:lnTo>
                    <a:pt x="0" y="1084"/>
                  </a:lnTo>
                  <a:lnTo>
                    <a:pt x="0" y="1075"/>
                  </a:lnTo>
                  <a:lnTo>
                    <a:pt x="0" y="1068"/>
                  </a:lnTo>
                  <a:lnTo>
                    <a:pt x="0" y="1060"/>
                  </a:lnTo>
                  <a:lnTo>
                    <a:pt x="0" y="1052"/>
                  </a:lnTo>
                  <a:lnTo>
                    <a:pt x="0" y="1043"/>
                  </a:lnTo>
                  <a:lnTo>
                    <a:pt x="0" y="1035"/>
                  </a:lnTo>
                  <a:lnTo>
                    <a:pt x="0" y="1026"/>
                  </a:lnTo>
                  <a:lnTo>
                    <a:pt x="0" y="1017"/>
                  </a:lnTo>
                  <a:lnTo>
                    <a:pt x="0" y="1008"/>
                  </a:lnTo>
                  <a:lnTo>
                    <a:pt x="0" y="999"/>
                  </a:lnTo>
                  <a:lnTo>
                    <a:pt x="0" y="991"/>
                  </a:lnTo>
                  <a:lnTo>
                    <a:pt x="0" y="981"/>
                  </a:lnTo>
                  <a:lnTo>
                    <a:pt x="0" y="971"/>
                  </a:lnTo>
                  <a:lnTo>
                    <a:pt x="0" y="962"/>
                  </a:lnTo>
                  <a:lnTo>
                    <a:pt x="0" y="952"/>
                  </a:lnTo>
                  <a:lnTo>
                    <a:pt x="0" y="944"/>
                  </a:lnTo>
                  <a:lnTo>
                    <a:pt x="0" y="934"/>
                  </a:lnTo>
                  <a:lnTo>
                    <a:pt x="0" y="925"/>
                  </a:lnTo>
                  <a:lnTo>
                    <a:pt x="0" y="915"/>
                  </a:lnTo>
                  <a:lnTo>
                    <a:pt x="0" y="906"/>
                  </a:lnTo>
                  <a:lnTo>
                    <a:pt x="0" y="895"/>
                  </a:lnTo>
                  <a:lnTo>
                    <a:pt x="0" y="885"/>
                  </a:lnTo>
                  <a:lnTo>
                    <a:pt x="0" y="876"/>
                  </a:lnTo>
                  <a:lnTo>
                    <a:pt x="0" y="866"/>
                  </a:lnTo>
                  <a:lnTo>
                    <a:pt x="0" y="855"/>
                  </a:lnTo>
                  <a:lnTo>
                    <a:pt x="0" y="846"/>
                  </a:lnTo>
                  <a:lnTo>
                    <a:pt x="0" y="836"/>
                  </a:lnTo>
                  <a:lnTo>
                    <a:pt x="0" y="827"/>
                  </a:lnTo>
                  <a:lnTo>
                    <a:pt x="0" y="817"/>
                  </a:lnTo>
                  <a:lnTo>
                    <a:pt x="0" y="806"/>
                  </a:lnTo>
                  <a:lnTo>
                    <a:pt x="0" y="797"/>
                  </a:lnTo>
                  <a:lnTo>
                    <a:pt x="0" y="787"/>
                  </a:lnTo>
                  <a:lnTo>
                    <a:pt x="0" y="778"/>
                  </a:lnTo>
                  <a:lnTo>
                    <a:pt x="0" y="768"/>
                  </a:lnTo>
                  <a:lnTo>
                    <a:pt x="0" y="759"/>
                  </a:lnTo>
                  <a:lnTo>
                    <a:pt x="0" y="750"/>
                  </a:lnTo>
                  <a:lnTo>
                    <a:pt x="0" y="743"/>
                  </a:lnTo>
                  <a:lnTo>
                    <a:pt x="0" y="737"/>
                  </a:lnTo>
                  <a:lnTo>
                    <a:pt x="0" y="730"/>
                  </a:lnTo>
                  <a:lnTo>
                    <a:pt x="0" y="723"/>
                  </a:lnTo>
                  <a:lnTo>
                    <a:pt x="0" y="716"/>
                  </a:lnTo>
                  <a:lnTo>
                    <a:pt x="0" y="708"/>
                  </a:lnTo>
                  <a:lnTo>
                    <a:pt x="0" y="701"/>
                  </a:lnTo>
                  <a:lnTo>
                    <a:pt x="0" y="694"/>
                  </a:lnTo>
                  <a:lnTo>
                    <a:pt x="0" y="687"/>
                  </a:lnTo>
                  <a:lnTo>
                    <a:pt x="0" y="679"/>
                  </a:lnTo>
                  <a:lnTo>
                    <a:pt x="0" y="671"/>
                  </a:lnTo>
                  <a:lnTo>
                    <a:pt x="1" y="663"/>
                  </a:lnTo>
                  <a:lnTo>
                    <a:pt x="1" y="655"/>
                  </a:lnTo>
                  <a:lnTo>
                    <a:pt x="1" y="647"/>
                  </a:lnTo>
                  <a:lnTo>
                    <a:pt x="1" y="639"/>
                  </a:lnTo>
                  <a:lnTo>
                    <a:pt x="1" y="631"/>
                  </a:lnTo>
                  <a:lnTo>
                    <a:pt x="1" y="622"/>
                  </a:lnTo>
                  <a:lnTo>
                    <a:pt x="1" y="614"/>
                  </a:lnTo>
                  <a:lnTo>
                    <a:pt x="1" y="606"/>
                  </a:lnTo>
                  <a:lnTo>
                    <a:pt x="1" y="597"/>
                  </a:lnTo>
                  <a:lnTo>
                    <a:pt x="1" y="588"/>
                  </a:lnTo>
                  <a:lnTo>
                    <a:pt x="2" y="579"/>
                  </a:lnTo>
                  <a:lnTo>
                    <a:pt x="2" y="570"/>
                  </a:lnTo>
                  <a:lnTo>
                    <a:pt x="2" y="561"/>
                  </a:lnTo>
                  <a:lnTo>
                    <a:pt x="2" y="552"/>
                  </a:lnTo>
                  <a:lnTo>
                    <a:pt x="4" y="543"/>
                  </a:lnTo>
                  <a:lnTo>
                    <a:pt x="4" y="534"/>
                  </a:lnTo>
                  <a:lnTo>
                    <a:pt x="4" y="524"/>
                  </a:lnTo>
                  <a:lnTo>
                    <a:pt x="4" y="515"/>
                  </a:lnTo>
                  <a:lnTo>
                    <a:pt x="5" y="506"/>
                  </a:lnTo>
                  <a:lnTo>
                    <a:pt x="5" y="497"/>
                  </a:lnTo>
                  <a:lnTo>
                    <a:pt x="5" y="488"/>
                  </a:lnTo>
                  <a:lnTo>
                    <a:pt x="5" y="478"/>
                  </a:lnTo>
                  <a:lnTo>
                    <a:pt x="5" y="469"/>
                  </a:lnTo>
                  <a:lnTo>
                    <a:pt x="5" y="459"/>
                  </a:lnTo>
                  <a:lnTo>
                    <a:pt x="6" y="450"/>
                  </a:lnTo>
                  <a:lnTo>
                    <a:pt x="6" y="441"/>
                  </a:lnTo>
                  <a:lnTo>
                    <a:pt x="6" y="431"/>
                  </a:lnTo>
                  <a:lnTo>
                    <a:pt x="6" y="422"/>
                  </a:lnTo>
                  <a:lnTo>
                    <a:pt x="7" y="412"/>
                  </a:lnTo>
                  <a:lnTo>
                    <a:pt x="7" y="402"/>
                  </a:lnTo>
                  <a:lnTo>
                    <a:pt x="7" y="393"/>
                  </a:lnTo>
                  <a:lnTo>
                    <a:pt x="7" y="383"/>
                  </a:lnTo>
                  <a:lnTo>
                    <a:pt x="7" y="374"/>
                  </a:lnTo>
                  <a:lnTo>
                    <a:pt x="7" y="364"/>
                  </a:lnTo>
                  <a:lnTo>
                    <a:pt x="8" y="355"/>
                  </a:lnTo>
                  <a:lnTo>
                    <a:pt x="8" y="345"/>
                  </a:lnTo>
                  <a:lnTo>
                    <a:pt x="10" y="337"/>
                  </a:lnTo>
                  <a:lnTo>
                    <a:pt x="10" y="326"/>
                  </a:lnTo>
                  <a:lnTo>
                    <a:pt x="10" y="318"/>
                  </a:lnTo>
                  <a:lnTo>
                    <a:pt x="10" y="308"/>
                  </a:lnTo>
                  <a:lnTo>
                    <a:pt x="10" y="298"/>
                  </a:lnTo>
                  <a:lnTo>
                    <a:pt x="10" y="289"/>
                  </a:lnTo>
                  <a:lnTo>
                    <a:pt x="10" y="280"/>
                  </a:lnTo>
                  <a:lnTo>
                    <a:pt x="11" y="271"/>
                  </a:lnTo>
                  <a:lnTo>
                    <a:pt x="11" y="263"/>
                  </a:lnTo>
                  <a:lnTo>
                    <a:pt x="11" y="253"/>
                  </a:lnTo>
                  <a:lnTo>
                    <a:pt x="12" y="245"/>
                  </a:lnTo>
                  <a:lnTo>
                    <a:pt x="12" y="235"/>
                  </a:lnTo>
                  <a:lnTo>
                    <a:pt x="12" y="227"/>
                  </a:lnTo>
                  <a:lnTo>
                    <a:pt x="12" y="218"/>
                  </a:lnTo>
                  <a:lnTo>
                    <a:pt x="12" y="210"/>
                  </a:lnTo>
                  <a:lnTo>
                    <a:pt x="13" y="200"/>
                  </a:lnTo>
                  <a:lnTo>
                    <a:pt x="13" y="193"/>
                  </a:lnTo>
                  <a:lnTo>
                    <a:pt x="13" y="1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23" name="TextBox 522"/>
          <p:cNvSpPr txBox="1"/>
          <p:nvPr/>
        </p:nvSpPr>
        <p:spPr>
          <a:xfrm>
            <a:off x="6455147" y="2755962"/>
            <a:ext cx="540662" cy="467820"/>
          </a:xfrm>
          <a:prstGeom prst="rect">
            <a:avLst/>
          </a:prstGeom>
          <a:noFill/>
        </p:spPr>
        <p:txBody>
          <a:bodyPr wrap="none" lIns="128016" tIns="64008" rIns="128016" bIns="64008" rtlCol="0">
            <a:spAutoFit/>
          </a:bodyPr>
          <a:lstStyle/>
          <a:p>
            <a:pPr algn="ctr"/>
            <a:r>
              <a:rPr lang="en-GB" sz="2200" dirty="0" smtClean="0">
                <a:latin typeface="Arial" pitchFamily="34" charset="0"/>
                <a:cs typeface="Arial" pitchFamily="34" charset="0"/>
              </a:rPr>
              <a:t>…</a:t>
            </a:r>
            <a:endParaRPr lang="en-GB" sz="2200" baseline="-25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24" name="Group 523"/>
          <p:cNvGrpSpPr/>
          <p:nvPr/>
        </p:nvGrpSpPr>
        <p:grpSpPr>
          <a:xfrm>
            <a:off x="3720481" y="2046558"/>
            <a:ext cx="901816" cy="578432"/>
            <a:chOff x="4401480" y="4240560"/>
            <a:chExt cx="970656" cy="576064"/>
          </a:xfrm>
          <a:effectLst/>
        </p:grpSpPr>
        <p:sp>
          <p:nvSpPr>
            <p:cNvPr id="525" name="Rounded Rectangle 524"/>
            <p:cNvSpPr/>
            <p:nvPr/>
          </p:nvSpPr>
          <p:spPr>
            <a:xfrm>
              <a:off x="4401480" y="4240560"/>
              <a:ext cx="970656" cy="576064"/>
            </a:xfrm>
            <a:prstGeom prst="roundRect">
              <a:avLst>
                <a:gd name="adj" fmla="val 35624"/>
              </a:avLst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26" name="Group 211"/>
            <p:cNvGrpSpPr>
              <a:grpSpLocks/>
            </p:cNvGrpSpPr>
            <p:nvPr/>
          </p:nvGrpSpPr>
          <p:grpSpPr bwMode="auto">
            <a:xfrm>
              <a:off x="4452953" y="4312574"/>
              <a:ext cx="837217" cy="430214"/>
              <a:chOff x="2712" y="3018"/>
              <a:chExt cx="604" cy="271"/>
            </a:xfrm>
            <a:effectLst>
              <a:glow rad="63500">
                <a:srgbClr val="F79646">
                  <a:satMod val="175000"/>
                  <a:alpha val="40000"/>
                </a:srgbClr>
              </a:glow>
            </a:effectLst>
          </p:grpSpPr>
          <p:grpSp>
            <p:nvGrpSpPr>
              <p:cNvPr id="527" name="Group 212"/>
              <p:cNvGrpSpPr>
                <a:grpSpLocks/>
              </p:cNvGrpSpPr>
              <p:nvPr/>
            </p:nvGrpSpPr>
            <p:grpSpPr bwMode="auto">
              <a:xfrm>
                <a:off x="2775" y="3018"/>
                <a:ext cx="541" cy="233"/>
                <a:chOff x="2653" y="2523"/>
                <a:chExt cx="541" cy="634"/>
              </a:xfrm>
            </p:grpSpPr>
            <p:grpSp>
              <p:nvGrpSpPr>
                <p:cNvPr id="543" name="Group 213"/>
                <p:cNvGrpSpPr>
                  <a:grpSpLocks/>
                </p:cNvGrpSpPr>
                <p:nvPr/>
              </p:nvGrpSpPr>
              <p:grpSpPr bwMode="auto">
                <a:xfrm>
                  <a:off x="2925" y="2523"/>
                  <a:ext cx="269" cy="631"/>
                  <a:chOff x="2932" y="2523"/>
                  <a:chExt cx="809" cy="631"/>
                </a:xfrm>
              </p:grpSpPr>
              <p:sp>
                <p:nvSpPr>
                  <p:cNvPr id="551" name="Arc 214"/>
                  <p:cNvSpPr>
                    <a:spLocks/>
                  </p:cNvSpPr>
                  <p:nvPr/>
                </p:nvSpPr>
                <p:spPr bwMode="auto">
                  <a:xfrm>
                    <a:off x="2932" y="2523"/>
                    <a:ext cx="136" cy="31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FF505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52" name="Arc 215"/>
                  <p:cNvSpPr>
                    <a:spLocks/>
                  </p:cNvSpPr>
                  <p:nvPr/>
                </p:nvSpPr>
                <p:spPr bwMode="auto">
                  <a:xfrm flipH="1" flipV="1">
                    <a:off x="3068" y="2835"/>
                    <a:ext cx="149" cy="31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FF505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53" name="Arc 216"/>
                  <p:cNvSpPr>
                    <a:spLocks/>
                  </p:cNvSpPr>
                  <p:nvPr/>
                </p:nvSpPr>
                <p:spPr bwMode="auto">
                  <a:xfrm flipV="1">
                    <a:off x="3199" y="2973"/>
                    <a:ext cx="136" cy="181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FF505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54" name="Arc 217"/>
                  <p:cNvSpPr>
                    <a:spLocks/>
                  </p:cNvSpPr>
                  <p:nvPr/>
                </p:nvSpPr>
                <p:spPr bwMode="auto">
                  <a:xfrm flipH="1">
                    <a:off x="3333" y="2795"/>
                    <a:ext cx="136" cy="181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FF505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55" name="Arc 218"/>
                  <p:cNvSpPr>
                    <a:spLocks/>
                  </p:cNvSpPr>
                  <p:nvPr/>
                </p:nvSpPr>
                <p:spPr bwMode="auto">
                  <a:xfrm>
                    <a:off x="3469" y="2795"/>
                    <a:ext cx="136" cy="4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FF505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56" name="Arc 219"/>
                  <p:cNvSpPr>
                    <a:spLocks/>
                  </p:cNvSpPr>
                  <p:nvPr/>
                </p:nvSpPr>
                <p:spPr bwMode="auto">
                  <a:xfrm flipH="1" flipV="1">
                    <a:off x="3605" y="2840"/>
                    <a:ext cx="136" cy="4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FF505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544" name="Group 220"/>
                <p:cNvGrpSpPr>
                  <a:grpSpLocks/>
                </p:cNvGrpSpPr>
                <p:nvPr/>
              </p:nvGrpSpPr>
              <p:grpSpPr bwMode="auto">
                <a:xfrm flipH="1">
                  <a:off x="2653" y="2523"/>
                  <a:ext cx="272" cy="634"/>
                  <a:chOff x="2925" y="2523"/>
                  <a:chExt cx="816" cy="634"/>
                </a:xfrm>
              </p:grpSpPr>
              <p:sp>
                <p:nvSpPr>
                  <p:cNvPr id="545" name="Arc 221"/>
                  <p:cNvSpPr>
                    <a:spLocks/>
                  </p:cNvSpPr>
                  <p:nvPr/>
                </p:nvSpPr>
                <p:spPr bwMode="auto">
                  <a:xfrm>
                    <a:off x="2925" y="2523"/>
                    <a:ext cx="136" cy="31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FF505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46" name="Arc 222"/>
                  <p:cNvSpPr>
                    <a:spLocks/>
                  </p:cNvSpPr>
                  <p:nvPr/>
                </p:nvSpPr>
                <p:spPr bwMode="auto">
                  <a:xfrm flipH="1" flipV="1">
                    <a:off x="3061" y="2840"/>
                    <a:ext cx="136" cy="31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FF505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47" name="Arc 223"/>
                  <p:cNvSpPr>
                    <a:spLocks/>
                  </p:cNvSpPr>
                  <p:nvPr/>
                </p:nvSpPr>
                <p:spPr bwMode="auto">
                  <a:xfrm flipV="1">
                    <a:off x="3197" y="2976"/>
                    <a:ext cx="136" cy="181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FF505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48" name="Arc 224"/>
                  <p:cNvSpPr>
                    <a:spLocks/>
                  </p:cNvSpPr>
                  <p:nvPr/>
                </p:nvSpPr>
                <p:spPr bwMode="auto">
                  <a:xfrm flipH="1">
                    <a:off x="3333" y="2795"/>
                    <a:ext cx="136" cy="181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FF505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49" name="Arc 225"/>
                  <p:cNvSpPr>
                    <a:spLocks/>
                  </p:cNvSpPr>
                  <p:nvPr/>
                </p:nvSpPr>
                <p:spPr bwMode="auto">
                  <a:xfrm>
                    <a:off x="3469" y="2795"/>
                    <a:ext cx="136" cy="4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FF505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50" name="Arc 226"/>
                  <p:cNvSpPr>
                    <a:spLocks/>
                  </p:cNvSpPr>
                  <p:nvPr/>
                </p:nvSpPr>
                <p:spPr bwMode="auto">
                  <a:xfrm flipH="1" flipV="1">
                    <a:off x="3605" y="2837"/>
                    <a:ext cx="136" cy="4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FF505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528" name="Group 227"/>
              <p:cNvGrpSpPr>
                <a:grpSpLocks/>
              </p:cNvGrpSpPr>
              <p:nvPr/>
            </p:nvGrpSpPr>
            <p:grpSpPr bwMode="auto">
              <a:xfrm flipV="1">
                <a:off x="2712" y="3057"/>
                <a:ext cx="544" cy="232"/>
                <a:chOff x="2653" y="2524"/>
                <a:chExt cx="544" cy="633"/>
              </a:xfrm>
            </p:grpSpPr>
            <p:grpSp>
              <p:nvGrpSpPr>
                <p:cNvPr id="529" name="Group 228"/>
                <p:cNvGrpSpPr>
                  <a:grpSpLocks/>
                </p:cNvGrpSpPr>
                <p:nvPr/>
              </p:nvGrpSpPr>
              <p:grpSpPr bwMode="auto">
                <a:xfrm>
                  <a:off x="2918" y="2524"/>
                  <a:ext cx="279" cy="633"/>
                  <a:chOff x="2904" y="2524"/>
                  <a:chExt cx="837" cy="633"/>
                </a:xfrm>
              </p:grpSpPr>
              <p:sp>
                <p:nvSpPr>
                  <p:cNvPr id="537" name="Arc 229"/>
                  <p:cNvSpPr>
                    <a:spLocks/>
                  </p:cNvSpPr>
                  <p:nvPr/>
                </p:nvSpPr>
                <p:spPr bwMode="auto">
                  <a:xfrm>
                    <a:off x="2904" y="2524"/>
                    <a:ext cx="157" cy="31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99FF33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38" name="Arc 230"/>
                  <p:cNvSpPr>
                    <a:spLocks/>
                  </p:cNvSpPr>
                  <p:nvPr/>
                </p:nvSpPr>
                <p:spPr bwMode="auto">
                  <a:xfrm flipH="1" flipV="1">
                    <a:off x="3061" y="2840"/>
                    <a:ext cx="136" cy="31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99FF33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39" name="Arc 231"/>
                  <p:cNvSpPr>
                    <a:spLocks/>
                  </p:cNvSpPr>
                  <p:nvPr/>
                </p:nvSpPr>
                <p:spPr bwMode="auto">
                  <a:xfrm flipV="1">
                    <a:off x="3197" y="2976"/>
                    <a:ext cx="136" cy="181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99FF33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40" name="Arc 232"/>
                  <p:cNvSpPr>
                    <a:spLocks/>
                  </p:cNvSpPr>
                  <p:nvPr/>
                </p:nvSpPr>
                <p:spPr bwMode="auto">
                  <a:xfrm flipH="1">
                    <a:off x="3333" y="2795"/>
                    <a:ext cx="136" cy="181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99FF33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41" name="Arc 233"/>
                  <p:cNvSpPr>
                    <a:spLocks/>
                  </p:cNvSpPr>
                  <p:nvPr/>
                </p:nvSpPr>
                <p:spPr bwMode="auto">
                  <a:xfrm>
                    <a:off x="3469" y="2795"/>
                    <a:ext cx="136" cy="4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99FF33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42" name="Arc 234"/>
                  <p:cNvSpPr>
                    <a:spLocks/>
                  </p:cNvSpPr>
                  <p:nvPr/>
                </p:nvSpPr>
                <p:spPr bwMode="auto">
                  <a:xfrm flipH="1" flipV="1">
                    <a:off x="3605" y="2840"/>
                    <a:ext cx="136" cy="4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99FF33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530" name="Group 235"/>
                <p:cNvGrpSpPr>
                  <a:grpSpLocks/>
                </p:cNvGrpSpPr>
                <p:nvPr/>
              </p:nvGrpSpPr>
              <p:grpSpPr bwMode="auto">
                <a:xfrm flipH="1">
                  <a:off x="2653" y="2525"/>
                  <a:ext cx="272" cy="632"/>
                  <a:chOff x="2925" y="2525"/>
                  <a:chExt cx="816" cy="632"/>
                </a:xfrm>
              </p:grpSpPr>
              <p:sp>
                <p:nvSpPr>
                  <p:cNvPr id="531" name="Arc 236"/>
                  <p:cNvSpPr>
                    <a:spLocks/>
                  </p:cNvSpPr>
                  <p:nvPr/>
                </p:nvSpPr>
                <p:spPr bwMode="auto">
                  <a:xfrm>
                    <a:off x="2925" y="2525"/>
                    <a:ext cx="136" cy="31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99FF33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32" name="Arc 237"/>
                  <p:cNvSpPr>
                    <a:spLocks/>
                  </p:cNvSpPr>
                  <p:nvPr/>
                </p:nvSpPr>
                <p:spPr bwMode="auto">
                  <a:xfrm flipH="1" flipV="1">
                    <a:off x="3061" y="2840"/>
                    <a:ext cx="136" cy="31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99FF33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33" name="Arc 238"/>
                  <p:cNvSpPr>
                    <a:spLocks/>
                  </p:cNvSpPr>
                  <p:nvPr/>
                </p:nvSpPr>
                <p:spPr bwMode="auto">
                  <a:xfrm flipV="1">
                    <a:off x="3197" y="2976"/>
                    <a:ext cx="136" cy="181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99FF33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34" name="Arc 239"/>
                  <p:cNvSpPr>
                    <a:spLocks/>
                  </p:cNvSpPr>
                  <p:nvPr/>
                </p:nvSpPr>
                <p:spPr bwMode="auto">
                  <a:xfrm flipH="1">
                    <a:off x="3333" y="2795"/>
                    <a:ext cx="136" cy="181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99FF33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35" name="Arc 240"/>
                  <p:cNvSpPr>
                    <a:spLocks/>
                  </p:cNvSpPr>
                  <p:nvPr/>
                </p:nvSpPr>
                <p:spPr bwMode="auto">
                  <a:xfrm>
                    <a:off x="3469" y="2795"/>
                    <a:ext cx="136" cy="4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99FF33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36" name="Arc 241"/>
                  <p:cNvSpPr>
                    <a:spLocks/>
                  </p:cNvSpPr>
                  <p:nvPr/>
                </p:nvSpPr>
                <p:spPr bwMode="auto">
                  <a:xfrm flipH="1" flipV="1">
                    <a:off x="3605" y="2840"/>
                    <a:ext cx="136" cy="45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99FF33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</p:grpSp>
      <p:sp>
        <p:nvSpPr>
          <p:cNvPr id="557" name="Rectangle 556"/>
          <p:cNvSpPr/>
          <p:nvPr/>
        </p:nvSpPr>
        <p:spPr>
          <a:xfrm>
            <a:off x="2033887" y="1409154"/>
            <a:ext cx="598369" cy="467820"/>
          </a:xfrm>
          <a:prstGeom prst="rect">
            <a:avLst/>
          </a:prstGeom>
        </p:spPr>
        <p:txBody>
          <a:bodyPr wrap="none" lIns="128016" tIns="64008" rIns="128016" bIns="64008">
            <a:spAutoFit/>
          </a:bodyPr>
          <a:lstStyle/>
          <a:p>
            <a:pPr algn="ctr"/>
            <a:r>
              <a:rPr lang="en-GB" sz="2200" i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GB" sz="2200" i="1" baseline="-25000" dirty="0" smtClean="0">
                <a:latin typeface="Arial" pitchFamily="34" charset="0"/>
                <a:cs typeface="Arial" pitchFamily="34" charset="0"/>
              </a:rPr>
              <a:t>1</a:t>
            </a:r>
            <a:endParaRPr lang="en-GB" sz="22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8" name="Freeform 11"/>
          <p:cNvSpPr>
            <a:spLocks/>
          </p:cNvSpPr>
          <p:nvPr/>
        </p:nvSpPr>
        <p:spPr bwMode="auto">
          <a:xfrm>
            <a:off x="1344216" y="2221706"/>
            <a:ext cx="1041749" cy="176642"/>
          </a:xfrm>
          <a:custGeom>
            <a:avLst/>
            <a:gdLst>
              <a:gd name="T0" fmla="*/ 42 w 536"/>
              <a:gd name="T1" fmla="*/ 88 h 88"/>
              <a:gd name="T2" fmla="*/ 42 w 536"/>
              <a:gd name="T3" fmla="*/ 88 h 88"/>
              <a:gd name="T4" fmla="*/ 26 w 536"/>
              <a:gd name="T5" fmla="*/ 88 h 88"/>
              <a:gd name="T6" fmla="*/ 11 w 536"/>
              <a:gd name="T7" fmla="*/ 78 h 88"/>
              <a:gd name="T8" fmla="*/ 0 w 536"/>
              <a:gd name="T9" fmla="*/ 62 h 88"/>
              <a:gd name="T10" fmla="*/ 0 w 536"/>
              <a:gd name="T11" fmla="*/ 47 h 88"/>
              <a:gd name="T12" fmla="*/ 0 w 536"/>
              <a:gd name="T13" fmla="*/ 47 h 88"/>
              <a:gd name="T14" fmla="*/ 0 w 536"/>
              <a:gd name="T15" fmla="*/ 47 h 88"/>
              <a:gd name="T16" fmla="*/ 0 w 536"/>
              <a:gd name="T17" fmla="*/ 31 h 88"/>
              <a:gd name="T18" fmla="*/ 11 w 536"/>
              <a:gd name="T19" fmla="*/ 16 h 88"/>
              <a:gd name="T20" fmla="*/ 26 w 536"/>
              <a:gd name="T21" fmla="*/ 5 h 88"/>
              <a:gd name="T22" fmla="*/ 42 w 536"/>
              <a:gd name="T23" fmla="*/ 0 h 88"/>
              <a:gd name="T24" fmla="*/ 42 w 536"/>
              <a:gd name="T25" fmla="*/ 0 h 88"/>
              <a:gd name="T26" fmla="*/ 489 w 536"/>
              <a:gd name="T27" fmla="*/ 0 h 88"/>
              <a:gd name="T28" fmla="*/ 489 w 536"/>
              <a:gd name="T29" fmla="*/ 0 h 88"/>
              <a:gd name="T30" fmla="*/ 510 w 536"/>
              <a:gd name="T31" fmla="*/ 5 h 88"/>
              <a:gd name="T32" fmla="*/ 520 w 536"/>
              <a:gd name="T33" fmla="*/ 16 h 88"/>
              <a:gd name="T34" fmla="*/ 530 w 536"/>
              <a:gd name="T35" fmla="*/ 31 h 88"/>
              <a:gd name="T36" fmla="*/ 536 w 536"/>
              <a:gd name="T37" fmla="*/ 47 h 88"/>
              <a:gd name="T38" fmla="*/ 536 w 536"/>
              <a:gd name="T39" fmla="*/ 47 h 88"/>
              <a:gd name="T40" fmla="*/ 536 w 536"/>
              <a:gd name="T41" fmla="*/ 47 h 88"/>
              <a:gd name="T42" fmla="*/ 530 w 536"/>
              <a:gd name="T43" fmla="*/ 62 h 88"/>
              <a:gd name="T44" fmla="*/ 520 w 536"/>
              <a:gd name="T45" fmla="*/ 78 h 88"/>
              <a:gd name="T46" fmla="*/ 510 w 536"/>
              <a:gd name="T47" fmla="*/ 88 h 88"/>
              <a:gd name="T48" fmla="*/ 489 w 536"/>
              <a:gd name="T49" fmla="*/ 88 h 88"/>
              <a:gd name="T50" fmla="*/ 489 w 536"/>
              <a:gd name="T51" fmla="*/ 88 h 88"/>
              <a:gd name="T52" fmla="*/ 42 w 536"/>
              <a:gd name="T53" fmla="*/ 88 h 88"/>
              <a:gd name="T54" fmla="*/ 42 w 536"/>
              <a:gd name="T5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36" h="88">
                <a:moveTo>
                  <a:pt x="42" y="88"/>
                </a:moveTo>
                <a:lnTo>
                  <a:pt x="42" y="88"/>
                </a:lnTo>
                <a:lnTo>
                  <a:pt x="26" y="88"/>
                </a:lnTo>
                <a:lnTo>
                  <a:pt x="11" y="78"/>
                </a:lnTo>
                <a:lnTo>
                  <a:pt x="0" y="62"/>
                </a:lnTo>
                <a:lnTo>
                  <a:pt x="0" y="47"/>
                </a:lnTo>
                <a:lnTo>
                  <a:pt x="0" y="47"/>
                </a:lnTo>
                <a:lnTo>
                  <a:pt x="0" y="47"/>
                </a:lnTo>
                <a:lnTo>
                  <a:pt x="0" y="31"/>
                </a:lnTo>
                <a:lnTo>
                  <a:pt x="11" y="16"/>
                </a:lnTo>
                <a:lnTo>
                  <a:pt x="26" y="5"/>
                </a:lnTo>
                <a:lnTo>
                  <a:pt x="42" y="0"/>
                </a:lnTo>
                <a:lnTo>
                  <a:pt x="42" y="0"/>
                </a:lnTo>
                <a:lnTo>
                  <a:pt x="489" y="0"/>
                </a:lnTo>
                <a:lnTo>
                  <a:pt x="489" y="0"/>
                </a:lnTo>
                <a:lnTo>
                  <a:pt x="510" y="5"/>
                </a:lnTo>
                <a:lnTo>
                  <a:pt x="520" y="16"/>
                </a:lnTo>
                <a:lnTo>
                  <a:pt x="530" y="31"/>
                </a:lnTo>
                <a:lnTo>
                  <a:pt x="536" y="47"/>
                </a:lnTo>
                <a:lnTo>
                  <a:pt x="536" y="47"/>
                </a:lnTo>
                <a:lnTo>
                  <a:pt x="536" y="47"/>
                </a:lnTo>
                <a:lnTo>
                  <a:pt x="530" y="62"/>
                </a:lnTo>
                <a:lnTo>
                  <a:pt x="520" y="78"/>
                </a:lnTo>
                <a:lnTo>
                  <a:pt x="510" y="88"/>
                </a:lnTo>
                <a:lnTo>
                  <a:pt x="489" y="88"/>
                </a:lnTo>
                <a:lnTo>
                  <a:pt x="489" y="88"/>
                </a:lnTo>
                <a:lnTo>
                  <a:pt x="42" y="88"/>
                </a:lnTo>
                <a:lnTo>
                  <a:pt x="42" y="88"/>
                </a:lnTo>
                <a:close/>
              </a:path>
            </a:pathLst>
          </a:cu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9" name="Freeform 22"/>
          <p:cNvSpPr>
            <a:spLocks/>
          </p:cNvSpPr>
          <p:nvPr/>
        </p:nvSpPr>
        <p:spPr bwMode="auto">
          <a:xfrm>
            <a:off x="7272782" y="2219698"/>
            <a:ext cx="408138" cy="178650"/>
          </a:xfrm>
          <a:custGeom>
            <a:avLst/>
            <a:gdLst>
              <a:gd name="T0" fmla="*/ 45 w 535"/>
              <a:gd name="T1" fmla="*/ 89 h 89"/>
              <a:gd name="T2" fmla="*/ 45 w 535"/>
              <a:gd name="T3" fmla="*/ 89 h 89"/>
              <a:gd name="T4" fmla="*/ 28 w 535"/>
              <a:gd name="T5" fmla="*/ 89 h 89"/>
              <a:gd name="T6" fmla="*/ 11 w 535"/>
              <a:gd name="T7" fmla="*/ 78 h 89"/>
              <a:gd name="T8" fmla="*/ 6 w 535"/>
              <a:gd name="T9" fmla="*/ 61 h 89"/>
              <a:gd name="T10" fmla="*/ 0 w 535"/>
              <a:gd name="T11" fmla="*/ 45 h 89"/>
              <a:gd name="T12" fmla="*/ 0 w 535"/>
              <a:gd name="T13" fmla="*/ 45 h 89"/>
              <a:gd name="T14" fmla="*/ 0 w 535"/>
              <a:gd name="T15" fmla="*/ 45 h 89"/>
              <a:gd name="T16" fmla="*/ 6 w 535"/>
              <a:gd name="T17" fmla="*/ 28 h 89"/>
              <a:gd name="T18" fmla="*/ 11 w 535"/>
              <a:gd name="T19" fmla="*/ 17 h 89"/>
              <a:gd name="T20" fmla="*/ 28 w 535"/>
              <a:gd name="T21" fmla="*/ 6 h 89"/>
              <a:gd name="T22" fmla="*/ 45 w 535"/>
              <a:gd name="T23" fmla="*/ 0 h 89"/>
              <a:gd name="T24" fmla="*/ 45 w 535"/>
              <a:gd name="T25" fmla="*/ 0 h 89"/>
              <a:gd name="T26" fmla="*/ 491 w 535"/>
              <a:gd name="T27" fmla="*/ 0 h 89"/>
              <a:gd name="T28" fmla="*/ 491 w 535"/>
              <a:gd name="T29" fmla="*/ 0 h 89"/>
              <a:gd name="T30" fmla="*/ 507 w 535"/>
              <a:gd name="T31" fmla="*/ 6 h 89"/>
              <a:gd name="T32" fmla="*/ 524 w 535"/>
              <a:gd name="T33" fmla="*/ 17 h 89"/>
              <a:gd name="T34" fmla="*/ 535 w 535"/>
              <a:gd name="T35" fmla="*/ 28 h 89"/>
              <a:gd name="T36" fmla="*/ 535 w 535"/>
              <a:gd name="T37" fmla="*/ 45 h 89"/>
              <a:gd name="T38" fmla="*/ 535 w 535"/>
              <a:gd name="T39" fmla="*/ 45 h 89"/>
              <a:gd name="T40" fmla="*/ 535 w 535"/>
              <a:gd name="T41" fmla="*/ 45 h 89"/>
              <a:gd name="T42" fmla="*/ 535 w 535"/>
              <a:gd name="T43" fmla="*/ 61 h 89"/>
              <a:gd name="T44" fmla="*/ 524 w 535"/>
              <a:gd name="T45" fmla="*/ 78 h 89"/>
              <a:gd name="T46" fmla="*/ 507 w 535"/>
              <a:gd name="T47" fmla="*/ 89 h 89"/>
              <a:gd name="T48" fmla="*/ 491 w 535"/>
              <a:gd name="T49" fmla="*/ 89 h 89"/>
              <a:gd name="T50" fmla="*/ 491 w 535"/>
              <a:gd name="T51" fmla="*/ 89 h 89"/>
              <a:gd name="T52" fmla="*/ 45 w 535"/>
              <a:gd name="T53" fmla="*/ 89 h 89"/>
              <a:gd name="T54" fmla="*/ 45 w 535"/>
              <a:gd name="T55" fmla="*/ 8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35" h="89">
                <a:moveTo>
                  <a:pt x="45" y="89"/>
                </a:moveTo>
                <a:lnTo>
                  <a:pt x="45" y="89"/>
                </a:lnTo>
                <a:lnTo>
                  <a:pt x="28" y="89"/>
                </a:lnTo>
                <a:lnTo>
                  <a:pt x="11" y="78"/>
                </a:lnTo>
                <a:lnTo>
                  <a:pt x="6" y="61"/>
                </a:lnTo>
                <a:lnTo>
                  <a:pt x="0" y="45"/>
                </a:lnTo>
                <a:lnTo>
                  <a:pt x="0" y="45"/>
                </a:lnTo>
                <a:lnTo>
                  <a:pt x="0" y="45"/>
                </a:lnTo>
                <a:lnTo>
                  <a:pt x="6" y="28"/>
                </a:lnTo>
                <a:lnTo>
                  <a:pt x="11" y="17"/>
                </a:lnTo>
                <a:lnTo>
                  <a:pt x="28" y="6"/>
                </a:lnTo>
                <a:lnTo>
                  <a:pt x="45" y="0"/>
                </a:lnTo>
                <a:lnTo>
                  <a:pt x="45" y="0"/>
                </a:lnTo>
                <a:lnTo>
                  <a:pt x="491" y="0"/>
                </a:lnTo>
                <a:lnTo>
                  <a:pt x="491" y="0"/>
                </a:lnTo>
                <a:lnTo>
                  <a:pt x="507" y="6"/>
                </a:lnTo>
                <a:lnTo>
                  <a:pt x="524" y="17"/>
                </a:lnTo>
                <a:lnTo>
                  <a:pt x="535" y="28"/>
                </a:lnTo>
                <a:lnTo>
                  <a:pt x="535" y="45"/>
                </a:lnTo>
                <a:lnTo>
                  <a:pt x="535" y="45"/>
                </a:lnTo>
                <a:lnTo>
                  <a:pt x="535" y="45"/>
                </a:lnTo>
                <a:lnTo>
                  <a:pt x="535" y="61"/>
                </a:lnTo>
                <a:lnTo>
                  <a:pt x="524" y="78"/>
                </a:lnTo>
                <a:lnTo>
                  <a:pt x="507" y="89"/>
                </a:lnTo>
                <a:lnTo>
                  <a:pt x="491" y="89"/>
                </a:lnTo>
                <a:lnTo>
                  <a:pt x="491" y="89"/>
                </a:lnTo>
                <a:lnTo>
                  <a:pt x="45" y="89"/>
                </a:lnTo>
                <a:lnTo>
                  <a:pt x="45" y="89"/>
                </a:lnTo>
                <a:close/>
              </a:path>
            </a:pathLst>
          </a:cu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0" name="Freeform 13"/>
          <p:cNvSpPr>
            <a:spLocks/>
          </p:cNvSpPr>
          <p:nvPr/>
        </p:nvSpPr>
        <p:spPr bwMode="auto">
          <a:xfrm>
            <a:off x="2928392" y="2221706"/>
            <a:ext cx="950810" cy="176642"/>
          </a:xfrm>
          <a:custGeom>
            <a:avLst/>
            <a:gdLst>
              <a:gd name="T0" fmla="*/ 41 w 535"/>
              <a:gd name="T1" fmla="*/ 88 h 88"/>
              <a:gd name="T2" fmla="*/ 41 w 535"/>
              <a:gd name="T3" fmla="*/ 88 h 88"/>
              <a:gd name="T4" fmla="*/ 26 w 535"/>
              <a:gd name="T5" fmla="*/ 88 h 88"/>
              <a:gd name="T6" fmla="*/ 10 w 535"/>
              <a:gd name="T7" fmla="*/ 78 h 88"/>
              <a:gd name="T8" fmla="*/ 0 w 535"/>
              <a:gd name="T9" fmla="*/ 62 h 88"/>
              <a:gd name="T10" fmla="*/ 0 w 535"/>
              <a:gd name="T11" fmla="*/ 47 h 88"/>
              <a:gd name="T12" fmla="*/ 0 w 535"/>
              <a:gd name="T13" fmla="*/ 47 h 88"/>
              <a:gd name="T14" fmla="*/ 0 w 535"/>
              <a:gd name="T15" fmla="*/ 47 h 88"/>
              <a:gd name="T16" fmla="*/ 0 w 535"/>
              <a:gd name="T17" fmla="*/ 31 h 88"/>
              <a:gd name="T18" fmla="*/ 10 w 535"/>
              <a:gd name="T19" fmla="*/ 16 h 88"/>
              <a:gd name="T20" fmla="*/ 26 w 535"/>
              <a:gd name="T21" fmla="*/ 5 h 88"/>
              <a:gd name="T22" fmla="*/ 41 w 535"/>
              <a:gd name="T23" fmla="*/ 0 h 88"/>
              <a:gd name="T24" fmla="*/ 41 w 535"/>
              <a:gd name="T25" fmla="*/ 0 h 88"/>
              <a:gd name="T26" fmla="*/ 488 w 535"/>
              <a:gd name="T27" fmla="*/ 0 h 88"/>
              <a:gd name="T28" fmla="*/ 488 w 535"/>
              <a:gd name="T29" fmla="*/ 0 h 88"/>
              <a:gd name="T30" fmla="*/ 504 w 535"/>
              <a:gd name="T31" fmla="*/ 5 h 88"/>
              <a:gd name="T32" fmla="*/ 520 w 535"/>
              <a:gd name="T33" fmla="*/ 16 h 88"/>
              <a:gd name="T34" fmla="*/ 530 w 535"/>
              <a:gd name="T35" fmla="*/ 31 h 88"/>
              <a:gd name="T36" fmla="*/ 535 w 535"/>
              <a:gd name="T37" fmla="*/ 47 h 88"/>
              <a:gd name="T38" fmla="*/ 535 w 535"/>
              <a:gd name="T39" fmla="*/ 47 h 88"/>
              <a:gd name="T40" fmla="*/ 535 w 535"/>
              <a:gd name="T41" fmla="*/ 47 h 88"/>
              <a:gd name="T42" fmla="*/ 530 w 535"/>
              <a:gd name="T43" fmla="*/ 62 h 88"/>
              <a:gd name="T44" fmla="*/ 520 w 535"/>
              <a:gd name="T45" fmla="*/ 78 h 88"/>
              <a:gd name="T46" fmla="*/ 504 w 535"/>
              <a:gd name="T47" fmla="*/ 88 h 88"/>
              <a:gd name="T48" fmla="*/ 488 w 535"/>
              <a:gd name="T49" fmla="*/ 88 h 88"/>
              <a:gd name="T50" fmla="*/ 488 w 535"/>
              <a:gd name="T51" fmla="*/ 88 h 88"/>
              <a:gd name="T52" fmla="*/ 41 w 535"/>
              <a:gd name="T53" fmla="*/ 88 h 88"/>
              <a:gd name="T54" fmla="*/ 41 w 535"/>
              <a:gd name="T5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35" h="88">
                <a:moveTo>
                  <a:pt x="41" y="88"/>
                </a:moveTo>
                <a:lnTo>
                  <a:pt x="41" y="88"/>
                </a:lnTo>
                <a:lnTo>
                  <a:pt x="26" y="88"/>
                </a:lnTo>
                <a:lnTo>
                  <a:pt x="10" y="78"/>
                </a:lnTo>
                <a:lnTo>
                  <a:pt x="0" y="62"/>
                </a:lnTo>
                <a:lnTo>
                  <a:pt x="0" y="47"/>
                </a:lnTo>
                <a:lnTo>
                  <a:pt x="0" y="47"/>
                </a:lnTo>
                <a:lnTo>
                  <a:pt x="0" y="47"/>
                </a:lnTo>
                <a:lnTo>
                  <a:pt x="0" y="31"/>
                </a:lnTo>
                <a:lnTo>
                  <a:pt x="10" y="16"/>
                </a:lnTo>
                <a:lnTo>
                  <a:pt x="26" y="5"/>
                </a:lnTo>
                <a:lnTo>
                  <a:pt x="41" y="0"/>
                </a:lnTo>
                <a:lnTo>
                  <a:pt x="41" y="0"/>
                </a:lnTo>
                <a:lnTo>
                  <a:pt x="488" y="0"/>
                </a:lnTo>
                <a:lnTo>
                  <a:pt x="488" y="0"/>
                </a:lnTo>
                <a:lnTo>
                  <a:pt x="504" y="5"/>
                </a:lnTo>
                <a:lnTo>
                  <a:pt x="520" y="16"/>
                </a:lnTo>
                <a:lnTo>
                  <a:pt x="530" y="31"/>
                </a:lnTo>
                <a:lnTo>
                  <a:pt x="535" y="47"/>
                </a:lnTo>
                <a:lnTo>
                  <a:pt x="535" y="47"/>
                </a:lnTo>
                <a:lnTo>
                  <a:pt x="535" y="47"/>
                </a:lnTo>
                <a:lnTo>
                  <a:pt x="530" y="62"/>
                </a:lnTo>
                <a:lnTo>
                  <a:pt x="520" y="78"/>
                </a:lnTo>
                <a:lnTo>
                  <a:pt x="504" y="88"/>
                </a:lnTo>
                <a:lnTo>
                  <a:pt x="488" y="88"/>
                </a:lnTo>
                <a:lnTo>
                  <a:pt x="488" y="88"/>
                </a:lnTo>
                <a:lnTo>
                  <a:pt x="41" y="88"/>
                </a:lnTo>
                <a:lnTo>
                  <a:pt x="41" y="88"/>
                </a:lnTo>
                <a:close/>
              </a:path>
            </a:pathLst>
          </a:cu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1" name="Freeform 13"/>
          <p:cNvSpPr>
            <a:spLocks/>
          </p:cNvSpPr>
          <p:nvPr/>
        </p:nvSpPr>
        <p:spPr bwMode="auto">
          <a:xfrm>
            <a:off x="4452978" y="2221706"/>
            <a:ext cx="970908" cy="176642"/>
          </a:xfrm>
          <a:custGeom>
            <a:avLst/>
            <a:gdLst>
              <a:gd name="T0" fmla="*/ 41 w 535"/>
              <a:gd name="T1" fmla="*/ 88 h 88"/>
              <a:gd name="T2" fmla="*/ 41 w 535"/>
              <a:gd name="T3" fmla="*/ 88 h 88"/>
              <a:gd name="T4" fmla="*/ 26 w 535"/>
              <a:gd name="T5" fmla="*/ 88 h 88"/>
              <a:gd name="T6" fmla="*/ 10 w 535"/>
              <a:gd name="T7" fmla="*/ 78 h 88"/>
              <a:gd name="T8" fmla="*/ 0 w 535"/>
              <a:gd name="T9" fmla="*/ 62 h 88"/>
              <a:gd name="T10" fmla="*/ 0 w 535"/>
              <a:gd name="T11" fmla="*/ 47 h 88"/>
              <a:gd name="T12" fmla="*/ 0 w 535"/>
              <a:gd name="T13" fmla="*/ 47 h 88"/>
              <a:gd name="T14" fmla="*/ 0 w 535"/>
              <a:gd name="T15" fmla="*/ 47 h 88"/>
              <a:gd name="T16" fmla="*/ 0 w 535"/>
              <a:gd name="T17" fmla="*/ 31 h 88"/>
              <a:gd name="T18" fmla="*/ 10 w 535"/>
              <a:gd name="T19" fmla="*/ 16 h 88"/>
              <a:gd name="T20" fmla="*/ 26 w 535"/>
              <a:gd name="T21" fmla="*/ 5 h 88"/>
              <a:gd name="T22" fmla="*/ 41 w 535"/>
              <a:gd name="T23" fmla="*/ 0 h 88"/>
              <a:gd name="T24" fmla="*/ 41 w 535"/>
              <a:gd name="T25" fmla="*/ 0 h 88"/>
              <a:gd name="T26" fmla="*/ 488 w 535"/>
              <a:gd name="T27" fmla="*/ 0 h 88"/>
              <a:gd name="T28" fmla="*/ 488 w 535"/>
              <a:gd name="T29" fmla="*/ 0 h 88"/>
              <a:gd name="T30" fmla="*/ 504 w 535"/>
              <a:gd name="T31" fmla="*/ 5 h 88"/>
              <a:gd name="T32" fmla="*/ 520 w 535"/>
              <a:gd name="T33" fmla="*/ 16 h 88"/>
              <a:gd name="T34" fmla="*/ 530 w 535"/>
              <a:gd name="T35" fmla="*/ 31 h 88"/>
              <a:gd name="T36" fmla="*/ 535 w 535"/>
              <a:gd name="T37" fmla="*/ 47 h 88"/>
              <a:gd name="T38" fmla="*/ 535 w 535"/>
              <a:gd name="T39" fmla="*/ 47 h 88"/>
              <a:gd name="T40" fmla="*/ 535 w 535"/>
              <a:gd name="T41" fmla="*/ 47 h 88"/>
              <a:gd name="T42" fmla="*/ 530 w 535"/>
              <a:gd name="T43" fmla="*/ 62 h 88"/>
              <a:gd name="T44" fmla="*/ 520 w 535"/>
              <a:gd name="T45" fmla="*/ 78 h 88"/>
              <a:gd name="T46" fmla="*/ 504 w 535"/>
              <a:gd name="T47" fmla="*/ 88 h 88"/>
              <a:gd name="T48" fmla="*/ 488 w 535"/>
              <a:gd name="T49" fmla="*/ 88 h 88"/>
              <a:gd name="T50" fmla="*/ 488 w 535"/>
              <a:gd name="T51" fmla="*/ 88 h 88"/>
              <a:gd name="T52" fmla="*/ 41 w 535"/>
              <a:gd name="T53" fmla="*/ 88 h 88"/>
              <a:gd name="T54" fmla="*/ 41 w 535"/>
              <a:gd name="T5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35" h="88">
                <a:moveTo>
                  <a:pt x="41" y="88"/>
                </a:moveTo>
                <a:lnTo>
                  <a:pt x="41" y="88"/>
                </a:lnTo>
                <a:lnTo>
                  <a:pt x="26" y="88"/>
                </a:lnTo>
                <a:lnTo>
                  <a:pt x="10" y="78"/>
                </a:lnTo>
                <a:lnTo>
                  <a:pt x="0" y="62"/>
                </a:lnTo>
                <a:lnTo>
                  <a:pt x="0" y="47"/>
                </a:lnTo>
                <a:lnTo>
                  <a:pt x="0" y="47"/>
                </a:lnTo>
                <a:lnTo>
                  <a:pt x="0" y="47"/>
                </a:lnTo>
                <a:lnTo>
                  <a:pt x="0" y="31"/>
                </a:lnTo>
                <a:lnTo>
                  <a:pt x="10" y="16"/>
                </a:lnTo>
                <a:lnTo>
                  <a:pt x="26" y="5"/>
                </a:lnTo>
                <a:lnTo>
                  <a:pt x="41" y="0"/>
                </a:lnTo>
                <a:lnTo>
                  <a:pt x="41" y="0"/>
                </a:lnTo>
                <a:lnTo>
                  <a:pt x="488" y="0"/>
                </a:lnTo>
                <a:lnTo>
                  <a:pt x="488" y="0"/>
                </a:lnTo>
                <a:lnTo>
                  <a:pt x="504" y="5"/>
                </a:lnTo>
                <a:lnTo>
                  <a:pt x="520" y="16"/>
                </a:lnTo>
                <a:lnTo>
                  <a:pt x="530" y="31"/>
                </a:lnTo>
                <a:lnTo>
                  <a:pt x="535" y="47"/>
                </a:lnTo>
                <a:lnTo>
                  <a:pt x="535" y="47"/>
                </a:lnTo>
                <a:lnTo>
                  <a:pt x="535" y="47"/>
                </a:lnTo>
                <a:lnTo>
                  <a:pt x="530" y="62"/>
                </a:lnTo>
                <a:lnTo>
                  <a:pt x="520" y="78"/>
                </a:lnTo>
                <a:lnTo>
                  <a:pt x="504" y="88"/>
                </a:lnTo>
                <a:lnTo>
                  <a:pt x="488" y="88"/>
                </a:lnTo>
                <a:lnTo>
                  <a:pt x="488" y="88"/>
                </a:lnTo>
                <a:lnTo>
                  <a:pt x="41" y="88"/>
                </a:lnTo>
                <a:lnTo>
                  <a:pt x="41" y="88"/>
                </a:lnTo>
                <a:close/>
              </a:path>
            </a:pathLst>
          </a:cu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2" name="Freeform 22"/>
          <p:cNvSpPr>
            <a:spLocks/>
          </p:cNvSpPr>
          <p:nvPr/>
        </p:nvSpPr>
        <p:spPr bwMode="auto">
          <a:xfrm>
            <a:off x="6024327" y="2219698"/>
            <a:ext cx="462682" cy="178650"/>
          </a:xfrm>
          <a:custGeom>
            <a:avLst/>
            <a:gdLst>
              <a:gd name="T0" fmla="*/ 45 w 535"/>
              <a:gd name="T1" fmla="*/ 89 h 89"/>
              <a:gd name="T2" fmla="*/ 45 w 535"/>
              <a:gd name="T3" fmla="*/ 89 h 89"/>
              <a:gd name="T4" fmla="*/ 28 w 535"/>
              <a:gd name="T5" fmla="*/ 89 h 89"/>
              <a:gd name="T6" fmla="*/ 11 w 535"/>
              <a:gd name="T7" fmla="*/ 78 h 89"/>
              <a:gd name="T8" fmla="*/ 6 w 535"/>
              <a:gd name="T9" fmla="*/ 61 h 89"/>
              <a:gd name="T10" fmla="*/ 0 w 535"/>
              <a:gd name="T11" fmla="*/ 45 h 89"/>
              <a:gd name="T12" fmla="*/ 0 w 535"/>
              <a:gd name="T13" fmla="*/ 45 h 89"/>
              <a:gd name="T14" fmla="*/ 0 w 535"/>
              <a:gd name="T15" fmla="*/ 45 h 89"/>
              <a:gd name="T16" fmla="*/ 6 w 535"/>
              <a:gd name="T17" fmla="*/ 28 h 89"/>
              <a:gd name="T18" fmla="*/ 11 w 535"/>
              <a:gd name="T19" fmla="*/ 17 h 89"/>
              <a:gd name="T20" fmla="*/ 28 w 535"/>
              <a:gd name="T21" fmla="*/ 6 h 89"/>
              <a:gd name="T22" fmla="*/ 45 w 535"/>
              <a:gd name="T23" fmla="*/ 0 h 89"/>
              <a:gd name="T24" fmla="*/ 45 w 535"/>
              <a:gd name="T25" fmla="*/ 0 h 89"/>
              <a:gd name="T26" fmla="*/ 491 w 535"/>
              <a:gd name="T27" fmla="*/ 0 h 89"/>
              <a:gd name="T28" fmla="*/ 491 w 535"/>
              <a:gd name="T29" fmla="*/ 0 h 89"/>
              <a:gd name="T30" fmla="*/ 507 w 535"/>
              <a:gd name="T31" fmla="*/ 6 h 89"/>
              <a:gd name="T32" fmla="*/ 524 w 535"/>
              <a:gd name="T33" fmla="*/ 17 h 89"/>
              <a:gd name="T34" fmla="*/ 535 w 535"/>
              <a:gd name="T35" fmla="*/ 28 h 89"/>
              <a:gd name="T36" fmla="*/ 535 w 535"/>
              <a:gd name="T37" fmla="*/ 45 h 89"/>
              <a:gd name="T38" fmla="*/ 535 w 535"/>
              <a:gd name="T39" fmla="*/ 45 h 89"/>
              <a:gd name="T40" fmla="*/ 535 w 535"/>
              <a:gd name="T41" fmla="*/ 45 h 89"/>
              <a:gd name="T42" fmla="*/ 535 w 535"/>
              <a:gd name="T43" fmla="*/ 61 h 89"/>
              <a:gd name="T44" fmla="*/ 524 w 535"/>
              <a:gd name="T45" fmla="*/ 78 h 89"/>
              <a:gd name="T46" fmla="*/ 507 w 535"/>
              <a:gd name="T47" fmla="*/ 89 h 89"/>
              <a:gd name="T48" fmla="*/ 491 w 535"/>
              <a:gd name="T49" fmla="*/ 89 h 89"/>
              <a:gd name="T50" fmla="*/ 491 w 535"/>
              <a:gd name="T51" fmla="*/ 89 h 89"/>
              <a:gd name="T52" fmla="*/ 45 w 535"/>
              <a:gd name="T53" fmla="*/ 89 h 89"/>
              <a:gd name="T54" fmla="*/ 45 w 535"/>
              <a:gd name="T55" fmla="*/ 8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35" h="89">
                <a:moveTo>
                  <a:pt x="45" y="89"/>
                </a:moveTo>
                <a:lnTo>
                  <a:pt x="45" y="89"/>
                </a:lnTo>
                <a:lnTo>
                  <a:pt x="28" y="89"/>
                </a:lnTo>
                <a:lnTo>
                  <a:pt x="11" y="78"/>
                </a:lnTo>
                <a:lnTo>
                  <a:pt x="6" y="61"/>
                </a:lnTo>
                <a:lnTo>
                  <a:pt x="0" y="45"/>
                </a:lnTo>
                <a:lnTo>
                  <a:pt x="0" y="45"/>
                </a:lnTo>
                <a:lnTo>
                  <a:pt x="0" y="45"/>
                </a:lnTo>
                <a:lnTo>
                  <a:pt x="6" y="28"/>
                </a:lnTo>
                <a:lnTo>
                  <a:pt x="11" y="17"/>
                </a:lnTo>
                <a:lnTo>
                  <a:pt x="28" y="6"/>
                </a:lnTo>
                <a:lnTo>
                  <a:pt x="45" y="0"/>
                </a:lnTo>
                <a:lnTo>
                  <a:pt x="45" y="0"/>
                </a:lnTo>
                <a:lnTo>
                  <a:pt x="491" y="0"/>
                </a:lnTo>
                <a:lnTo>
                  <a:pt x="491" y="0"/>
                </a:lnTo>
                <a:lnTo>
                  <a:pt x="507" y="6"/>
                </a:lnTo>
                <a:lnTo>
                  <a:pt x="524" y="17"/>
                </a:lnTo>
                <a:lnTo>
                  <a:pt x="535" y="28"/>
                </a:lnTo>
                <a:lnTo>
                  <a:pt x="535" y="45"/>
                </a:lnTo>
                <a:lnTo>
                  <a:pt x="535" y="45"/>
                </a:lnTo>
                <a:lnTo>
                  <a:pt x="535" y="45"/>
                </a:lnTo>
                <a:lnTo>
                  <a:pt x="535" y="61"/>
                </a:lnTo>
                <a:lnTo>
                  <a:pt x="524" y="78"/>
                </a:lnTo>
                <a:lnTo>
                  <a:pt x="507" y="89"/>
                </a:lnTo>
                <a:lnTo>
                  <a:pt x="491" y="89"/>
                </a:lnTo>
                <a:lnTo>
                  <a:pt x="491" y="89"/>
                </a:lnTo>
                <a:lnTo>
                  <a:pt x="45" y="89"/>
                </a:lnTo>
                <a:lnTo>
                  <a:pt x="45" y="89"/>
                </a:lnTo>
                <a:close/>
              </a:path>
            </a:pathLst>
          </a:cu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63" name="Group 32"/>
          <p:cNvGrpSpPr>
            <a:grpSpLocks noChangeAspect="1"/>
          </p:cNvGrpSpPr>
          <p:nvPr/>
        </p:nvGrpSpPr>
        <p:grpSpPr bwMode="auto">
          <a:xfrm>
            <a:off x="7656667" y="1900872"/>
            <a:ext cx="678351" cy="750693"/>
            <a:chOff x="4352" y="2868"/>
            <a:chExt cx="387" cy="430"/>
          </a:xfrm>
        </p:grpSpPr>
        <p:sp>
          <p:nvSpPr>
            <p:cNvPr id="564" name="Freeform 52"/>
            <p:cNvSpPr>
              <a:spLocks/>
            </p:cNvSpPr>
            <p:nvPr/>
          </p:nvSpPr>
          <p:spPr bwMode="auto">
            <a:xfrm>
              <a:off x="4395" y="2873"/>
              <a:ext cx="344" cy="425"/>
            </a:xfrm>
            <a:custGeom>
              <a:avLst/>
              <a:gdLst>
                <a:gd name="T0" fmla="*/ 1101 w 1377"/>
                <a:gd name="T1" fmla="*/ 935 h 1699"/>
                <a:gd name="T2" fmla="*/ 1279 w 1377"/>
                <a:gd name="T3" fmla="*/ 349 h 1699"/>
                <a:gd name="T4" fmla="*/ 1275 w 1377"/>
                <a:gd name="T5" fmla="*/ 338 h 1699"/>
                <a:gd name="T6" fmla="*/ 1266 w 1377"/>
                <a:gd name="T7" fmla="*/ 317 h 1699"/>
                <a:gd name="T8" fmla="*/ 1250 w 1377"/>
                <a:gd name="T9" fmla="*/ 289 h 1699"/>
                <a:gd name="T10" fmla="*/ 1228 w 1377"/>
                <a:gd name="T11" fmla="*/ 255 h 1699"/>
                <a:gd name="T12" fmla="*/ 1198 w 1377"/>
                <a:gd name="T13" fmla="*/ 217 h 1699"/>
                <a:gd name="T14" fmla="*/ 1159 w 1377"/>
                <a:gd name="T15" fmla="*/ 177 h 1699"/>
                <a:gd name="T16" fmla="*/ 1109 w 1377"/>
                <a:gd name="T17" fmla="*/ 137 h 1699"/>
                <a:gd name="T18" fmla="*/ 1046 w 1377"/>
                <a:gd name="T19" fmla="*/ 99 h 1699"/>
                <a:gd name="T20" fmla="*/ 972 w 1377"/>
                <a:gd name="T21" fmla="*/ 65 h 1699"/>
                <a:gd name="T22" fmla="*/ 883 w 1377"/>
                <a:gd name="T23" fmla="*/ 36 h 1699"/>
                <a:gd name="T24" fmla="*/ 780 w 1377"/>
                <a:gd name="T25" fmla="*/ 15 h 1699"/>
                <a:gd name="T26" fmla="*/ 661 w 1377"/>
                <a:gd name="T27" fmla="*/ 1 h 1699"/>
                <a:gd name="T28" fmla="*/ 524 w 1377"/>
                <a:gd name="T29" fmla="*/ 1 h 1699"/>
                <a:gd name="T30" fmla="*/ 371 w 1377"/>
                <a:gd name="T31" fmla="*/ 13 h 1699"/>
                <a:gd name="T32" fmla="*/ 197 w 1377"/>
                <a:gd name="T33" fmla="*/ 41 h 1699"/>
                <a:gd name="T34" fmla="*/ 229 w 1377"/>
                <a:gd name="T35" fmla="*/ 197 h 1699"/>
                <a:gd name="T36" fmla="*/ 201 w 1377"/>
                <a:gd name="T37" fmla="*/ 545 h 1699"/>
                <a:gd name="T38" fmla="*/ 191 w 1377"/>
                <a:gd name="T39" fmla="*/ 814 h 1699"/>
                <a:gd name="T40" fmla="*/ 409 w 1377"/>
                <a:gd name="T41" fmla="*/ 1187 h 1699"/>
                <a:gd name="T42" fmla="*/ 409 w 1377"/>
                <a:gd name="T43" fmla="*/ 1269 h 1699"/>
                <a:gd name="T44" fmla="*/ 409 w 1377"/>
                <a:gd name="T45" fmla="*/ 1383 h 1699"/>
                <a:gd name="T46" fmla="*/ 405 w 1377"/>
                <a:gd name="T47" fmla="*/ 1400 h 1699"/>
                <a:gd name="T48" fmla="*/ 390 w 1377"/>
                <a:gd name="T49" fmla="*/ 1421 h 1699"/>
                <a:gd name="T50" fmla="*/ 365 w 1377"/>
                <a:gd name="T51" fmla="*/ 1443 h 1699"/>
                <a:gd name="T52" fmla="*/ 326 w 1377"/>
                <a:gd name="T53" fmla="*/ 1466 h 1699"/>
                <a:gd name="T54" fmla="*/ 272 w 1377"/>
                <a:gd name="T55" fmla="*/ 1488 h 1699"/>
                <a:gd name="T56" fmla="*/ 201 w 1377"/>
                <a:gd name="T57" fmla="*/ 1508 h 1699"/>
                <a:gd name="T58" fmla="*/ 111 w 1377"/>
                <a:gd name="T59" fmla="*/ 1523 h 1699"/>
                <a:gd name="T60" fmla="*/ 0 w 1377"/>
                <a:gd name="T61" fmla="*/ 1535 h 1699"/>
                <a:gd name="T62" fmla="*/ 45 w 1377"/>
                <a:gd name="T63" fmla="*/ 1699 h 1699"/>
                <a:gd name="T64" fmla="*/ 1334 w 1377"/>
                <a:gd name="T65" fmla="*/ 1682 h 1699"/>
                <a:gd name="T66" fmla="*/ 1328 w 1377"/>
                <a:gd name="T67" fmla="*/ 1518 h 1699"/>
                <a:gd name="T68" fmla="*/ 1250 w 1377"/>
                <a:gd name="T69" fmla="*/ 1484 h 1699"/>
                <a:gd name="T70" fmla="*/ 1194 w 1377"/>
                <a:gd name="T71" fmla="*/ 1445 h 1699"/>
                <a:gd name="T72" fmla="*/ 1155 w 1377"/>
                <a:gd name="T73" fmla="*/ 1401 h 1699"/>
                <a:gd name="T74" fmla="*/ 1130 w 1377"/>
                <a:gd name="T75" fmla="*/ 1358 h 1699"/>
                <a:gd name="T76" fmla="*/ 1117 w 1377"/>
                <a:gd name="T77" fmla="*/ 1320 h 1699"/>
                <a:gd name="T78" fmla="*/ 1111 w 1377"/>
                <a:gd name="T79" fmla="*/ 1290 h 1699"/>
                <a:gd name="T80" fmla="*/ 1110 w 1377"/>
                <a:gd name="T81" fmla="*/ 1274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77" h="1699">
                  <a:moveTo>
                    <a:pt x="1110" y="1271"/>
                  </a:moveTo>
                  <a:lnTo>
                    <a:pt x="1101" y="935"/>
                  </a:lnTo>
                  <a:lnTo>
                    <a:pt x="1279" y="351"/>
                  </a:lnTo>
                  <a:lnTo>
                    <a:pt x="1279" y="349"/>
                  </a:lnTo>
                  <a:lnTo>
                    <a:pt x="1278" y="346"/>
                  </a:lnTo>
                  <a:lnTo>
                    <a:pt x="1275" y="338"/>
                  </a:lnTo>
                  <a:lnTo>
                    <a:pt x="1271" y="328"/>
                  </a:lnTo>
                  <a:lnTo>
                    <a:pt x="1266" y="317"/>
                  </a:lnTo>
                  <a:lnTo>
                    <a:pt x="1260" y="304"/>
                  </a:lnTo>
                  <a:lnTo>
                    <a:pt x="1250" y="289"/>
                  </a:lnTo>
                  <a:lnTo>
                    <a:pt x="1241" y="272"/>
                  </a:lnTo>
                  <a:lnTo>
                    <a:pt x="1228" y="255"/>
                  </a:lnTo>
                  <a:lnTo>
                    <a:pt x="1215" y="237"/>
                  </a:lnTo>
                  <a:lnTo>
                    <a:pt x="1198" y="217"/>
                  </a:lnTo>
                  <a:lnTo>
                    <a:pt x="1180" y="197"/>
                  </a:lnTo>
                  <a:lnTo>
                    <a:pt x="1159" y="177"/>
                  </a:lnTo>
                  <a:lnTo>
                    <a:pt x="1135" y="156"/>
                  </a:lnTo>
                  <a:lnTo>
                    <a:pt x="1109" y="137"/>
                  </a:lnTo>
                  <a:lnTo>
                    <a:pt x="1078" y="117"/>
                  </a:lnTo>
                  <a:lnTo>
                    <a:pt x="1046" y="99"/>
                  </a:lnTo>
                  <a:lnTo>
                    <a:pt x="1010" y="82"/>
                  </a:lnTo>
                  <a:lnTo>
                    <a:pt x="972" y="65"/>
                  </a:lnTo>
                  <a:lnTo>
                    <a:pt x="929" y="49"/>
                  </a:lnTo>
                  <a:lnTo>
                    <a:pt x="883" y="36"/>
                  </a:lnTo>
                  <a:lnTo>
                    <a:pt x="834" y="24"/>
                  </a:lnTo>
                  <a:lnTo>
                    <a:pt x="780" y="15"/>
                  </a:lnTo>
                  <a:lnTo>
                    <a:pt x="723" y="7"/>
                  </a:lnTo>
                  <a:lnTo>
                    <a:pt x="661" y="1"/>
                  </a:lnTo>
                  <a:lnTo>
                    <a:pt x="595" y="0"/>
                  </a:lnTo>
                  <a:lnTo>
                    <a:pt x="524" y="1"/>
                  </a:lnTo>
                  <a:lnTo>
                    <a:pt x="449" y="5"/>
                  </a:lnTo>
                  <a:lnTo>
                    <a:pt x="371" y="13"/>
                  </a:lnTo>
                  <a:lnTo>
                    <a:pt x="287" y="25"/>
                  </a:lnTo>
                  <a:lnTo>
                    <a:pt x="197" y="41"/>
                  </a:lnTo>
                  <a:lnTo>
                    <a:pt x="103" y="61"/>
                  </a:lnTo>
                  <a:lnTo>
                    <a:pt x="229" y="197"/>
                  </a:lnTo>
                  <a:lnTo>
                    <a:pt x="172" y="452"/>
                  </a:lnTo>
                  <a:lnTo>
                    <a:pt x="201" y="545"/>
                  </a:lnTo>
                  <a:lnTo>
                    <a:pt x="104" y="766"/>
                  </a:lnTo>
                  <a:lnTo>
                    <a:pt x="191" y="814"/>
                  </a:lnTo>
                  <a:lnTo>
                    <a:pt x="196" y="1174"/>
                  </a:lnTo>
                  <a:lnTo>
                    <a:pt x="409" y="1187"/>
                  </a:lnTo>
                  <a:lnTo>
                    <a:pt x="409" y="1211"/>
                  </a:lnTo>
                  <a:lnTo>
                    <a:pt x="409" y="1269"/>
                  </a:lnTo>
                  <a:lnTo>
                    <a:pt x="409" y="1333"/>
                  </a:lnTo>
                  <a:lnTo>
                    <a:pt x="409" y="1383"/>
                  </a:lnTo>
                  <a:lnTo>
                    <a:pt x="407" y="1391"/>
                  </a:lnTo>
                  <a:lnTo>
                    <a:pt x="405" y="1400"/>
                  </a:lnTo>
                  <a:lnTo>
                    <a:pt x="398" y="1410"/>
                  </a:lnTo>
                  <a:lnTo>
                    <a:pt x="390" y="1421"/>
                  </a:lnTo>
                  <a:lnTo>
                    <a:pt x="380" y="1431"/>
                  </a:lnTo>
                  <a:lnTo>
                    <a:pt x="365" y="1443"/>
                  </a:lnTo>
                  <a:lnTo>
                    <a:pt x="347" y="1455"/>
                  </a:lnTo>
                  <a:lnTo>
                    <a:pt x="326" y="1466"/>
                  </a:lnTo>
                  <a:lnTo>
                    <a:pt x="301" y="1477"/>
                  </a:lnTo>
                  <a:lnTo>
                    <a:pt x="272" y="1488"/>
                  </a:lnTo>
                  <a:lnTo>
                    <a:pt x="239" y="1498"/>
                  </a:lnTo>
                  <a:lnTo>
                    <a:pt x="201" y="1508"/>
                  </a:lnTo>
                  <a:lnTo>
                    <a:pt x="158" y="1516"/>
                  </a:lnTo>
                  <a:lnTo>
                    <a:pt x="111" y="1523"/>
                  </a:lnTo>
                  <a:lnTo>
                    <a:pt x="58" y="1530"/>
                  </a:lnTo>
                  <a:lnTo>
                    <a:pt x="0" y="1535"/>
                  </a:lnTo>
                  <a:lnTo>
                    <a:pt x="42" y="1682"/>
                  </a:lnTo>
                  <a:lnTo>
                    <a:pt x="45" y="1699"/>
                  </a:lnTo>
                  <a:lnTo>
                    <a:pt x="1332" y="1699"/>
                  </a:lnTo>
                  <a:lnTo>
                    <a:pt x="1334" y="1682"/>
                  </a:lnTo>
                  <a:lnTo>
                    <a:pt x="1377" y="1530"/>
                  </a:lnTo>
                  <a:lnTo>
                    <a:pt x="1328" y="1518"/>
                  </a:lnTo>
                  <a:lnTo>
                    <a:pt x="1287" y="1502"/>
                  </a:lnTo>
                  <a:lnTo>
                    <a:pt x="1250" y="1484"/>
                  </a:lnTo>
                  <a:lnTo>
                    <a:pt x="1220" y="1466"/>
                  </a:lnTo>
                  <a:lnTo>
                    <a:pt x="1194" y="1445"/>
                  </a:lnTo>
                  <a:lnTo>
                    <a:pt x="1172" y="1422"/>
                  </a:lnTo>
                  <a:lnTo>
                    <a:pt x="1155" y="1401"/>
                  </a:lnTo>
                  <a:lnTo>
                    <a:pt x="1141" y="1379"/>
                  </a:lnTo>
                  <a:lnTo>
                    <a:pt x="1130" y="1358"/>
                  </a:lnTo>
                  <a:lnTo>
                    <a:pt x="1122" y="1338"/>
                  </a:lnTo>
                  <a:lnTo>
                    <a:pt x="1117" y="1320"/>
                  </a:lnTo>
                  <a:lnTo>
                    <a:pt x="1113" y="1304"/>
                  </a:lnTo>
                  <a:lnTo>
                    <a:pt x="1111" y="1290"/>
                  </a:lnTo>
                  <a:lnTo>
                    <a:pt x="1110" y="1280"/>
                  </a:lnTo>
                  <a:lnTo>
                    <a:pt x="1110" y="1274"/>
                  </a:lnTo>
                  <a:lnTo>
                    <a:pt x="1110" y="1271"/>
                  </a:lnTo>
                  <a:close/>
                </a:path>
              </a:pathLst>
            </a:custGeom>
            <a:solidFill>
              <a:srgbClr val="00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5" name="Freeform 53"/>
            <p:cNvSpPr>
              <a:spLocks/>
            </p:cNvSpPr>
            <p:nvPr/>
          </p:nvSpPr>
          <p:spPr bwMode="auto">
            <a:xfrm>
              <a:off x="4352" y="2948"/>
              <a:ext cx="19" cy="23"/>
            </a:xfrm>
            <a:custGeom>
              <a:avLst/>
              <a:gdLst>
                <a:gd name="T0" fmla="*/ 75 w 76"/>
                <a:gd name="T1" fmla="*/ 0 h 91"/>
                <a:gd name="T2" fmla="*/ 0 w 76"/>
                <a:gd name="T3" fmla="*/ 52 h 91"/>
                <a:gd name="T4" fmla="*/ 76 w 76"/>
                <a:gd name="T5" fmla="*/ 91 h 91"/>
                <a:gd name="T6" fmla="*/ 75 w 76"/>
                <a:gd name="T7" fmla="*/ 68 h 91"/>
                <a:gd name="T8" fmla="*/ 74 w 76"/>
                <a:gd name="T9" fmla="*/ 46 h 91"/>
                <a:gd name="T10" fmla="*/ 74 w 76"/>
                <a:gd name="T11" fmla="*/ 22 h 91"/>
                <a:gd name="T12" fmla="*/ 75 w 76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91">
                  <a:moveTo>
                    <a:pt x="75" y="0"/>
                  </a:moveTo>
                  <a:lnTo>
                    <a:pt x="0" y="52"/>
                  </a:lnTo>
                  <a:lnTo>
                    <a:pt x="76" y="91"/>
                  </a:lnTo>
                  <a:lnTo>
                    <a:pt x="75" y="68"/>
                  </a:lnTo>
                  <a:lnTo>
                    <a:pt x="74" y="46"/>
                  </a:lnTo>
                  <a:lnTo>
                    <a:pt x="74" y="22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6" name="Freeform 54"/>
            <p:cNvSpPr>
              <a:spLocks/>
            </p:cNvSpPr>
            <p:nvPr/>
          </p:nvSpPr>
          <p:spPr bwMode="auto">
            <a:xfrm>
              <a:off x="4363" y="2894"/>
              <a:ext cx="21" cy="21"/>
            </a:xfrm>
            <a:custGeom>
              <a:avLst/>
              <a:gdLst>
                <a:gd name="T0" fmla="*/ 86 w 86"/>
                <a:gd name="T1" fmla="*/ 0 h 84"/>
                <a:gd name="T2" fmla="*/ 0 w 86"/>
                <a:gd name="T3" fmla="*/ 9 h 84"/>
                <a:gd name="T4" fmla="*/ 51 w 86"/>
                <a:gd name="T5" fmla="*/ 84 h 84"/>
                <a:gd name="T6" fmla="*/ 59 w 86"/>
                <a:gd name="T7" fmla="*/ 63 h 84"/>
                <a:gd name="T8" fmla="*/ 67 w 86"/>
                <a:gd name="T9" fmla="*/ 41 h 84"/>
                <a:gd name="T10" fmla="*/ 76 w 86"/>
                <a:gd name="T11" fmla="*/ 20 h 84"/>
                <a:gd name="T12" fmla="*/ 86 w 86"/>
                <a:gd name="T13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84">
                  <a:moveTo>
                    <a:pt x="86" y="0"/>
                  </a:moveTo>
                  <a:lnTo>
                    <a:pt x="0" y="9"/>
                  </a:lnTo>
                  <a:lnTo>
                    <a:pt x="51" y="84"/>
                  </a:lnTo>
                  <a:lnTo>
                    <a:pt x="59" y="63"/>
                  </a:lnTo>
                  <a:lnTo>
                    <a:pt x="67" y="41"/>
                  </a:lnTo>
                  <a:lnTo>
                    <a:pt x="76" y="2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7" name="Freeform 55"/>
            <p:cNvSpPr>
              <a:spLocks/>
            </p:cNvSpPr>
            <p:nvPr/>
          </p:nvSpPr>
          <p:spPr bwMode="auto">
            <a:xfrm>
              <a:off x="4358" y="2978"/>
              <a:ext cx="18" cy="19"/>
            </a:xfrm>
            <a:custGeom>
              <a:avLst/>
              <a:gdLst>
                <a:gd name="T0" fmla="*/ 53 w 69"/>
                <a:gd name="T1" fmla="*/ 0 h 79"/>
                <a:gd name="T2" fmla="*/ 0 w 69"/>
                <a:gd name="T3" fmla="*/ 63 h 79"/>
                <a:gd name="T4" fmla="*/ 69 w 69"/>
                <a:gd name="T5" fmla="*/ 79 h 79"/>
                <a:gd name="T6" fmla="*/ 64 w 69"/>
                <a:gd name="T7" fmla="*/ 59 h 79"/>
                <a:gd name="T8" fmla="*/ 60 w 69"/>
                <a:gd name="T9" fmla="*/ 39 h 79"/>
                <a:gd name="T10" fmla="*/ 56 w 69"/>
                <a:gd name="T11" fmla="*/ 20 h 79"/>
                <a:gd name="T12" fmla="*/ 53 w 69"/>
                <a:gd name="T1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9">
                  <a:moveTo>
                    <a:pt x="53" y="0"/>
                  </a:moveTo>
                  <a:lnTo>
                    <a:pt x="0" y="63"/>
                  </a:lnTo>
                  <a:lnTo>
                    <a:pt x="69" y="79"/>
                  </a:lnTo>
                  <a:lnTo>
                    <a:pt x="64" y="59"/>
                  </a:lnTo>
                  <a:lnTo>
                    <a:pt x="60" y="39"/>
                  </a:lnTo>
                  <a:lnTo>
                    <a:pt x="56" y="2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8" name="Freeform 56"/>
            <p:cNvSpPr>
              <a:spLocks/>
            </p:cNvSpPr>
            <p:nvPr/>
          </p:nvSpPr>
          <p:spPr bwMode="auto">
            <a:xfrm>
              <a:off x="4353" y="2920"/>
              <a:ext cx="22" cy="23"/>
            </a:xfrm>
            <a:custGeom>
              <a:avLst/>
              <a:gdLst>
                <a:gd name="T0" fmla="*/ 85 w 85"/>
                <a:gd name="T1" fmla="*/ 0 h 93"/>
                <a:gd name="T2" fmla="*/ 0 w 85"/>
                <a:gd name="T3" fmla="*/ 31 h 93"/>
                <a:gd name="T4" fmla="*/ 69 w 85"/>
                <a:gd name="T5" fmla="*/ 93 h 93"/>
                <a:gd name="T6" fmla="*/ 72 w 85"/>
                <a:gd name="T7" fmla="*/ 70 h 93"/>
                <a:gd name="T8" fmla="*/ 76 w 85"/>
                <a:gd name="T9" fmla="*/ 46 h 93"/>
                <a:gd name="T10" fmla="*/ 80 w 85"/>
                <a:gd name="T11" fmla="*/ 22 h 93"/>
                <a:gd name="T12" fmla="*/ 85 w 85"/>
                <a:gd name="T1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93">
                  <a:moveTo>
                    <a:pt x="85" y="0"/>
                  </a:moveTo>
                  <a:lnTo>
                    <a:pt x="0" y="31"/>
                  </a:lnTo>
                  <a:lnTo>
                    <a:pt x="69" y="93"/>
                  </a:lnTo>
                  <a:lnTo>
                    <a:pt x="72" y="70"/>
                  </a:lnTo>
                  <a:lnTo>
                    <a:pt x="76" y="46"/>
                  </a:lnTo>
                  <a:lnTo>
                    <a:pt x="80" y="22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9" name="Freeform 57"/>
            <p:cNvSpPr>
              <a:spLocks/>
            </p:cNvSpPr>
            <p:nvPr/>
          </p:nvSpPr>
          <p:spPr bwMode="auto">
            <a:xfrm>
              <a:off x="4380" y="2868"/>
              <a:ext cx="20" cy="20"/>
            </a:xfrm>
            <a:custGeom>
              <a:avLst/>
              <a:gdLst>
                <a:gd name="T0" fmla="*/ 76 w 76"/>
                <a:gd name="T1" fmla="*/ 11 h 79"/>
                <a:gd name="T2" fmla="*/ 0 w 76"/>
                <a:gd name="T3" fmla="*/ 0 h 79"/>
                <a:gd name="T4" fmla="*/ 29 w 76"/>
                <a:gd name="T5" fmla="*/ 79 h 79"/>
                <a:gd name="T6" fmla="*/ 34 w 76"/>
                <a:gd name="T7" fmla="*/ 70 h 79"/>
                <a:gd name="T8" fmla="*/ 39 w 76"/>
                <a:gd name="T9" fmla="*/ 61 h 79"/>
                <a:gd name="T10" fmla="*/ 44 w 76"/>
                <a:gd name="T11" fmla="*/ 52 h 79"/>
                <a:gd name="T12" fmla="*/ 51 w 76"/>
                <a:gd name="T13" fmla="*/ 44 h 79"/>
                <a:gd name="T14" fmla="*/ 56 w 76"/>
                <a:gd name="T15" fmla="*/ 35 h 79"/>
                <a:gd name="T16" fmla="*/ 63 w 76"/>
                <a:gd name="T17" fmla="*/ 27 h 79"/>
                <a:gd name="T18" fmla="*/ 69 w 76"/>
                <a:gd name="T19" fmla="*/ 19 h 79"/>
                <a:gd name="T20" fmla="*/ 76 w 76"/>
                <a:gd name="T21" fmla="*/ 1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79">
                  <a:moveTo>
                    <a:pt x="76" y="11"/>
                  </a:moveTo>
                  <a:lnTo>
                    <a:pt x="0" y="0"/>
                  </a:lnTo>
                  <a:lnTo>
                    <a:pt x="29" y="79"/>
                  </a:lnTo>
                  <a:lnTo>
                    <a:pt x="34" y="70"/>
                  </a:lnTo>
                  <a:lnTo>
                    <a:pt x="39" y="61"/>
                  </a:lnTo>
                  <a:lnTo>
                    <a:pt x="44" y="52"/>
                  </a:lnTo>
                  <a:lnTo>
                    <a:pt x="51" y="44"/>
                  </a:lnTo>
                  <a:lnTo>
                    <a:pt x="56" y="35"/>
                  </a:lnTo>
                  <a:lnTo>
                    <a:pt x="63" y="27"/>
                  </a:lnTo>
                  <a:lnTo>
                    <a:pt x="69" y="19"/>
                  </a:lnTo>
                  <a:lnTo>
                    <a:pt x="76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0" name="Freeform 58"/>
            <p:cNvSpPr>
              <a:spLocks/>
            </p:cNvSpPr>
            <p:nvPr/>
          </p:nvSpPr>
          <p:spPr bwMode="auto">
            <a:xfrm>
              <a:off x="4445" y="2921"/>
              <a:ext cx="46" cy="26"/>
            </a:xfrm>
            <a:custGeom>
              <a:avLst/>
              <a:gdLst>
                <a:gd name="T0" fmla="*/ 173 w 185"/>
                <a:gd name="T1" fmla="*/ 44 h 103"/>
                <a:gd name="T2" fmla="*/ 160 w 185"/>
                <a:gd name="T3" fmla="*/ 30 h 103"/>
                <a:gd name="T4" fmla="*/ 140 w 185"/>
                <a:gd name="T5" fmla="*/ 19 h 103"/>
                <a:gd name="T6" fmla="*/ 115 w 185"/>
                <a:gd name="T7" fmla="*/ 11 h 103"/>
                <a:gd name="T8" fmla="*/ 98 w 185"/>
                <a:gd name="T9" fmla="*/ 5 h 103"/>
                <a:gd name="T10" fmla="*/ 90 w 185"/>
                <a:gd name="T11" fmla="*/ 4 h 103"/>
                <a:gd name="T12" fmla="*/ 82 w 185"/>
                <a:gd name="T13" fmla="*/ 26 h 103"/>
                <a:gd name="T14" fmla="*/ 89 w 185"/>
                <a:gd name="T15" fmla="*/ 28 h 103"/>
                <a:gd name="T16" fmla="*/ 97 w 185"/>
                <a:gd name="T17" fmla="*/ 29 h 103"/>
                <a:gd name="T18" fmla="*/ 119 w 185"/>
                <a:gd name="T19" fmla="*/ 36 h 103"/>
                <a:gd name="T20" fmla="*/ 137 w 185"/>
                <a:gd name="T21" fmla="*/ 45 h 103"/>
                <a:gd name="T22" fmla="*/ 151 w 185"/>
                <a:gd name="T23" fmla="*/ 54 h 103"/>
                <a:gd name="T24" fmla="*/ 158 w 185"/>
                <a:gd name="T25" fmla="*/ 63 h 103"/>
                <a:gd name="T26" fmla="*/ 160 w 185"/>
                <a:gd name="T27" fmla="*/ 66 h 103"/>
                <a:gd name="T28" fmla="*/ 160 w 185"/>
                <a:gd name="T29" fmla="*/ 68 h 103"/>
                <a:gd name="T30" fmla="*/ 153 w 185"/>
                <a:gd name="T31" fmla="*/ 74 h 103"/>
                <a:gd name="T32" fmla="*/ 139 w 185"/>
                <a:gd name="T33" fmla="*/ 78 h 103"/>
                <a:gd name="T34" fmla="*/ 115 w 185"/>
                <a:gd name="T35" fmla="*/ 79 h 103"/>
                <a:gd name="T36" fmla="*/ 86 w 185"/>
                <a:gd name="T37" fmla="*/ 74 h 103"/>
                <a:gd name="T38" fmla="*/ 63 w 185"/>
                <a:gd name="T39" fmla="*/ 67 h 103"/>
                <a:gd name="T40" fmla="*/ 46 w 185"/>
                <a:gd name="T41" fmla="*/ 58 h 103"/>
                <a:gd name="T42" fmla="*/ 32 w 185"/>
                <a:gd name="T43" fmla="*/ 49 h 103"/>
                <a:gd name="T44" fmla="*/ 24 w 185"/>
                <a:gd name="T45" fmla="*/ 41 h 103"/>
                <a:gd name="T46" fmla="*/ 23 w 185"/>
                <a:gd name="T47" fmla="*/ 38 h 103"/>
                <a:gd name="T48" fmla="*/ 23 w 185"/>
                <a:gd name="T49" fmla="*/ 34 h 103"/>
                <a:gd name="T50" fmla="*/ 24 w 185"/>
                <a:gd name="T51" fmla="*/ 32 h 103"/>
                <a:gd name="T52" fmla="*/ 27 w 185"/>
                <a:gd name="T53" fmla="*/ 30 h 103"/>
                <a:gd name="T54" fmla="*/ 35 w 185"/>
                <a:gd name="T55" fmla="*/ 26 h 103"/>
                <a:gd name="T56" fmla="*/ 47 w 185"/>
                <a:gd name="T57" fmla="*/ 25 h 103"/>
                <a:gd name="T58" fmla="*/ 60 w 185"/>
                <a:gd name="T59" fmla="*/ 24 h 103"/>
                <a:gd name="T60" fmla="*/ 77 w 185"/>
                <a:gd name="T61" fmla="*/ 25 h 103"/>
                <a:gd name="T62" fmla="*/ 63 w 185"/>
                <a:gd name="T63" fmla="*/ 0 h 103"/>
                <a:gd name="T64" fmla="*/ 38 w 185"/>
                <a:gd name="T65" fmla="*/ 3 h 103"/>
                <a:gd name="T66" fmla="*/ 17 w 185"/>
                <a:gd name="T67" fmla="*/ 9 h 103"/>
                <a:gd name="T68" fmla="*/ 3 w 185"/>
                <a:gd name="T69" fmla="*/ 21 h 103"/>
                <a:gd name="T70" fmla="*/ 0 w 185"/>
                <a:gd name="T71" fmla="*/ 34 h 103"/>
                <a:gd name="T72" fmla="*/ 1 w 185"/>
                <a:gd name="T73" fmla="*/ 46 h 103"/>
                <a:gd name="T74" fmla="*/ 10 w 185"/>
                <a:gd name="T75" fmla="*/ 59 h 103"/>
                <a:gd name="T76" fmla="*/ 23 w 185"/>
                <a:gd name="T77" fmla="*/ 72 h 103"/>
                <a:gd name="T78" fmla="*/ 43 w 185"/>
                <a:gd name="T79" fmla="*/ 84 h 103"/>
                <a:gd name="T80" fmla="*/ 67 w 185"/>
                <a:gd name="T81" fmla="*/ 93 h 103"/>
                <a:gd name="T82" fmla="*/ 93 w 185"/>
                <a:gd name="T83" fmla="*/ 100 h 103"/>
                <a:gd name="T84" fmla="*/ 119 w 185"/>
                <a:gd name="T85" fmla="*/ 103 h 103"/>
                <a:gd name="T86" fmla="*/ 141 w 185"/>
                <a:gd name="T87" fmla="*/ 101 h 103"/>
                <a:gd name="T88" fmla="*/ 160 w 185"/>
                <a:gd name="T89" fmla="*/ 97 h 103"/>
                <a:gd name="T90" fmla="*/ 174 w 185"/>
                <a:gd name="T91" fmla="*/ 88 h 103"/>
                <a:gd name="T92" fmla="*/ 182 w 185"/>
                <a:gd name="T93" fmla="*/ 78 h 103"/>
                <a:gd name="T94" fmla="*/ 185 w 185"/>
                <a:gd name="T95" fmla="*/ 70 h 103"/>
                <a:gd name="T96" fmla="*/ 182 w 185"/>
                <a:gd name="T97" fmla="*/ 5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5" h="103">
                  <a:moveTo>
                    <a:pt x="178" y="50"/>
                  </a:moveTo>
                  <a:lnTo>
                    <a:pt x="173" y="44"/>
                  </a:lnTo>
                  <a:lnTo>
                    <a:pt x="168" y="37"/>
                  </a:lnTo>
                  <a:lnTo>
                    <a:pt x="160" y="30"/>
                  </a:lnTo>
                  <a:lnTo>
                    <a:pt x="151" y="24"/>
                  </a:lnTo>
                  <a:lnTo>
                    <a:pt x="140" y="19"/>
                  </a:lnTo>
                  <a:lnTo>
                    <a:pt x="128" y="15"/>
                  </a:lnTo>
                  <a:lnTo>
                    <a:pt x="115" y="11"/>
                  </a:lnTo>
                  <a:lnTo>
                    <a:pt x="102" y="7"/>
                  </a:lnTo>
                  <a:lnTo>
                    <a:pt x="98" y="5"/>
                  </a:lnTo>
                  <a:lnTo>
                    <a:pt x="94" y="4"/>
                  </a:lnTo>
                  <a:lnTo>
                    <a:pt x="90" y="4"/>
                  </a:lnTo>
                  <a:lnTo>
                    <a:pt x="86" y="3"/>
                  </a:lnTo>
                  <a:lnTo>
                    <a:pt x="82" y="26"/>
                  </a:lnTo>
                  <a:lnTo>
                    <a:pt x="85" y="26"/>
                  </a:lnTo>
                  <a:lnTo>
                    <a:pt x="89" y="28"/>
                  </a:lnTo>
                  <a:lnTo>
                    <a:pt x="93" y="28"/>
                  </a:lnTo>
                  <a:lnTo>
                    <a:pt x="97" y="29"/>
                  </a:lnTo>
                  <a:lnTo>
                    <a:pt x="109" y="33"/>
                  </a:lnTo>
                  <a:lnTo>
                    <a:pt x="119" y="36"/>
                  </a:lnTo>
                  <a:lnTo>
                    <a:pt x="130" y="41"/>
                  </a:lnTo>
                  <a:lnTo>
                    <a:pt x="137" y="45"/>
                  </a:lnTo>
                  <a:lnTo>
                    <a:pt x="145" y="50"/>
                  </a:lnTo>
                  <a:lnTo>
                    <a:pt x="151" y="54"/>
                  </a:lnTo>
                  <a:lnTo>
                    <a:pt x="156" y="59"/>
                  </a:lnTo>
                  <a:lnTo>
                    <a:pt x="158" y="63"/>
                  </a:lnTo>
                  <a:lnTo>
                    <a:pt x="160" y="65"/>
                  </a:lnTo>
                  <a:lnTo>
                    <a:pt x="160" y="66"/>
                  </a:lnTo>
                  <a:lnTo>
                    <a:pt x="160" y="67"/>
                  </a:lnTo>
                  <a:lnTo>
                    <a:pt x="160" y="68"/>
                  </a:lnTo>
                  <a:lnTo>
                    <a:pt x="158" y="71"/>
                  </a:lnTo>
                  <a:lnTo>
                    <a:pt x="153" y="74"/>
                  </a:lnTo>
                  <a:lnTo>
                    <a:pt x="147" y="76"/>
                  </a:lnTo>
                  <a:lnTo>
                    <a:pt x="139" y="78"/>
                  </a:lnTo>
                  <a:lnTo>
                    <a:pt x="128" y="79"/>
                  </a:lnTo>
                  <a:lnTo>
                    <a:pt x="115" y="79"/>
                  </a:lnTo>
                  <a:lnTo>
                    <a:pt x="102" y="76"/>
                  </a:lnTo>
                  <a:lnTo>
                    <a:pt x="86" y="74"/>
                  </a:lnTo>
                  <a:lnTo>
                    <a:pt x="74" y="71"/>
                  </a:lnTo>
                  <a:lnTo>
                    <a:pt x="63" y="67"/>
                  </a:lnTo>
                  <a:lnTo>
                    <a:pt x="53" y="63"/>
                  </a:lnTo>
                  <a:lnTo>
                    <a:pt x="46" y="58"/>
                  </a:lnTo>
                  <a:lnTo>
                    <a:pt x="38" y="54"/>
                  </a:lnTo>
                  <a:lnTo>
                    <a:pt x="32" y="49"/>
                  </a:lnTo>
                  <a:lnTo>
                    <a:pt x="27" y="45"/>
                  </a:lnTo>
                  <a:lnTo>
                    <a:pt x="24" y="41"/>
                  </a:lnTo>
                  <a:lnTo>
                    <a:pt x="23" y="40"/>
                  </a:lnTo>
                  <a:lnTo>
                    <a:pt x="23" y="38"/>
                  </a:lnTo>
                  <a:lnTo>
                    <a:pt x="23" y="36"/>
                  </a:lnTo>
                  <a:lnTo>
                    <a:pt x="23" y="34"/>
                  </a:lnTo>
                  <a:lnTo>
                    <a:pt x="23" y="33"/>
                  </a:lnTo>
                  <a:lnTo>
                    <a:pt x="24" y="32"/>
                  </a:lnTo>
                  <a:lnTo>
                    <a:pt x="26" y="32"/>
                  </a:lnTo>
                  <a:lnTo>
                    <a:pt x="27" y="30"/>
                  </a:lnTo>
                  <a:lnTo>
                    <a:pt x="31" y="29"/>
                  </a:lnTo>
                  <a:lnTo>
                    <a:pt x="35" y="26"/>
                  </a:lnTo>
                  <a:lnTo>
                    <a:pt x="40" y="25"/>
                  </a:lnTo>
                  <a:lnTo>
                    <a:pt x="47" y="25"/>
                  </a:lnTo>
                  <a:lnTo>
                    <a:pt x="53" y="24"/>
                  </a:lnTo>
                  <a:lnTo>
                    <a:pt x="60" y="24"/>
                  </a:lnTo>
                  <a:lnTo>
                    <a:pt x="68" y="24"/>
                  </a:lnTo>
                  <a:lnTo>
                    <a:pt x="77" y="25"/>
                  </a:lnTo>
                  <a:lnTo>
                    <a:pt x="76" y="2"/>
                  </a:lnTo>
                  <a:lnTo>
                    <a:pt x="63" y="0"/>
                  </a:lnTo>
                  <a:lnTo>
                    <a:pt x="49" y="0"/>
                  </a:lnTo>
                  <a:lnTo>
                    <a:pt x="38" y="3"/>
                  </a:lnTo>
                  <a:lnTo>
                    <a:pt x="26" y="5"/>
                  </a:lnTo>
                  <a:lnTo>
                    <a:pt x="17" y="9"/>
                  </a:lnTo>
                  <a:lnTo>
                    <a:pt x="9" y="15"/>
                  </a:lnTo>
                  <a:lnTo>
                    <a:pt x="3" y="21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1" y="46"/>
                  </a:lnTo>
                  <a:lnTo>
                    <a:pt x="5" y="53"/>
                  </a:lnTo>
                  <a:lnTo>
                    <a:pt x="10" y="59"/>
                  </a:lnTo>
                  <a:lnTo>
                    <a:pt x="15" y="66"/>
                  </a:lnTo>
                  <a:lnTo>
                    <a:pt x="23" y="72"/>
                  </a:lnTo>
                  <a:lnTo>
                    <a:pt x="32" y="79"/>
                  </a:lnTo>
                  <a:lnTo>
                    <a:pt x="43" y="84"/>
                  </a:lnTo>
                  <a:lnTo>
                    <a:pt x="55" y="89"/>
                  </a:lnTo>
                  <a:lnTo>
                    <a:pt x="67" y="93"/>
                  </a:lnTo>
                  <a:lnTo>
                    <a:pt x="80" y="97"/>
                  </a:lnTo>
                  <a:lnTo>
                    <a:pt x="93" y="100"/>
                  </a:lnTo>
                  <a:lnTo>
                    <a:pt x="106" y="101"/>
                  </a:lnTo>
                  <a:lnTo>
                    <a:pt x="119" y="103"/>
                  </a:lnTo>
                  <a:lnTo>
                    <a:pt x="131" y="103"/>
                  </a:lnTo>
                  <a:lnTo>
                    <a:pt x="141" y="101"/>
                  </a:lnTo>
                  <a:lnTo>
                    <a:pt x="152" y="100"/>
                  </a:lnTo>
                  <a:lnTo>
                    <a:pt x="160" y="97"/>
                  </a:lnTo>
                  <a:lnTo>
                    <a:pt x="168" y="93"/>
                  </a:lnTo>
                  <a:lnTo>
                    <a:pt x="174" y="88"/>
                  </a:lnTo>
                  <a:lnTo>
                    <a:pt x="179" y="83"/>
                  </a:lnTo>
                  <a:lnTo>
                    <a:pt x="182" y="78"/>
                  </a:lnTo>
                  <a:lnTo>
                    <a:pt x="183" y="74"/>
                  </a:lnTo>
                  <a:lnTo>
                    <a:pt x="185" y="70"/>
                  </a:lnTo>
                  <a:lnTo>
                    <a:pt x="183" y="63"/>
                  </a:lnTo>
                  <a:lnTo>
                    <a:pt x="182" y="58"/>
                  </a:lnTo>
                  <a:lnTo>
                    <a:pt x="178" y="50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1" name="Freeform 59"/>
            <p:cNvSpPr>
              <a:spLocks/>
            </p:cNvSpPr>
            <p:nvPr/>
          </p:nvSpPr>
          <p:spPr bwMode="auto">
            <a:xfrm>
              <a:off x="4464" y="2922"/>
              <a:ext cx="3" cy="6"/>
            </a:xfrm>
            <a:custGeom>
              <a:avLst/>
              <a:gdLst>
                <a:gd name="T0" fmla="*/ 6 w 10"/>
                <a:gd name="T1" fmla="*/ 24 h 24"/>
                <a:gd name="T2" fmla="*/ 10 w 10"/>
                <a:gd name="T3" fmla="*/ 1 h 24"/>
                <a:gd name="T4" fmla="*/ 8 w 10"/>
                <a:gd name="T5" fmla="*/ 1 h 24"/>
                <a:gd name="T6" fmla="*/ 5 w 10"/>
                <a:gd name="T7" fmla="*/ 0 h 24"/>
                <a:gd name="T8" fmla="*/ 2 w 10"/>
                <a:gd name="T9" fmla="*/ 0 h 24"/>
                <a:gd name="T10" fmla="*/ 0 w 10"/>
                <a:gd name="T11" fmla="*/ 0 h 24"/>
                <a:gd name="T12" fmla="*/ 1 w 10"/>
                <a:gd name="T13" fmla="*/ 23 h 24"/>
                <a:gd name="T14" fmla="*/ 2 w 10"/>
                <a:gd name="T15" fmla="*/ 23 h 24"/>
                <a:gd name="T16" fmla="*/ 4 w 10"/>
                <a:gd name="T17" fmla="*/ 23 h 24"/>
                <a:gd name="T18" fmla="*/ 5 w 10"/>
                <a:gd name="T19" fmla="*/ 23 h 24"/>
                <a:gd name="T20" fmla="*/ 6 w 10"/>
                <a:gd name="T2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24">
                  <a:moveTo>
                    <a:pt x="6" y="24"/>
                  </a:moveTo>
                  <a:lnTo>
                    <a:pt x="10" y="1"/>
                  </a:lnTo>
                  <a:lnTo>
                    <a:pt x="8" y="1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2" name="Freeform 60"/>
            <p:cNvSpPr>
              <a:spLocks/>
            </p:cNvSpPr>
            <p:nvPr/>
          </p:nvSpPr>
          <p:spPr bwMode="auto">
            <a:xfrm>
              <a:off x="4501" y="2935"/>
              <a:ext cx="46" cy="26"/>
            </a:xfrm>
            <a:custGeom>
              <a:avLst/>
              <a:gdLst>
                <a:gd name="T0" fmla="*/ 173 w 185"/>
                <a:gd name="T1" fmla="*/ 44 h 103"/>
                <a:gd name="T2" fmla="*/ 160 w 185"/>
                <a:gd name="T3" fmla="*/ 31 h 103"/>
                <a:gd name="T4" fmla="*/ 140 w 185"/>
                <a:gd name="T5" fmla="*/ 19 h 103"/>
                <a:gd name="T6" fmla="*/ 117 w 185"/>
                <a:gd name="T7" fmla="*/ 11 h 103"/>
                <a:gd name="T8" fmla="*/ 98 w 185"/>
                <a:gd name="T9" fmla="*/ 6 h 103"/>
                <a:gd name="T10" fmla="*/ 90 w 185"/>
                <a:gd name="T11" fmla="*/ 4 h 103"/>
                <a:gd name="T12" fmla="*/ 83 w 185"/>
                <a:gd name="T13" fmla="*/ 27 h 103"/>
                <a:gd name="T14" fmla="*/ 89 w 185"/>
                <a:gd name="T15" fmla="*/ 28 h 103"/>
                <a:gd name="T16" fmla="*/ 97 w 185"/>
                <a:gd name="T17" fmla="*/ 29 h 103"/>
                <a:gd name="T18" fmla="*/ 121 w 185"/>
                <a:gd name="T19" fmla="*/ 36 h 103"/>
                <a:gd name="T20" fmla="*/ 138 w 185"/>
                <a:gd name="T21" fmla="*/ 45 h 103"/>
                <a:gd name="T22" fmla="*/ 151 w 185"/>
                <a:gd name="T23" fmla="*/ 54 h 103"/>
                <a:gd name="T24" fmla="*/ 159 w 185"/>
                <a:gd name="T25" fmla="*/ 62 h 103"/>
                <a:gd name="T26" fmla="*/ 160 w 185"/>
                <a:gd name="T27" fmla="*/ 65 h 103"/>
                <a:gd name="T28" fmla="*/ 161 w 185"/>
                <a:gd name="T29" fmla="*/ 69 h 103"/>
                <a:gd name="T30" fmla="*/ 155 w 185"/>
                <a:gd name="T31" fmla="*/ 74 h 103"/>
                <a:gd name="T32" fmla="*/ 139 w 185"/>
                <a:gd name="T33" fmla="*/ 78 h 103"/>
                <a:gd name="T34" fmla="*/ 115 w 185"/>
                <a:gd name="T35" fmla="*/ 79 h 103"/>
                <a:gd name="T36" fmla="*/ 86 w 185"/>
                <a:gd name="T37" fmla="*/ 74 h 103"/>
                <a:gd name="T38" fmla="*/ 64 w 185"/>
                <a:gd name="T39" fmla="*/ 67 h 103"/>
                <a:gd name="T40" fmla="*/ 46 w 185"/>
                <a:gd name="T41" fmla="*/ 58 h 103"/>
                <a:gd name="T42" fmla="*/ 33 w 185"/>
                <a:gd name="T43" fmla="*/ 49 h 103"/>
                <a:gd name="T44" fmla="*/ 25 w 185"/>
                <a:gd name="T45" fmla="*/ 41 h 103"/>
                <a:gd name="T46" fmla="*/ 23 w 185"/>
                <a:gd name="T47" fmla="*/ 38 h 103"/>
                <a:gd name="T48" fmla="*/ 23 w 185"/>
                <a:gd name="T49" fmla="*/ 34 h 103"/>
                <a:gd name="T50" fmla="*/ 25 w 185"/>
                <a:gd name="T51" fmla="*/ 32 h 103"/>
                <a:gd name="T52" fmla="*/ 27 w 185"/>
                <a:gd name="T53" fmla="*/ 31 h 103"/>
                <a:gd name="T54" fmla="*/ 35 w 185"/>
                <a:gd name="T55" fmla="*/ 27 h 103"/>
                <a:gd name="T56" fmla="*/ 47 w 185"/>
                <a:gd name="T57" fmla="*/ 25 h 103"/>
                <a:gd name="T58" fmla="*/ 60 w 185"/>
                <a:gd name="T59" fmla="*/ 24 h 103"/>
                <a:gd name="T60" fmla="*/ 77 w 185"/>
                <a:gd name="T61" fmla="*/ 25 h 103"/>
                <a:gd name="T62" fmla="*/ 63 w 185"/>
                <a:gd name="T63" fmla="*/ 0 h 103"/>
                <a:gd name="T64" fmla="*/ 38 w 185"/>
                <a:gd name="T65" fmla="*/ 3 h 103"/>
                <a:gd name="T66" fmla="*/ 17 w 185"/>
                <a:gd name="T67" fmla="*/ 10 h 103"/>
                <a:gd name="T68" fmla="*/ 4 w 185"/>
                <a:gd name="T69" fmla="*/ 21 h 103"/>
                <a:gd name="T70" fmla="*/ 0 w 185"/>
                <a:gd name="T71" fmla="*/ 33 h 103"/>
                <a:gd name="T72" fmla="*/ 1 w 185"/>
                <a:gd name="T73" fmla="*/ 45 h 103"/>
                <a:gd name="T74" fmla="*/ 10 w 185"/>
                <a:gd name="T75" fmla="*/ 59 h 103"/>
                <a:gd name="T76" fmla="*/ 23 w 185"/>
                <a:gd name="T77" fmla="*/ 73 h 103"/>
                <a:gd name="T78" fmla="*/ 43 w 185"/>
                <a:gd name="T79" fmla="*/ 84 h 103"/>
                <a:gd name="T80" fmla="*/ 68 w 185"/>
                <a:gd name="T81" fmla="*/ 94 h 103"/>
                <a:gd name="T82" fmla="*/ 94 w 185"/>
                <a:gd name="T83" fmla="*/ 100 h 103"/>
                <a:gd name="T84" fmla="*/ 119 w 185"/>
                <a:gd name="T85" fmla="*/ 103 h 103"/>
                <a:gd name="T86" fmla="*/ 142 w 185"/>
                <a:gd name="T87" fmla="*/ 101 h 103"/>
                <a:gd name="T88" fmla="*/ 160 w 185"/>
                <a:gd name="T89" fmla="*/ 98 h 103"/>
                <a:gd name="T90" fmla="*/ 174 w 185"/>
                <a:gd name="T91" fmla="*/ 88 h 103"/>
                <a:gd name="T92" fmla="*/ 182 w 185"/>
                <a:gd name="T93" fmla="*/ 78 h 103"/>
                <a:gd name="T94" fmla="*/ 185 w 185"/>
                <a:gd name="T95" fmla="*/ 70 h 103"/>
                <a:gd name="T96" fmla="*/ 182 w 185"/>
                <a:gd name="T97" fmla="*/ 5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5" h="103">
                  <a:moveTo>
                    <a:pt x="178" y="50"/>
                  </a:moveTo>
                  <a:lnTo>
                    <a:pt x="173" y="44"/>
                  </a:lnTo>
                  <a:lnTo>
                    <a:pt x="168" y="37"/>
                  </a:lnTo>
                  <a:lnTo>
                    <a:pt x="160" y="31"/>
                  </a:lnTo>
                  <a:lnTo>
                    <a:pt x="151" y="24"/>
                  </a:lnTo>
                  <a:lnTo>
                    <a:pt x="140" y="19"/>
                  </a:lnTo>
                  <a:lnTo>
                    <a:pt x="128" y="15"/>
                  </a:lnTo>
                  <a:lnTo>
                    <a:pt x="117" y="11"/>
                  </a:lnTo>
                  <a:lnTo>
                    <a:pt x="104" y="7"/>
                  </a:lnTo>
                  <a:lnTo>
                    <a:pt x="98" y="6"/>
                  </a:lnTo>
                  <a:lnTo>
                    <a:pt x="94" y="4"/>
                  </a:lnTo>
                  <a:lnTo>
                    <a:pt x="90" y="4"/>
                  </a:lnTo>
                  <a:lnTo>
                    <a:pt x="86" y="3"/>
                  </a:lnTo>
                  <a:lnTo>
                    <a:pt x="83" y="27"/>
                  </a:lnTo>
                  <a:lnTo>
                    <a:pt x="85" y="27"/>
                  </a:lnTo>
                  <a:lnTo>
                    <a:pt x="89" y="28"/>
                  </a:lnTo>
                  <a:lnTo>
                    <a:pt x="93" y="28"/>
                  </a:lnTo>
                  <a:lnTo>
                    <a:pt x="97" y="29"/>
                  </a:lnTo>
                  <a:lnTo>
                    <a:pt x="109" y="32"/>
                  </a:lnTo>
                  <a:lnTo>
                    <a:pt x="121" y="36"/>
                  </a:lnTo>
                  <a:lnTo>
                    <a:pt x="130" y="40"/>
                  </a:lnTo>
                  <a:lnTo>
                    <a:pt x="138" y="45"/>
                  </a:lnTo>
                  <a:lnTo>
                    <a:pt x="146" y="49"/>
                  </a:lnTo>
                  <a:lnTo>
                    <a:pt x="151" y="54"/>
                  </a:lnTo>
                  <a:lnTo>
                    <a:pt x="156" y="58"/>
                  </a:lnTo>
                  <a:lnTo>
                    <a:pt x="159" y="62"/>
                  </a:lnTo>
                  <a:lnTo>
                    <a:pt x="160" y="63"/>
                  </a:lnTo>
                  <a:lnTo>
                    <a:pt x="160" y="65"/>
                  </a:lnTo>
                  <a:lnTo>
                    <a:pt x="161" y="67"/>
                  </a:lnTo>
                  <a:lnTo>
                    <a:pt x="161" y="69"/>
                  </a:lnTo>
                  <a:lnTo>
                    <a:pt x="159" y="71"/>
                  </a:lnTo>
                  <a:lnTo>
                    <a:pt x="155" y="74"/>
                  </a:lnTo>
                  <a:lnTo>
                    <a:pt x="148" y="77"/>
                  </a:lnTo>
                  <a:lnTo>
                    <a:pt x="139" y="78"/>
                  </a:lnTo>
                  <a:lnTo>
                    <a:pt x="128" y="79"/>
                  </a:lnTo>
                  <a:lnTo>
                    <a:pt x="115" y="79"/>
                  </a:lnTo>
                  <a:lnTo>
                    <a:pt x="102" y="77"/>
                  </a:lnTo>
                  <a:lnTo>
                    <a:pt x="86" y="74"/>
                  </a:lnTo>
                  <a:lnTo>
                    <a:pt x="75" y="71"/>
                  </a:lnTo>
                  <a:lnTo>
                    <a:pt x="64" y="67"/>
                  </a:lnTo>
                  <a:lnTo>
                    <a:pt x="54" y="63"/>
                  </a:lnTo>
                  <a:lnTo>
                    <a:pt x="46" y="58"/>
                  </a:lnTo>
                  <a:lnTo>
                    <a:pt x="38" y="54"/>
                  </a:lnTo>
                  <a:lnTo>
                    <a:pt x="33" y="49"/>
                  </a:lnTo>
                  <a:lnTo>
                    <a:pt x="27" y="45"/>
                  </a:lnTo>
                  <a:lnTo>
                    <a:pt x="25" y="41"/>
                  </a:lnTo>
                  <a:lnTo>
                    <a:pt x="23" y="40"/>
                  </a:lnTo>
                  <a:lnTo>
                    <a:pt x="23" y="38"/>
                  </a:lnTo>
                  <a:lnTo>
                    <a:pt x="23" y="36"/>
                  </a:lnTo>
                  <a:lnTo>
                    <a:pt x="23" y="34"/>
                  </a:lnTo>
                  <a:lnTo>
                    <a:pt x="23" y="33"/>
                  </a:lnTo>
                  <a:lnTo>
                    <a:pt x="25" y="32"/>
                  </a:lnTo>
                  <a:lnTo>
                    <a:pt x="26" y="31"/>
                  </a:lnTo>
                  <a:lnTo>
                    <a:pt x="27" y="31"/>
                  </a:lnTo>
                  <a:lnTo>
                    <a:pt x="31" y="29"/>
                  </a:lnTo>
                  <a:lnTo>
                    <a:pt x="35" y="27"/>
                  </a:lnTo>
                  <a:lnTo>
                    <a:pt x="40" y="25"/>
                  </a:lnTo>
                  <a:lnTo>
                    <a:pt x="47" y="25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8" y="24"/>
                  </a:lnTo>
                  <a:lnTo>
                    <a:pt x="77" y="25"/>
                  </a:lnTo>
                  <a:lnTo>
                    <a:pt x="76" y="2"/>
                  </a:lnTo>
                  <a:lnTo>
                    <a:pt x="63" y="0"/>
                  </a:lnTo>
                  <a:lnTo>
                    <a:pt x="50" y="0"/>
                  </a:lnTo>
                  <a:lnTo>
                    <a:pt x="38" y="3"/>
                  </a:lnTo>
                  <a:lnTo>
                    <a:pt x="26" y="6"/>
                  </a:lnTo>
                  <a:lnTo>
                    <a:pt x="17" y="10"/>
                  </a:lnTo>
                  <a:lnTo>
                    <a:pt x="9" y="15"/>
                  </a:lnTo>
                  <a:lnTo>
                    <a:pt x="4" y="21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1" y="45"/>
                  </a:lnTo>
                  <a:lnTo>
                    <a:pt x="5" y="53"/>
                  </a:lnTo>
                  <a:lnTo>
                    <a:pt x="10" y="59"/>
                  </a:lnTo>
                  <a:lnTo>
                    <a:pt x="17" y="66"/>
                  </a:lnTo>
                  <a:lnTo>
                    <a:pt x="23" y="73"/>
                  </a:lnTo>
                  <a:lnTo>
                    <a:pt x="34" y="79"/>
                  </a:lnTo>
                  <a:lnTo>
                    <a:pt x="43" y="84"/>
                  </a:lnTo>
                  <a:lnTo>
                    <a:pt x="55" y="90"/>
                  </a:lnTo>
                  <a:lnTo>
                    <a:pt x="68" y="94"/>
                  </a:lnTo>
                  <a:lnTo>
                    <a:pt x="81" y="98"/>
                  </a:lnTo>
                  <a:lnTo>
                    <a:pt x="94" y="100"/>
                  </a:lnTo>
                  <a:lnTo>
                    <a:pt x="107" y="101"/>
                  </a:lnTo>
                  <a:lnTo>
                    <a:pt x="119" y="103"/>
                  </a:lnTo>
                  <a:lnTo>
                    <a:pt x="131" y="103"/>
                  </a:lnTo>
                  <a:lnTo>
                    <a:pt x="142" y="101"/>
                  </a:lnTo>
                  <a:lnTo>
                    <a:pt x="152" y="100"/>
                  </a:lnTo>
                  <a:lnTo>
                    <a:pt x="160" y="98"/>
                  </a:lnTo>
                  <a:lnTo>
                    <a:pt x="168" y="94"/>
                  </a:lnTo>
                  <a:lnTo>
                    <a:pt x="174" y="88"/>
                  </a:lnTo>
                  <a:lnTo>
                    <a:pt x="180" y="83"/>
                  </a:lnTo>
                  <a:lnTo>
                    <a:pt x="182" y="78"/>
                  </a:lnTo>
                  <a:lnTo>
                    <a:pt x="184" y="74"/>
                  </a:lnTo>
                  <a:lnTo>
                    <a:pt x="185" y="70"/>
                  </a:lnTo>
                  <a:lnTo>
                    <a:pt x="184" y="63"/>
                  </a:lnTo>
                  <a:lnTo>
                    <a:pt x="182" y="58"/>
                  </a:lnTo>
                  <a:lnTo>
                    <a:pt x="178" y="50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3" name="Freeform 61"/>
            <p:cNvSpPr>
              <a:spLocks/>
            </p:cNvSpPr>
            <p:nvPr/>
          </p:nvSpPr>
          <p:spPr bwMode="auto">
            <a:xfrm>
              <a:off x="4520" y="2935"/>
              <a:ext cx="3" cy="7"/>
            </a:xfrm>
            <a:custGeom>
              <a:avLst/>
              <a:gdLst>
                <a:gd name="T0" fmla="*/ 7 w 10"/>
                <a:gd name="T1" fmla="*/ 25 h 25"/>
                <a:gd name="T2" fmla="*/ 10 w 10"/>
                <a:gd name="T3" fmla="*/ 1 h 25"/>
                <a:gd name="T4" fmla="*/ 8 w 10"/>
                <a:gd name="T5" fmla="*/ 1 h 25"/>
                <a:gd name="T6" fmla="*/ 5 w 10"/>
                <a:gd name="T7" fmla="*/ 0 h 25"/>
                <a:gd name="T8" fmla="*/ 3 w 10"/>
                <a:gd name="T9" fmla="*/ 0 h 25"/>
                <a:gd name="T10" fmla="*/ 0 w 10"/>
                <a:gd name="T11" fmla="*/ 0 h 25"/>
                <a:gd name="T12" fmla="*/ 1 w 10"/>
                <a:gd name="T13" fmla="*/ 23 h 25"/>
                <a:gd name="T14" fmla="*/ 3 w 10"/>
                <a:gd name="T15" fmla="*/ 23 h 25"/>
                <a:gd name="T16" fmla="*/ 4 w 10"/>
                <a:gd name="T17" fmla="*/ 23 h 25"/>
                <a:gd name="T18" fmla="*/ 5 w 10"/>
                <a:gd name="T19" fmla="*/ 23 h 25"/>
                <a:gd name="T20" fmla="*/ 7 w 10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25">
                  <a:moveTo>
                    <a:pt x="7" y="25"/>
                  </a:moveTo>
                  <a:lnTo>
                    <a:pt x="10" y="1"/>
                  </a:lnTo>
                  <a:lnTo>
                    <a:pt x="8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23"/>
                  </a:lnTo>
                  <a:lnTo>
                    <a:pt x="3" y="23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4" name="Freeform 62"/>
            <p:cNvSpPr>
              <a:spLocks/>
            </p:cNvSpPr>
            <p:nvPr/>
          </p:nvSpPr>
          <p:spPr bwMode="auto">
            <a:xfrm>
              <a:off x="4478" y="2934"/>
              <a:ext cx="39" cy="15"/>
            </a:xfrm>
            <a:custGeom>
              <a:avLst/>
              <a:gdLst>
                <a:gd name="T0" fmla="*/ 9 w 156"/>
                <a:gd name="T1" fmla="*/ 23 h 56"/>
                <a:gd name="T2" fmla="*/ 142 w 156"/>
                <a:gd name="T3" fmla="*/ 56 h 56"/>
                <a:gd name="T4" fmla="*/ 142 w 156"/>
                <a:gd name="T5" fmla="*/ 56 h 56"/>
                <a:gd name="T6" fmla="*/ 147 w 156"/>
                <a:gd name="T7" fmla="*/ 56 h 56"/>
                <a:gd name="T8" fmla="*/ 151 w 156"/>
                <a:gd name="T9" fmla="*/ 55 h 56"/>
                <a:gd name="T10" fmla="*/ 155 w 156"/>
                <a:gd name="T11" fmla="*/ 51 h 56"/>
                <a:gd name="T12" fmla="*/ 156 w 156"/>
                <a:gd name="T13" fmla="*/ 47 h 56"/>
                <a:gd name="T14" fmla="*/ 156 w 156"/>
                <a:gd name="T15" fmla="*/ 42 h 56"/>
                <a:gd name="T16" fmla="*/ 155 w 156"/>
                <a:gd name="T17" fmla="*/ 38 h 56"/>
                <a:gd name="T18" fmla="*/ 151 w 156"/>
                <a:gd name="T19" fmla="*/ 34 h 56"/>
                <a:gd name="T20" fmla="*/ 147 w 156"/>
                <a:gd name="T21" fmla="*/ 33 h 56"/>
                <a:gd name="T22" fmla="*/ 147 w 156"/>
                <a:gd name="T23" fmla="*/ 33 h 56"/>
                <a:gd name="T24" fmla="*/ 15 w 156"/>
                <a:gd name="T25" fmla="*/ 0 h 56"/>
                <a:gd name="T26" fmla="*/ 15 w 156"/>
                <a:gd name="T27" fmla="*/ 0 h 56"/>
                <a:gd name="T28" fmla="*/ 9 w 156"/>
                <a:gd name="T29" fmla="*/ 0 h 56"/>
                <a:gd name="T30" fmla="*/ 5 w 156"/>
                <a:gd name="T31" fmla="*/ 1 h 56"/>
                <a:gd name="T32" fmla="*/ 1 w 156"/>
                <a:gd name="T33" fmla="*/ 5 h 56"/>
                <a:gd name="T34" fmla="*/ 0 w 156"/>
                <a:gd name="T35" fmla="*/ 9 h 56"/>
                <a:gd name="T36" fmla="*/ 0 w 156"/>
                <a:gd name="T37" fmla="*/ 14 h 56"/>
                <a:gd name="T38" fmla="*/ 1 w 156"/>
                <a:gd name="T39" fmla="*/ 18 h 56"/>
                <a:gd name="T40" fmla="*/ 5 w 156"/>
                <a:gd name="T41" fmla="*/ 21 h 56"/>
                <a:gd name="T42" fmla="*/ 9 w 156"/>
                <a:gd name="T43" fmla="*/ 23 h 56"/>
                <a:gd name="T44" fmla="*/ 9 w 156"/>
                <a:gd name="T45" fmla="*/ 2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6" h="56">
                  <a:moveTo>
                    <a:pt x="9" y="23"/>
                  </a:moveTo>
                  <a:lnTo>
                    <a:pt x="142" y="56"/>
                  </a:lnTo>
                  <a:lnTo>
                    <a:pt x="142" y="56"/>
                  </a:lnTo>
                  <a:lnTo>
                    <a:pt x="147" y="56"/>
                  </a:lnTo>
                  <a:lnTo>
                    <a:pt x="151" y="55"/>
                  </a:lnTo>
                  <a:lnTo>
                    <a:pt x="155" y="51"/>
                  </a:lnTo>
                  <a:lnTo>
                    <a:pt x="156" y="47"/>
                  </a:lnTo>
                  <a:lnTo>
                    <a:pt x="156" y="42"/>
                  </a:lnTo>
                  <a:lnTo>
                    <a:pt x="155" y="38"/>
                  </a:lnTo>
                  <a:lnTo>
                    <a:pt x="151" y="34"/>
                  </a:lnTo>
                  <a:lnTo>
                    <a:pt x="147" y="33"/>
                  </a:lnTo>
                  <a:lnTo>
                    <a:pt x="147" y="3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1" y="18"/>
                  </a:lnTo>
                  <a:lnTo>
                    <a:pt x="5" y="21"/>
                  </a:lnTo>
                  <a:lnTo>
                    <a:pt x="9" y="23"/>
                  </a:lnTo>
                  <a:lnTo>
                    <a:pt x="9" y="23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5" name="Freeform 63"/>
            <p:cNvSpPr>
              <a:spLocks/>
            </p:cNvSpPr>
            <p:nvPr/>
          </p:nvSpPr>
          <p:spPr bwMode="auto">
            <a:xfrm>
              <a:off x="4556" y="2949"/>
              <a:ext cx="46" cy="25"/>
            </a:xfrm>
            <a:custGeom>
              <a:avLst/>
              <a:gdLst>
                <a:gd name="T0" fmla="*/ 175 w 185"/>
                <a:gd name="T1" fmla="*/ 44 h 103"/>
                <a:gd name="T2" fmla="*/ 160 w 185"/>
                <a:gd name="T3" fmla="*/ 30 h 103"/>
                <a:gd name="T4" fmla="*/ 141 w 185"/>
                <a:gd name="T5" fmla="*/ 19 h 103"/>
                <a:gd name="T6" fmla="*/ 117 w 185"/>
                <a:gd name="T7" fmla="*/ 11 h 103"/>
                <a:gd name="T8" fmla="*/ 100 w 185"/>
                <a:gd name="T9" fmla="*/ 5 h 103"/>
                <a:gd name="T10" fmla="*/ 92 w 185"/>
                <a:gd name="T11" fmla="*/ 4 h 103"/>
                <a:gd name="T12" fmla="*/ 83 w 185"/>
                <a:gd name="T13" fmla="*/ 26 h 103"/>
                <a:gd name="T14" fmla="*/ 91 w 185"/>
                <a:gd name="T15" fmla="*/ 28 h 103"/>
                <a:gd name="T16" fmla="*/ 99 w 185"/>
                <a:gd name="T17" fmla="*/ 29 h 103"/>
                <a:gd name="T18" fmla="*/ 121 w 185"/>
                <a:gd name="T19" fmla="*/ 36 h 103"/>
                <a:gd name="T20" fmla="*/ 139 w 185"/>
                <a:gd name="T21" fmla="*/ 45 h 103"/>
                <a:gd name="T22" fmla="*/ 152 w 185"/>
                <a:gd name="T23" fmla="*/ 54 h 103"/>
                <a:gd name="T24" fmla="*/ 160 w 185"/>
                <a:gd name="T25" fmla="*/ 62 h 103"/>
                <a:gd name="T26" fmla="*/ 162 w 185"/>
                <a:gd name="T27" fmla="*/ 66 h 103"/>
                <a:gd name="T28" fmla="*/ 162 w 185"/>
                <a:gd name="T29" fmla="*/ 68 h 103"/>
                <a:gd name="T30" fmla="*/ 155 w 185"/>
                <a:gd name="T31" fmla="*/ 74 h 103"/>
                <a:gd name="T32" fmla="*/ 139 w 185"/>
                <a:gd name="T33" fmla="*/ 78 h 103"/>
                <a:gd name="T34" fmla="*/ 117 w 185"/>
                <a:gd name="T35" fmla="*/ 79 h 103"/>
                <a:gd name="T36" fmla="*/ 87 w 185"/>
                <a:gd name="T37" fmla="*/ 74 h 103"/>
                <a:gd name="T38" fmla="*/ 64 w 185"/>
                <a:gd name="T39" fmla="*/ 67 h 103"/>
                <a:gd name="T40" fmla="*/ 46 w 185"/>
                <a:gd name="T41" fmla="*/ 58 h 103"/>
                <a:gd name="T42" fmla="*/ 33 w 185"/>
                <a:gd name="T43" fmla="*/ 49 h 103"/>
                <a:gd name="T44" fmla="*/ 25 w 185"/>
                <a:gd name="T45" fmla="*/ 41 h 103"/>
                <a:gd name="T46" fmla="*/ 25 w 185"/>
                <a:gd name="T47" fmla="*/ 38 h 103"/>
                <a:gd name="T48" fmla="*/ 24 w 185"/>
                <a:gd name="T49" fmla="*/ 34 h 103"/>
                <a:gd name="T50" fmla="*/ 25 w 185"/>
                <a:gd name="T51" fmla="*/ 32 h 103"/>
                <a:gd name="T52" fmla="*/ 28 w 185"/>
                <a:gd name="T53" fmla="*/ 30 h 103"/>
                <a:gd name="T54" fmla="*/ 36 w 185"/>
                <a:gd name="T55" fmla="*/ 26 h 103"/>
                <a:gd name="T56" fmla="*/ 47 w 185"/>
                <a:gd name="T57" fmla="*/ 25 h 103"/>
                <a:gd name="T58" fmla="*/ 60 w 185"/>
                <a:gd name="T59" fmla="*/ 24 h 103"/>
                <a:gd name="T60" fmla="*/ 78 w 185"/>
                <a:gd name="T61" fmla="*/ 25 h 103"/>
                <a:gd name="T62" fmla="*/ 64 w 185"/>
                <a:gd name="T63" fmla="*/ 0 h 103"/>
                <a:gd name="T64" fmla="*/ 38 w 185"/>
                <a:gd name="T65" fmla="*/ 3 h 103"/>
                <a:gd name="T66" fmla="*/ 18 w 185"/>
                <a:gd name="T67" fmla="*/ 9 h 103"/>
                <a:gd name="T68" fmla="*/ 4 w 185"/>
                <a:gd name="T69" fmla="*/ 21 h 103"/>
                <a:gd name="T70" fmla="*/ 0 w 185"/>
                <a:gd name="T71" fmla="*/ 33 h 103"/>
                <a:gd name="T72" fmla="*/ 3 w 185"/>
                <a:gd name="T73" fmla="*/ 45 h 103"/>
                <a:gd name="T74" fmla="*/ 11 w 185"/>
                <a:gd name="T75" fmla="*/ 59 h 103"/>
                <a:gd name="T76" fmla="*/ 25 w 185"/>
                <a:gd name="T77" fmla="*/ 72 h 103"/>
                <a:gd name="T78" fmla="*/ 45 w 185"/>
                <a:gd name="T79" fmla="*/ 84 h 103"/>
                <a:gd name="T80" fmla="*/ 68 w 185"/>
                <a:gd name="T81" fmla="*/ 93 h 103"/>
                <a:gd name="T82" fmla="*/ 95 w 185"/>
                <a:gd name="T83" fmla="*/ 100 h 103"/>
                <a:gd name="T84" fmla="*/ 120 w 185"/>
                <a:gd name="T85" fmla="*/ 103 h 103"/>
                <a:gd name="T86" fmla="*/ 143 w 185"/>
                <a:gd name="T87" fmla="*/ 101 h 103"/>
                <a:gd name="T88" fmla="*/ 162 w 185"/>
                <a:gd name="T89" fmla="*/ 97 h 103"/>
                <a:gd name="T90" fmla="*/ 176 w 185"/>
                <a:gd name="T91" fmla="*/ 88 h 103"/>
                <a:gd name="T92" fmla="*/ 183 w 185"/>
                <a:gd name="T93" fmla="*/ 78 h 103"/>
                <a:gd name="T94" fmla="*/ 185 w 185"/>
                <a:gd name="T95" fmla="*/ 70 h 103"/>
                <a:gd name="T96" fmla="*/ 183 w 185"/>
                <a:gd name="T97" fmla="*/ 5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5" h="103">
                  <a:moveTo>
                    <a:pt x="180" y="50"/>
                  </a:moveTo>
                  <a:lnTo>
                    <a:pt x="175" y="44"/>
                  </a:lnTo>
                  <a:lnTo>
                    <a:pt x="168" y="37"/>
                  </a:lnTo>
                  <a:lnTo>
                    <a:pt x="160" y="30"/>
                  </a:lnTo>
                  <a:lnTo>
                    <a:pt x="151" y="24"/>
                  </a:lnTo>
                  <a:lnTo>
                    <a:pt x="141" y="19"/>
                  </a:lnTo>
                  <a:lnTo>
                    <a:pt x="129" y="15"/>
                  </a:lnTo>
                  <a:lnTo>
                    <a:pt x="117" y="11"/>
                  </a:lnTo>
                  <a:lnTo>
                    <a:pt x="104" y="7"/>
                  </a:lnTo>
                  <a:lnTo>
                    <a:pt x="100" y="5"/>
                  </a:lnTo>
                  <a:lnTo>
                    <a:pt x="96" y="4"/>
                  </a:lnTo>
                  <a:lnTo>
                    <a:pt x="92" y="4"/>
                  </a:lnTo>
                  <a:lnTo>
                    <a:pt x="88" y="3"/>
                  </a:lnTo>
                  <a:lnTo>
                    <a:pt x="83" y="26"/>
                  </a:lnTo>
                  <a:lnTo>
                    <a:pt x="87" y="26"/>
                  </a:lnTo>
                  <a:lnTo>
                    <a:pt x="91" y="28"/>
                  </a:lnTo>
                  <a:lnTo>
                    <a:pt x="95" y="28"/>
                  </a:lnTo>
                  <a:lnTo>
                    <a:pt x="99" y="29"/>
                  </a:lnTo>
                  <a:lnTo>
                    <a:pt x="110" y="33"/>
                  </a:lnTo>
                  <a:lnTo>
                    <a:pt x="121" y="36"/>
                  </a:lnTo>
                  <a:lnTo>
                    <a:pt x="131" y="41"/>
                  </a:lnTo>
                  <a:lnTo>
                    <a:pt x="139" y="45"/>
                  </a:lnTo>
                  <a:lnTo>
                    <a:pt x="147" y="50"/>
                  </a:lnTo>
                  <a:lnTo>
                    <a:pt x="152" y="54"/>
                  </a:lnTo>
                  <a:lnTo>
                    <a:pt x="158" y="58"/>
                  </a:lnTo>
                  <a:lnTo>
                    <a:pt x="160" y="62"/>
                  </a:lnTo>
                  <a:lnTo>
                    <a:pt x="160" y="63"/>
                  </a:lnTo>
                  <a:lnTo>
                    <a:pt x="162" y="66"/>
                  </a:lnTo>
                  <a:lnTo>
                    <a:pt x="162" y="67"/>
                  </a:lnTo>
                  <a:lnTo>
                    <a:pt x="162" y="68"/>
                  </a:lnTo>
                  <a:lnTo>
                    <a:pt x="159" y="71"/>
                  </a:lnTo>
                  <a:lnTo>
                    <a:pt x="155" y="74"/>
                  </a:lnTo>
                  <a:lnTo>
                    <a:pt x="148" y="76"/>
                  </a:lnTo>
                  <a:lnTo>
                    <a:pt x="139" y="78"/>
                  </a:lnTo>
                  <a:lnTo>
                    <a:pt x="129" y="79"/>
                  </a:lnTo>
                  <a:lnTo>
                    <a:pt x="117" y="79"/>
                  </a:lnTo>
                  <a:lnTo>
                    <a:pt x="103" y="76"/>
                  </a:lnTo>
                  <a:lnTo>
                    <a:pt x="87" y="74"/>
                  </a:lnTo>
                  <a:lnTo>
                    <a:pt x="75" y="71"/>
                  </a:lnTo>
                  <a:lnTo>
                    <a:pt x="64" y="67"/>
                  </a:lnTo>
                  <a:lnTo>
                    <a:pt x="54" y="63"/>
                  </a:lnTo>
                  <a:lnTo>
                    <a:pt x="46" y="58"/>
                  </a:lnTo>
                  <a:lnTo>
                    <a:pt x="38" y="54"/>
                  </a:lnTo>
                  <a:lnTo>
                    <a:pt x="33" y="49"/>
                  </a:lnTo>
                  <a:lnTo>
                    <a:pt x="28" y="45"/>
                  </a:lnTo>
                  <a:lnTo>
                    <a:pt x="25" y="41"/>
                  </a:lnTo>
                  <a:lnTo>
                    <a:pt x="25" y="40"/>
                  </a:lnTo>
                  <a:lnTo>
                    <a:pt x="25" y="38"/>
                  </a:lnTo>
                  <a:lnTo>
                    <a:pt x="24" y="36"/>
                  </a:lnTo>
                  <a:lnTo>
                    <a:pt x="24" y="34"/>
                  </a:lnTo>
                  <a:lnTo>
                    <a:pt x="24" y="33"/>
                  </a:lnTo>
                  <a:lnTo>
                    <a:pt x="25" y="32"/>
                  </a:lnTo>
                  <a:lnTo>
                    <a:pt x="26" y="30"/>
                  </a:lnTo>
                  <a:lnTo>
                    <a:pt x="28" y="30"/>
                  </a:lnTo>
                  <a:lnTo>
                    <a:pt x="32" y="29"/>
                  </a:lnTo>
                  <a:lnTo>
                    <a:pt x="36" y="26"/>
                  </a:lnTo>
                  <a:lnTo>
                    <a:pt x="41" y="25"/>
                  </a:lnTo>
                  <a:lnTo>
                    <a:pt x="47" y="25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8" y="24"/>
                  </a:lnTo>
                  <a:lnTo>
                    <a:pt x="78" y="25"/>
                  </a:lnTo>
                  <a:lnTo>
                    <a:pt x="78" y="2"/>
                  </a:lnTo>
                  <a:lnTo>
                    <a:pt x="64" y="0"/>
                  </a:lnTo>
                  <a:lnTo>
                    <a:pt x="51" y="0"/>
                  </a:lnTo>
                  <a:lnTo>
                    <a:pt x="38" y="3"/>
                  </a:lnTo>
                  <a:lnTo>
                    <a:pt x="28" y="5"/>
                  </a:lnTo>
                  <a:lnTo>
                    <a:pt x="18" y="9"/>
                  </a:lnTo>
                  <a:lnTo>
                    <a:pt x="11" y="15"/>
                  </a:lnTo>
                  <a:lnTo>
                    <a:pt x="4" y="21"/>
                  </a:lnTo>
                  <a:lnTo>
                    <a:pt x="1" y="29"/>
                  </a:lnTo>
                  <a:lnTo>
                    <a:pt x="0" y="33"/>
                  </a:lnTo>
                  <a:lnTo>
                    <a:pt x="1" y="38"/>
                  </a:lnTo>
                  <a:lnTo>
                    <a:pt x="3" y="45"/>
                  </a:lnTo>
                  <a:lnTo>
                    <a:pt x="5" y="53"/>
                  </a:lnTo>
                  <a:lnTo>
                    <a:pt x="11" y="59"/>
                  </a:lnTo>
                  <a:lnTo>
                    <a:pt x="17" y="66"/>
                  </a:lnTo>
                  <a:lnTo>
                    <a:pt x="25" y="72"/>
                  </a:lnTo>
                  <a:lnTo>
                    <a:pt x="34" y="79"/>
                  </a:lnTo>
                  <a:lnTo>
                    <a:pt x="45" y="84"/>
                  </a:lnTo>
                  <a:lnTo>
                    <a:pt x="57" y="89"/>
                  </a:lnTo>
                  <a:lnTo>
                    <a:pt x="68" y="93"/>
                  </a:lnTo>
                  <a:lnTo>
                    <a:pt x="81" y="97"/>
                  </a:lnTo>
                  <a:lnTo>
                    <a:pt x="95" y="100"/>
                  </a:lnTo>
                  <a:lnTo>
                    <a:pt x="108" y="101"/>
                  </a:lnTo>
                  <a:lnTo>
                    <a:pt x="120" y="103"/>
                  </a:lnTo>
                  <a:lnTo>
                    <a:pt x="131" y="103"/>
                  </a:lnTo>
                  <a:lnTo>
                    <a:pt x="143" y="101"/>
                  </a:lnTo>
                  <a:lnTo>
                    <a:pt x="152" y="100"/>
                  </a:lnTo>
                  <a:lnTo>
                    <a:pt x="162" y="97"/>
                  </a:lnTo>
                  <a:lnTo>
                    <a:pt x="169" y="93"/>
                  </a:lnTo>
                  <a:lnTo>
                    <a:pt x="176" y="88"/>
                  </a:lnTo>
                  <a:lnTo>
                    <a:pt x="180" y="83"/>
                  </a:lnTo>
                  <a:lnTo>
                    <a:pt x="183" y="78"/>
                  </a:lnTo>
                  <a:lnTo>
                    <a:pt x="184" y="74"/>
                  </a:lnTo>
                  <a:lnTo>
                    <a:pt x="185" y="70"/>
                  </a:lnTo>
                  <a:lnTo>
                    <a:pt x="184" y="63"/>
                  </a:lnTo>
                  <a:lnTo>
                    <a:pt x="183" y="58"/>
                  </a:lnTo>
                  <a:lnTo>
                    <a:pt x="180" y="50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6" name="Freeform 64"/>
            <p:cNvSpPr>
              <a:spLocks/>
            </p:cNvSpPr>
            <p:nvPr/>
          </p:nvSpPr>
          <p:spPr bwMode="auto">
            <a:xfrm>
              <a:off x="4575" y="2949"/>
              <a:ext cx="3" cy="6"/>
            </a:xfrm>
            <a:custGeom>
              <a:avLst/>
              <a:gdLst>
                <a:gd name="T0" fmla="*/ 5 w 10"/>
                <a:gd name="T1" fmla="*/ 24 h 24"/>
                <a:gd name="T2" fmla="*/ 10 w 10"/>
                <a:gd name="T3" fmla="*/ 1 h 24"/>
                <a:gd name="T4" fmla="*/ 7 w 10"/>
                <a:gd name="T5" fmla="*/ 1 h 24"/>
                <a:gd name="T6" fmla="*/ 5 w 10"/>
                <a:gd name="T7" fmla="*/ 0 h 24"/>
                <a:gd name="T8" fmla="*/ 2 w 10"/>
                <a:gd name="T9" fmla="*/ 0 h 24"/>
                <a:gd name="T10" fmla="*/ 0 w 10"/>
                <a:gd name="T11" fmla="*/ 0 h 24"/>
                <a:gd name="T12" fmla="*/ 0 w 10"/>
                <a:gd name="T13" fmla="*/ 23 h 24"/>
                <a:gd name="T14" fmla="*/ 1 w 10"/>
                <a:gd name="T15" fmla="*/ 23 h 24"/>
                <a:gd name="T16" fmla="*/ 2 w 10"/>
                <a:gd name="T17" fmla="*/ 23 h 24"/>
                <a:gd name="T18" fmla="*/ 3 w 10"/>
                <a:gd name="T19" fmla="*/ 23 h 24"/>
                <a:gd name="T20" fmla="*/ 5 w 10"/>
                <a:gd name="T2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24">
                  <a:moveTo>
                    <a:pt x="5" y="24"/>
                  </a:moveTo>
                  <a:lnTo>
                    <a:pt x="10" y="1"/>
                  </a:lnTo>
                  <a:lnTo>
                    <a:pt x="7" y="1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3" y="23"/>
                  </a:lnTo>
                  <a:lnTo>
                    <a:pt x="5" y="24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7" name="Freeform 65"/>
            <p:cNvSpPr>
              <a:spLocks/>
            </p:cNvSpPr>
            <p:nvPr/>
          </p:nvSpPr>
          <p:spPr bwMode="auto">
            <a:xfrm>
              <a:off x="4613" y="2963"/>
              <a:ext cx="46" cy="25"/>
            </a:xfrm>
            <a:custGeom>
              <a:avLst/>
              <a:gdLst>
                <a:gd name="T0" fmla="*/ 173 w 185"/>
                <a:gd name="T1" fmla="*/ 43 h 101"/>
                <a:gd name="T2" fmla="*/ 160 w 185"/>
                <a:gd name="T3" fmla="*/ 30 h 101"/>
                <a:gd name="T4" fmla="*/ 140 w 185"/>
                <a:gd name="T5" fmla="*/ 18 h 101"/>
                <a:gd name="T6" fmla="*/ 115 w 185"/>
                <a:gd name="T7" fmla="*/ 9 h 101"/>
                <a:gd name="T8" fmla="*/ 98 w 185"/>
                <a:gd name="T9" fmla="*/ 4 h 101"/>
                <a:gd name="T10" fmla="*/ 90 w 185"/>
                <a:gd name="T11" fmla="*/ 2 h 101"/>
                <a:gd name="T12" fmla="*/ 82 w 185"/>
                <a:gd name="T13" fmla="*/ 25 h 101"/>
                <a:gd name="T14" fmla="*/ 89 w 185"/>
                <a:gd name="T15" fmla="*/ 26 h 101"/>
                <a:gd name="T16" fmla="*/ 97 w 185"/>
                <a:gd name="T17" fmla="*/ 29 h 101"/>
                <a:gd name="T18" fmla="*/ 120 w 185"/>
                <a:gd name="T19" fmla="*/ 35 h 101"/>
                <a:gd name="T20" fmla="*/ 137 w 185"/>
                <a:gd name="T21" fmla="*/ 44 h 101"/>
                <a:gd name="T22" fmla="*/ 151 w 185"/>
                <a:gd name="T23" fmla="*/ 53 h 101"/>
                <a:gd name="T24" fmla="*/ 158 w 185"/>
                <a:gd name="T25" fmla="*/ 61 h 101"/>
                <a:gd name="T26" fmla="*/ 160 w 185"/>
                <a:gd name="T27" fmla="*/ 64 h 101"/>
                <a:gd name="T28" fmla="*/ 160 w 185"/>
                <a:gd name="T29" fmla="*/ 68 h 101"/>
                <a:gd name="T30" fmla="*/ 153 w 185"/>
                <a:gd name="T31" fmla="*/ 73 h 101"/>
                <a:gd name="T32" fmla="*/ 139 w 185"/>
                <a:gd name="T33" fmla="*/ 77 h 101"/>
                <a:gd name="T34" fmla="*/ 115 w 185"/>
                <a:gd name="T35" fmla="*/ 78 h 101"/>
                <a:gd name="T36" fmla="*/ 86 w 185"/>
                <a:gd name="T37" fmla="*/ 73 h 101"/>
                <a:gd name="T38" fmla="*/ 63 w 185"/>
                <a:gd name="T39" fmla="*/ 67 h 101"/>
                <a:gd name="T40" fmla="*/ 46 w 185"/>
                <a:gd name="T41" fmla="*/ 57 h 101"/>
                <a:gd name="T42" fmla="*/ 32 w 185"/>
                <a:gd name="T43" fmla="*/ 48 h 101"/>
                <a:gd name="T44" fmla="*/ 25 w 185"/>
                <a:gd name="T45" fmla="*/ 39 h 101"/>
                <a:gd name="T46" fmla="*/ 23 w 185"/>
                <a:gd name="T47" fmla="*/ 36 h 101"/>
                <a:gd name="T48" fmla="*/ 23 w 185"/>
                <a:gd name="T49" fmla="*/ 34 h 101"/>
                <a:gd name="T50" fmla="*/ 25 w 185"/>
                <a:gd name="T51" fmla="*/ 31 h 101"/>
                <a:gd name="T52" fmla="*/ 27 w 185"/>
                <a:gd name="T53" fmla="*/ 29 h 101"/>
                <a:gd name="T54" fmla="*/ 35 w 185"/>
                <a:gd name="T55" fmla="*/ 26 h 101"/>
                <a:gd name="T56" fmla="*/ 47 w 185"/>
                <a:gd name="T57" fmla="*/ 25 h 101"/>
                <a:gd name="T58" fmla="*/ 60 w 185"/>
                <a:gd name="T59" fmla="*/ 23 h 101"/>
                <a:gd name="T60" fmla="*/ 77 w 185"/>
                <a:gd name="T61" fmla="*/ 25 h 101"/>
                <a:gd name="T62" fmla="*/ 63 w 185"/>
                <a:gd name="T63" fmla="*/ 0 h 101"/>
                <a:gd name="T64" fmla="*/ 38 w 185"/>
                <a:gd name="T65" fmla="*/ 1 h 101"/>
                <a:gd name="T66" fmla="*/ 17 w 185"/>
                <a:gd name="T67" fmla="*/ 8 h 101"/>
                <a:gd name="T68" fmla="*/ 4 w 185"/>
                <a:gd name="T69" fmla="*/ 21 h 101"/>
                <a:gd name="T70" fmla="*/ 0 w 185"/>
                <a:gd name="T71" fmla="*/ 32 h 101"/>
                <a:gd name="T72" fmla="*/ 1 w 185"/>
                <a:gd name="T73" fmla="*/ 44 h 101"/>
                <a:gd name="T74" fmla="*/ 10 w 185"/>
                <a:gd name="T75" fmla="*/ 59 h 101"/>
                <a:gd name="T76" fmla="*/ 23 w 185"/>
                <a:gd name="T77" fmla="*/ 72 h 101"/>
                <a:gd name="T78" fmla="*/ 43 w 185"/>
                <a:gd name="T79" fmla="*/ 84 h 101"/>
                <a:gd name="T80" fmla="*/ 67 w 185"/>
                <a:gd name="T81" fmla="*/ 92 h 101"/>
                <a:gd name="T82" fmla="*/ 93 w 185"/>
                <a:gd name="T83" fmla="*/ 98 h 101"/>
                <a:gd name="T84" fmla="*/ 119 w 185"/>
                <a:gd name="T85" fmla="*/ 101 h 101"/>
                <a:gd name="T86" fmla="*/ 141 w 185"/>
                <a:gd name="T87" fmla="*/ 101 h 101"/>
                <a:gd name="T88" fmla="*/ 160 w 185"/>
                <a:gd name="T89" fmla="*/ 96 h 101"/>
                <a:gd name="T90" fmla="*/ 174 w 185"/>
                <a:gd name="T91" fmla="*/ 88 h 101"/>
                <a:gd name="T92" fmla="*/ 182 w 185"/>
                <a:gd name="T93" fmla="*/ 77 h 101"/>
                <a:gd name="T94" fmla="*/ 185 w 185"/>
                <a:gd name="T95" fmla="*/ 68 h 101"/>
                <a:gd name="T96" fmla="*/ 182 w 185"/>
                <a:gd name="T97" fmla="*/ 5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5" h="101">
                  <a:moveTo>
                    <a:pt x="178" y="50"/>
                  </a:moveTo>
                  <a:lnTo>
                    <a:pt x="173" y="43"/>
                  </a:lnTo>
                  <a:lnTo>
                    <a:pt x="168" y="36"/>
                  </a:lnTo>
                  <a:lnTo>
                    <a:pt x="160" y="30"/>
                  </a:lnTo>
                  <a:lnTo>
                    <a:pt x="151" y="23"/>
                  </a:lnTo>
                  <a:lnTo>
                    <a:pt x="140" y="18"/>
                  </a:lnTo>
                  <a:lnTo>
                    <a:pt x="128" y="13"/>
                  </a:lnTo>
                  <a:lnTo>
                    <a:pt x="115" y="9"/>
                  </a:lnTo>
                  <a:lnTo>
                    <a:pt x="102" y="5"/>
                  </a:lnTo>
                  <a:lnTo>
                    <a:pt x="98" y="4"/>
                  </a:lnTo>
                  <a:lnTo>
                    <a:pt x="94" y="4"/>
                  </a:lnTo>
                  <a:lnTo>
                    <a:pt x="90" y="2"/>
                  </a:lnTo>
                  <a:lnTo>
                    <a:pt x="86" y="2"/>
                  </a:lnTo>
                  <a:lnTo>
                    <a:pt x="82" y="25"/>
                  </a:lnTo>
                  <a:lnTo>
                    <a:pt x="85" y="26"/>
                  </a:lnTo>
                  <a:lnTo>
                    <a:pt x="89" y="26"/>
                  </a:lnTo>
                  <a:lnTo>
                    <a:pt x="93" y="27"/>
                  </a:lnTo>
                  <a:lnTo>
                    <a:pt x="97" y="29"/>
                  </a:lnTo>
                  <a:lnTo>
                    <a:pt x="109" y="31"/>
                  </a:lnTo>
                  <a:lnTo>
                    <a:pt x="120" y="35"/>
                  </a:lnTo>
                  <a:lnTo>
                    <a:pt x="130" y="39"/>
                  </a:lnTo>
                  <a:lnTo>
                    <a:pt x="137" y="44"/>
                  </a:lnTo>
                  <a:lnTo>
                    <a:pt x="145" y="48"/>
                  </a:lnTo>
                  <a:lnTo>
                    <a:pt x="151" y="53"/>
                  </a:lnTo>
                  <a:lnTo>
                    <a:pt x="156" y="57"/>
                  </a:lnTo>
                  <a:lnTo>
                    <a:pt x="158" y="61"/>
                  </a:lnTo>
                  <a:lnTo>
                    <a:pt x="160" y="63"/>
                  </a:lnTo>
                  <a:lnTo>
                    <a:pt x="160" y="64"/>
                  </a:lnTo>
                  <a:lnTo>
                    <a:pt x="160" y="67"/>
                  </a:lnTo>
                  <a:lnTo>
                    <a:pt x="160" y="68"/>
                  </a:lnTo>
                  <a:lnTo>
                    <a:pt x="158" y="71"/>
                  </a:lnTo>
                  <a:lnTo>
                    <a:pt x="153" y="73"/>
                  </a:lnTo>
                  <a:lnTo>
                    <a:pt x="147" y="76"/>
                  </a:lnTo>
                  <a:lnTo>
                    <a:pt x="139" y="77"/>
                  </a:lnTo>
                  <a:lnTo>
                    <a:pt x="128" y="78"/>
                  </a:lnTo>
                  <a:lnTo>
                    <a:pt x="115" y="78"/>
                  </a:lnTo>
                  <a:lnTo>
                    <a:pt x="102" y="76"/>
                  </a:lnTo>
                  <a:lnTo>
                    <a:pt x="86" y="73"/>
                  </a:lnTo>
                  <a:lnTo>
                    <a:pt x="74" y="69"/>
                  </a:lnTo>
                  <a:lnTo>
                    <a:pt x="63" y="67"/>
                  </a:lnTo>
                  <a:lnTo>
                    <a:pt x="53" y="61"/>
                  </a:lnTo>
                  <a:lnTo>
                    <a:pt x="46" y="57"/>
                  </a:lnTo>
                  <a:lnTo>
                    <a:pt x="38" y="52"/>
                  </a:lnTo>
                  <a:lnTo>
                    <a:pt x="32" y="48"/>
                  </a:lnTo>
                  <a:lnTo>
                    <a:pt x="27" y="43"/>
                  </a:lnTo>
                  <a:lnTo>
                    <a:pt x="25" y="39"/>
                  </a:lnTo>
                  <a:lnTo>
                    <a:pt x="23" y="38"/>
                  </a:lnTo>
                  <a:lnTo>
                    <a:pt x="23" y="36"/>
                  </a:lnTo>
                  <a:lnTo>
                    <a:pt x="23" y="35"/>
                  </a:lnTo>
                  <a:lnTo>
                    <a:pt x="23" y="34"/>
                  </a:lnTo>
                  <a:lnTo>
                    <a:pt x="23" y="32"/>
                  </a:lnTo>
                  <a:lnTo>
                    <a:pt x="25" y="31"/>
                  </a:lnTo>
                  <a:lnTo>
                    <a:pt x="26" y="30"/>
                  </a:lnTo>
                  <a:lnTo>
                    <a:pt x="27" y="29"/>
                  </a:lnTo>
                  <a:lnTo>
                    <a:pt x="31" y="27"/>
                  </a:lnTo>
                  <a:lnTo>
                    <a:pt x="35" y="26"/>
                  </a:lnTo>
                  <a:lnTo>
                    <a:pt x="40" y="25"/>
                  </a:lnTo>
                  <a:lnTo>
                    <a:pt x="47" y="25"/>
                  </a:lnTo>
                  <a:lnTo>
                    <a:pt x="53" y="23"/>
                  </a:lnTo>
                  <a:lnTo>
                    <a:pt x="60" y="23"/>
                  </a:lnTo>
                  <a:lnTo>
                    <a:pt x="68" y="23"/>
                  </a:lnTo>
                  <a:lnTo>
                    <a:pt x="77" y="25"/>
                  </a:lnTo>
                  <a:lnTo>
                    <a:pt x="76" y="1"/>
                  </a:lnTo>
                  <a:lnTo>
                    <a:pt x="63" y="0"/>
                  </a:lnTo>
                  <a:lnTo>
                    <a:pt x="49" y="0"/>
                  </a:lnTo>
                  <a:lnTo>
                    <a:pt x="38" y="1"/>
                  </a:lnTo>
                  <a:lnTo>
                    <a:pt x="26" y="4"/>
                  </a:lnTo>
                  <a:lnTo>
                    <a:pt x="17" y="8"/>
                  </a:lnTo>
                  <a:lnTo>
                    <a:pt x="9" y="13"/>
                  </a:lnTo>
                  <a:lnTo>
                    <a:pt x="4" y="21"/>
                  </a:lnTo>
                  <a:lnTo>
                    <a:pt x="0" y="29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1" y="44"/>
                  </a:lnTo>
                  <a:lnTo>
                    <a:pt x="5" y="52"/>
                  </a:lnTo>
                  <a:lnTo>
                    <a:pt x="10" y="59"/>
                  </a:lnTo>
                  <a:lnTo>
                    <a:pt x="15" y="65"/>
                  </a:lnTo>
                  <a:lnTo>
                    <a:pt x="23" y="72"/>
                  </a:lnTo>
                  <a:lnTo>
                    <a:pt x="32" y="77"/>
                  </a:lnTo>
                  <a:lnTo>
                    <a:pt x="43" y="84"/>
                  </a:lnTo>
                  <a:lnTo>
                    <a:pt x="55" y="88"/>
                  </a:lnTo>
                  <a:lnTo>
                    <a:pt x="67" y="92"/>
                  </a:lnTo>
                  <a:lnTo>
                    <a:pt x="80" y="96"/>
                  </a:lnTo>
                  <a:lnTo>
                    <a:pt x="93" y="98"/>
                  </a:lnTo>
                  <a:lnTo>
                    <a:pt x="106" y="101"/>
                  </a:lnTo>
                  <a:lnTo>
                    <a:pt x="119" y="101"/>
                  </a:lnTo>
                  <a:lnTo>
                    <a:pt x="131" y="101"/>
                  </a:lnTo>
                  <a:lnTo>
                    <a:pt x="141" y="101"/>
                  </a:lnTo>
                  <a:lnTo>
                    <a:pt x="152" y="98"/>
                  </a:lnTo>
                  <a:lnTo>
                    <a:pt x="160" y="96"/>
                  </a:lnTo>
                  <a:lnTo>
                    <a:pt x="168" y="92"/>
                  </a:lnTo>
                  <a:lnTo>
                    <a:pt x="174" y="88"/>
                  </a:lnTo>
                  <a:lnTo>
                    <a:pt x="179" y="82"/>
                  </a:lnTo>
                  <a:lnTo>
                    <a:pt x="182" y="77"/>
                  </a:lnTo>
                  <a:lnTo>
                    <a:pt x="183" y="73"/>
                  </a:lnTo>
                  <a:lnTo>
                    <a:pt x="185" y="68"/>
                  </a:lnTo>
                  <a:lnTo>
                    <a:pt x="183" y="63"/>
                  </a:lnTo>
                  <a:lnTo>
                    <a:pt x="182" y="56"/>
                  </a:lnTo>
                  <a:lnTo>
                    <a:pt x="178" y="50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8" name="Freeform 66"/>
            <p:cNvSpPr>
              <a:spLocks/>
            </p:cNvSpPr>
            <p:nvPr/>
          </p:nvSpPr>
          <p:spPr bwMode="auto">
            <a:xfrm>
              <a:off x="4632" y="2963"/>
              <a:ext cx="3" cy="6"/>
            </a:xfrm>
            <a:custGeom>
              <a:avLst/>
              <a:gdLst>
                <a:gd name="T0" fmla="*/ 6 w 10"/>
                <a:gd name="T1" fmla="*/ 24 h 24"/>
                <a:gd name="T2" fmla="*/ 10 w 10"/>
                <a:gd name="T3" fmla="*/ 1 h 24"/>
                <a:gd name="T4" fmla="*/ 8 w 10"/>
                <a:gd name="T5" fmla="*/ 0 h 24"/>
                <a:gd name="T6" fmla="*/ 5 w 10"/>
                <a:gd name="T7" fmla="*/ 0 h 24"/>
                <a:gd name="T8" fmla="*/ 2 w 10"/>
                <a:gd name="T9" fmla="*/ 0 h 24"/>
                <a:gd name="T10" fmla="*/ 0 w 10"/>
                <a:gd name="T11" fmla="*/ 0 h 24"/>
                <a:gd name="T12" fmla="*/ 1 w 10"/>
                <a:gd name="T13" fmla="*/ 24 h 24"/>
                <a:gd name="T14" fmla="*/ 2 w 10"/>
                <a:gd name="T15" fmla="*/ 24 h 24"/>
                <a:gd name="T16" fmla="*/ 4 w 10"/>
                <a:gd name="T17" fmla="*/ 24 h 24"/>
                <a:gd name="T18" fmla="*/ 5 w 10"/>
                <a:gd name="T19" fmla="*/ 24 h 24"/>
                <a:gd name="T20" fmla="*/ 6 w 10"/>
                <a:gd name="T2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24">
                  <a:moveTo>
                    <a:pt x="6" y="24"/>
                  </a:moveTo>
                  <a:lnTo>
                    <a:pt x="10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1" y="24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5" y="24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9" name="Freeform 67"/>
            <p:cNvSpPr>
              <a:spLocks/>
            </p:cNvSpPr>
            <p:nvPr/>
          </p:nvSpPr>
          <p:spPr bwMode="auto">
            <a:xfrm>
              <a:off x="4589" y="2962"/>
              <a:ext cx="39" cy="14"/>
            </a:xfrm>
            <a:custGeom>
              <a:avLst/>
              <a:gdLst>
                <a:gd name="T0" fmla="*/ 9 w 156"/>
                <a:gd name="T1" fmla="*/ 23 h 56"/>
                <a:gd name="T2" fmla="*/ 142 w 156"/>
                <a:gd name="T3" fmla="*/ 56 h 56"/>
                <a:gd name="T4" fmla="*/ 142 w 156"/>
                <a:gd name="T5" fmla="*/ 56 h 56"/>
                <a:gd name="T6" fmla="*/ 147 w 156"/>
                <a:gd name="T7" fmla="*/ 56 h 56"/>
                <a:gd name="T8" fmla="*/ 151 w 156"/>
                <a:gd name="T9" fmla="*/ 55 h 56"/>
                <a:gd name="T10" fmla="*/ 155 w 156"/>
                <a:gd name="T11" fmla="*/ 51 h 56"/>
                <a:gd name="T12" fmla="*/ 156 w 156"/>
                <a:gd name="T13" fmla="*/ 47 h 56"/>
                <a:gd name="T14" fmla="*/ 156 w 156"/>
                <a:gd name="T15" fmla="*/ 42 h 56"/>
                <a:gd name="T16" fmla="*/ 155 w 156"/>
                <a:gd name="T17" fmla="*/ 38 h 56"/>
                <a:gd name="T18" fmla="*/ 151 w 156"/>
                <a:gd name="T19" fmla="*/ 35 h 56"/>
                <a:gd name="T20" fmla="*/ 147 w 156"/>
                <a:gd name="T21" fmla="*/ 33 h 56"/>
                <a:gd name="T22" fmla="*/ 147 w 156"/>
                <a:gd name="T23" fmla="*/ 33 h 56"/>
                <a:gd name="T24" fmla="*/ 14 w 156"/>
                <a:gd name="T25" fmla="*/ 0 h 56"/>
                <a:gd name="T26" fmla="*/ 14 w 156"/>
                <a:gd name="T27" fmla="*/ 0 h 56"/>
                <a:gd name="T28" fmla="*/ 9 w 156"/>
                <a:gd name="T29" fmla="*/ 0 h 56"/>
                <a:gd name="T30" fmla="*/ 5 w 156"/>
                <a:gd name="T31" fmla="*/ 1 h 56"/>
                <a:gd name="T32" fmla="*/ 1 w 156"/>
                <a:gd name="T33" fmla="*/ 5 h 56"/>
                <a:gd name="T34" fmla="*/ 0 w 156"/>
                <a:gd name="T35" fmla="*/ 9 h 56"/>
                <a:gd name="T36" fmla="*/ 0 w 156"/>
                <a:gd name="T37" fmla="*/ 14 h 56"/>
                <a:gd name="T38" fmla="*/ 1 w 156"/>
                <a:gd name="T39" fmla="*/ 18 h 56"/>
                <a:gd name="T40" fmla="*/ 5 w 156"/>
                <a:gd name="T41" fmla="*/ 22 h 56"/>
                <a:gd name="T42" fmla="*/ 9 w 156"/>
                <a:gd name="T43" fmla="*/ 23 h 56"/>
                <a:gd name="T44" fmla="*/ 9 w 156"/>
                <a:gd name="T45" fmla="*/ 2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6" h="56">
                  <a:moveTo>
                    <a:pt x="9" y="23"/>
                  </a:moveTo>
                  <a:lnTo>
                    <a:pt x="142" y="56"/>
                  </a:lnTo>
                  <a:lnTo>
                    <a:pt x="142" y="56"/>
                  </a:lnTo>
                  <a:lnTo>
                    <a:pt x="147" y="56"/>
                  </a:lnTo>
                  <a:lnTo>
                    <a:pt x="151" y="55"/>
                  </a:lnTo>
                  <a:lnTo>
                    <a:pt x="155" y="51"/>
                  </a:lnTo>
                  <a:lnTo>
                    <a:pt x="156" y="47"/>
                  </a:lnTo>
                  <a:lnTo>
                    <a:pt x="156" y="42"/>
                  </a:lnTo>
                  <a:lnTo>
                    <a:pt x="155" y="38"/>
                  </a:lnTo>
                  <a:lnTo>
                    <a:pt x="151" y="35"/>
                  </a:lnTo>
                  <a:lnTo>
                    <a:pt x="147" y="33"/>
                  </a:lnTo>
                  <a:lnTo>
                    <a:pt x="147" y="33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1" y="18"/>
                  </a:lnTo>
                  <a:lnTo>
                    <a:pt x="5" y="22"/>
                  </a:lnTo>
                  <a:lnTo>
                    <a:pt x="9" y="23"/>
                  </a:lnTo>
                  <a:lnTo>
                    <a:pt x="9" y="23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0" name="Freeform 68"/>
            <p:cNvSpPr>
              <a:spLocks/>
            </p:cNvSpPr>
            <p:nvPr/>
          </p:nvSpPr>
          <p:spPr bwMode="auto">
            <a:xfrm>
              <a:off x="4667" y="2976"/>
              <a:ext cx="46" cy="25"/>
            </a:xfrm>
            <a:custGeom>
              <a:avLst/>
              <a:gdLst>
                <a:gd name="T0" fmla="*/ 175 w 185"/>
                <a:gd name="T1" fmla="*/ 45 h 103"/>
                <a:gd name="T2" fmla="*/ 160 w 185"/>
                <a:gd name="T3" fmla="*/ 30 h 103"/>
                <a:gd name="T4" fmla="*/ 141 w 185"/>
                <a:gd name="T5" fmla="*/ 20 h 103"/>
                <a:gd name="T6" fmla="*/ 117 w 185"/>
                <a:gd name="T7" fmla="*/ 11 h 103"/>
                <a:gd name="T8" fmla="*/ 100 w 185"/>
                <a:gd name="T9" fmla="*/ 5 h 103"/>
                <a:gd name="T10" fmla="*/ 92 w 185"/>
                <a:gd name="T11" fmla="*/ 4 h 103"/>
                <a:gd name="T12" fmla="*/ 83 w 185"/>
                <a:gd name="T13" fmla="*/ 26 h 103"/>
                <a:gd name="T14" fmla="*/ 91 w 185"/>
                <a:gd name="T15" fmla="*/ 28 h 103"/>
                <a:gd name="T16" fmla="*/ 99 w 185"/>
                <a:gd name="T17" fmla="*/ 29 h 103"/>
                <a:gd name="T18" fmla="*/ 121 w 185"/>
                <a:gd name="T19" fmla="*/ 36 h 103"/>
                <a:gd name="T20" fmla="*/ 139 w 185"/>
                <a:gd name="T21" fmla="*/ 45 h 103"/>
                <a:gd name="T22" fmla="*/ 153 w 185"/>
                <a:gd name="T23" fmla="*/ 54 h 103"/>
                <a:gd name="T24" fmla="*/ 159 w 185"/>
                <a:gd name="T25" fmla="*/ 63 h 103"/>
                <a:gd name="T26" fmla="*/ 160 w 185"/>
                <a:gd name="T27" fmla="*/ 66 h 103"/>
                <a:gd name="T28" fmla="*/ 162 w 185"/>
                <a:gd name="T29" fmla="*/ 68 h 103"/>
                <a:gd name="T30" fmla="*/ 155 w 185"/>
                <a:gd name="T31" fmla="*/ 74 h 103"/>
                <a:gd name="T32" fmla="*/ 139 w 185"/>
                <a:gd name="T33" fmla="*/ 79 h 103"/>
                <a:gd name="T34" fmla="*/ 117 w 185"/>
                <a:gd name="T35" fmla="*/ 79 h 103"/>
                <a:gd name="T36" fmla="*/ 87 w 185"/>
                <a:gd name="T37" fmla="*/ 75 h 103"/>
                <a:gd name="T38" fmla="*/ 65 w 185"/>
                <a:gd name="T39" fmla="*/ 67 h 103"/>
                <a:gd name="T40" fmla="*/ 46 w 185"/>
                <a:gd name="T41" fmla="*/ 58 h 103"/>
                <a:gd name="T42" fmla="*/ 33 w 185"/>
                <a:gd name="T43" fmla="*/ 49 h 103"/>
                <a:gd name="T44" fmla="*/ 25 w 185"/>
                <a:gd name="T45" fmla="*/ 41 h 103"/>
                <a:gd name="T46" fmla="*/ 25 w 185"/>
                <a:gd name="T47" fmla="*/ 38 h 103"/>
                <a:gd name="T48" fmla="*/ 24 w 185"/>
                <a:gd name="T49" fmla="*/ 36 h 103"/>
                <a:gd name="T50" fmla="*/ 25 w 185"/>
                <a:gd name="T51" fmla="*/ 33 h 103"/>
                <a:gd name="T52" fmla="*/ 28 w 185"/>
                <a:gd name="T53" fmla="*/ 30 h 103"/>
                <a:gd name="T54" fmla="*/ 36 w 185"/>
                <a:gd name="T55" fmla="*/ 26 h 103"/>
                <a:gd name="T56" fmla="*/ 48 w 185"/>
                <a:gd name="T57" fmla="*/ 25 h 103"/>
                <a:gd name="T58" fmla="*/ 61 w 185"/>
                <a:gd name="T59" fmla="*/ 24 h 103"/>
                <a:gd name="T60" fmla="*/ 78 w 185"/>
                <a:gd name="T61" fmla="*/ 25 h 103"/>
                <a:gd name="T62" fmla="*/ 65 w 185"/>
                <a:gd name="T63" fmla="*/ 0 h 103"/>
                <a:gd name="T64" fmla="*/ 38 w 185"/>
                <a:gd name="T65" fmla="*/ 3 h 103"/>
                <a:gd name="T66" fmla="*/ 19 w 185"/>
                <a:gd name="T67" fmla="*/ 9 h 103"/>
                <a:gd name="T68" fmla="*/ 4 w 185"/>
                <a:gd name="T69" fmla="*/ 21 h 103"/>
                <a:gd name="T70" fmla="*/ 0 w 185"/>
                <a:gd name="T71" fmla="*/ 34 h 103"/>
                <a:gd name="T72" fmla="*/ 2 w 185"/>
                <a:gd name="T73" fmla="*/ 46 h 103"/>
                <a:gd name="T74" fmla="*/ 11 w 185"/>
                <a:gd name="T75" fmla="*/ 59 h 103"/>
                <a:gd name="T76" fmla="*/ 25 w 185"/>
                <a:gd name="T77" fmla="*/ 72 h 103"/>
                <a:gd name="T78" fmla="*/ 45 w 185"/>
                <a:gd name="T79" fmla="*/ 84 h 103"/>
                <a:gd name="T80" fmla="*/ 69 w 185"/>
                <a:gd name="T81" fmla="*/ 93 h 103"/>
                <a:gd name="T82" fmla="*/ 95 w 185"/>
                <a:gd name="T83" fmla="*/ 100 h 103"/>
                <a:gd name="T84" fmla="*/ 120 w 185"/>
                <a:gd name="T85" fmla="*/ 103 h 103"/>
                <a:gd name="T86" fmla="*/ 143 w 185"/>
                <a:gd name="T87" fmla="*/ 101 h 103"/>
                <a:gd name="T88" fmla="*/ 162 w 185"/>
                <a:gd name="T89" fmla="*/ 97 h 103"/>
                <a:gd name="T90" fmla="*/ 176 w 185"/>
                <a:gd name="T91" fmla="*/ 88 h 103"/>
                <a:gd name="T92" fmla="*/ 183 w 185"/>
                <a:gd name="T93" fmla="*/ 79 h 103"/>
                <a:gd name="T94" fmla="*/ 185 w 185"/>
                <a:gd name="T95" fmla="*/ 70 h 103"/>
                <a:gd name="T96" fmla="*/ 183 w 185"/>
                <a:gd name="T97" fmla="*/ 5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5" h="103">
                  <a:moveTo>
                    <a:pt x="180" y="51"/>
                  </a:moveTo>
                  <a:lnTo>
                    <a:pt x="175" y="45"/>
                  </a:lnTo>
                  <a:lnTo>
                    <a:pt x="168" y="37"/>
                  </a:lnTo>
                  <a:lnTo>
                    <a:pt x="160" y="30"/>
                  </a:lnTo>
                  <a:lnTo>
                    <a:pt x="151" y="25"/>
                  </a:lnTo>
                  <a:lnTo>
                    <a:pt x="141" y="20"/>
                  </a:lnTo>
                  <a:lnTo>
                    <a:pt x="129" y="15"/>
                  </a:lnTo>
                  <a:lnTo>
                    <a:pt x="117" y="11"/>
                  </a:lnTo>
                  <a:lnTo>
                    <a:pt x="104" y="7"/>
                  </a:lnTo>
                  <a:lnTo>
                    <a:pt x="100" y="5"/>
                  </a:lnTo>
                  <a:lnTo>
                    <a:pt x="96" y="4"/>
                  </a:lnTo>
                  <a:lnTo>
                    <a:pt x="92" y="4"/>
                  </a:lnTo>
                  <a:lnTo>
                    <a:pt x="88" y="3"/>
                  </a:lnTo>
                  <a:lnTo>
                    <a:pt x="83" y="26"/>
                  </a:lnTo>
                  <a:lnTo>
                    <a:pt x="87" y="26"/>
                  </a:lnTo>
                  <a:lnTo>
                    <a:pt x="91" y="28"/>
                  </a:lnTo>
                  <a:lnTo>
                    <a:pt x="95" y="28"/>
                  </a:lnTo>
                  <a:lnTo>
                    <a:pt x="99" y="29"/>
                  </a:lnTo>
                  <a:lnTo>
                    <a:pt x="111" y="33"/>
                  </a:lnTo>
                  <a:lnTo>
                    <a:pt x="121" y="36"/>
                  </a:lnTo>
                  <a:lnTo>
                    <a:pt x="130" y="41"/>
                  </a:lnTo>
                  <a:lnTo>
                    <a:pt x="139" y="45"/>
                  </a:lnTo>
                  <a:lnTo>
                    <a:pt x="146" y="50"/>
                  </a:lnTo>
                  <a:lnTo>
                    <a:pt x="153" y="54"/>
                  </a:lnTo>
                  <a:lnTo>
                    <a:pt x="157" y="59"/>
                  </a:lnTo>
                  <a:lnTo>
                    <a:pt x="159" y="63"/>
                  </a:lnTo>
                  <a:lnTo>
                    <a:pt x="160" y="65"/>
                  </a:lnTo>
                  <a:lnTo>
                    <a:pt x="160" y="66"/>
                  </a:lnTo>
                  <a:lnTo>
                    <a:pt x="162" y="67"/>
                  </a:lnTo>
                  <a:lnTo>
                    <a:pt x="162" y="68"/>
                  </a:lnTo>
                  <a:lnTo>
                    <a:pt x="159" y="71"/>
                  </a:lnTo>
                  <a:lnTo>
                    <a:pt x="155" y="74"/>
                  </a:lnTo>
                  <a:lnTo>
                    <a:pt x="149" y="76"/>
                  </a:lnTo>
                  <a:lnTo>
                    <a:pt x="139" y="79"/>
                  </a:lnTo>
                  <a:lnTo>
                    <a:pt x="129" y="80"/>
                  </a:lnTo>
                  <a:lnTo>
                    <a:pt x="117" y="79"/>
                  </a:lnTo>
                  <a:lnTo>
                    <a:pt x="103" y="78"/>
                  </a:lnTo>
                  <a:lnTo>
                    <a:pt x="87" y="75"/>
                  </a:lnTo>
                  <a:lnTo>
                    <a:pt x="75" y="71"/>
                  </a:lnTo>
                  <a:lnTo>
                    <a:pt x="65" y="67"/>
                  </a:lnTo>
                  <a:lnTo>
                    <a:pt x="54" y="63"/>
                  </a:lnTo>
                  <a:lnTo>
                    <a:pt x="46" y="58"/>
                  </a:lnTo>
                  <a:lnTo>
                    <a:pt x="38" y="54"/>
                  </a:lnTo>
                  <a:lnTo>
                    <a:pt x="33" y="49"/>
                  </a:lnTo>
                  <a:lnTo>
                    <a:pt x="28" y="45"/>
                  </a:lnTo>
                  <a:lnTo>
                    <a:pt x="25" y="41"/>
                  </a:lnTo>
                  <a:lnTo>
                    <a:pt x="25" y="40"/>
                  </a:lnTo>
                  <a:lnTo>
                    <a:pt x="25" y="38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7" y="32"/>
                  </a:lnTo>
                  <a:lnTo>
                    <a:pt x="28" y="30"/>
                  </a:lnTo>
                  <a:lnTo>
                    <a:pt x="32" y="29"/>
                  </a:lnTo>
                  <a:lnTo>
                    <a:pt x="36" y="26"/>
                  </a:lnTo>
                  <a:lnTo>
                    <a:pt x="41" y="25"/>
                  </a:lnTo>
                  <a:lnTo>
                    <a:pt x="48" y="25"/>
                  </a:lnTo>
                  <a:lnTo>
                    <a:pt x="54" y="24"/>
                  </a:lnTo>
                  <a:lnTo>
                    <a:pt x="61" y="24"/>
                  </a:lnTo>
                  <a:lnTo>
                    <a:pt x="69" y="24"/>
                  </a:lnTo>
                  <a:lnTo>
                    <a:pt x="78" y="25"/>
                  </a:lnTo>
                  <a:lnTo>
                    <a:pt x="78" y="1"/>
                  </a:lnTo>
                  <a:lnTo>
                    <a:pt x="65" y="0"/>
                  </a:lnTo>
                  <a:lnTo>
                    <a:pt x="51" y="0"/>
                  </a:lnTo>
                  <a:lnTo>
                    <a:pt x="38" y="3"/>
                  </a:lnTo>
                  <a:lnTo>
                    <a:pt x="28" y="5"/>
                  </a:lnTo>
                  <a:lnTo>
                    <a:pt x="19" y="9"/>
                  </a:lnTo>
                  <a:lnTo>
                    <a:pt x="11" y="15"/>
                  </a:lnTo>
                  <a:lnTo>
                    <a:pt x="4" y="21"/>
                  </a:lnTo>
                  <a:lnTo>
                    <a:pt x="2" y="29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5" y="53"/>
                  </a:lnTo>
                  <a:lnTo>
                    <a:pt x="11" y="59"/>
                  </a:lnTo>
                  <a:lnTo>
                    <a:pt x="17" y="66"/>
                  </a:lnTo>
                  <a:lnTo>
                    <a:pt x="25" y="72"/>
                  </a:lnTo>
                  <a:lnTo>
                    <a:pt x="34" y="79"/>
                  </a:lnTo>
                  <a:lnTo>
                    <a:pt x="45" y="84"/>
                  </a:lnTo>
                  <a:lnTo>
                    <a:pt x="57" y="89"/>
                  </a:lnTo>
                  <a:lnTo>
                    <a:pt x="69" y="93"/>
                  </a:lnTo>
                  <a:lnTo>
                    <a:pt x="82" y="97"/>
                  </a:lnTo>
                  <a:lnTo>
                    <a:pt x="95" y="100"/>
                  </a:lnTo>
                  <a:lnTo>
                    <a:pt x="108" y="103"/>
                  </a:lnTo>
                  <a:lnTo>
                    <a:pt x="120" y="103"/>
                  </a:lnTo>
                  <a:lnTo>
                    <a:pt x="132" y="103"/>
                  </a:lnTo>
                  <a:lnTo>
                    <a:pt x="143" y="101"/>
                  </a:lnTo>
                  <a:lnTo>
                    <a:pt x="153" y="100"/>
                  </a:lnTo>
                  <a:lnTo>
                    <a:pt x="162" y="97"/>
                  </a:lnTo>
                  <a:lnTo>
                    <a:pt x="170" y="93"/>
                  </a:lnTo>
                  <a:lnTo>
                    <a:pt x="176" y="88"/>
                  </a:lnTo>
                  <a:lnTo>
                    <a:pt x="180" y="84"/>
                  </a:lnTo>
                  <a:lnTo>
                    <a:pt x="183" y="79"/>
                  </a:lnTo>
                  <a:lnTo>
                    <a:pt x="184" y="75"/>
                  </a:lnTo>
                  <a:lnTo>
                    <a:pt x="185" y="70"/>
                  </a:lnTo>
                  <a:lnTo>
                    <a:pt x="184" y="65"/>
                  </a:lnTo>
                  <a:lnTo>
                    <a:pt x="183" y="58"/>
                  </a:lnTo>
                  <a:lnTo>
                    <a:pt x="180" y="51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1" name="Freeform 69"/>
            <p:cNvSpPr>
              <a:spLocks/>
            </p:cNvSpPr>
            <p:nvPr/>
          </p:nvSpPr>
          <p:spPr bwMode="auto">
            <a:xfrm>
              <a:off x="4686" y="2976"/>
              <a:ext cx="3" cy="6"/>
            </a:xfrm>
            <a:custGeom>
              <a:avLst/>
              <a:gdLst>
                <a:gd name="T0" fmla="*/ 5 w 10"/>
                <a:gd name="T1" fmla="*/ 25 h 25"/>
                <a:gd name="T2" fmla="*/ 10 w 10"/>
                <a:gd name="T3" fmla="*/ 2 h 25"/>
                <a:gd name="T4" fmla="*/ 8 w 10"/>
                <a:gd name="T5" fmla="*/ 2 h 25"/>
                <a:gd name="T6" fmla="*/ 5 w 10"/>
                <a:gd name="T7" fmla="*/ 2 h 25"/>
                <a:gd name="T8" fmla="*/ 2 w 10"/>
                <a:gd name="T9" fmla="*/ 2 h 25"/>
                <a:gd name="T10" fmla="*/ 0 w 10"/>
                <a:gd name="T11" fmla="*/ 0 h 25"/>
                <a:gd name="T12" fmla="*/ 0 w 10"/>
                <a:gd name="T13" fmla="*/ 24 h 25"/>
                <a:gd name="T14" fmla="*/ 1 w 10"/>
                <a:gd name="T15" fmla="*/ 24 h 25"/>
                <a:gd name="T16" fmla="*/ 2 w 10"/>
                <a:gd name="T17" fmla="*/ 24 h 25"/>
                <a:gd name="T18" fmla="*/ 4 w 10"/>
                <a:gd name="T19" fmla="*/ 25 h 25"/>
                <a:gd name="T20" fmla="*/ 5 w 10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25">
                  <a:moveTo>
                    <a:pt x="5" y="25"/>
                  </a:moveTo>
                  <a:lnTo>
                    <a:pt x="10" y="2"/>
                  </a:lnTo>
                  <a:lnTo>
                    <a:pt x="8" y="2"/>
                  </a:lnTo>
                  <a:lnTo>
                    <a:pt x="5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2" y="24"/>
                  </a:lnTo>
                  <a:lnTo>
                    <a:pt x="4" y="25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2" name="Freeform 70"/>
            <p:cNvSpPr>
              <a:spLocks/>
            </p:cNvSpPr>
            <p:nvPr/>
          </p:nvSpPr>
          <p:spPr bwMode="auto">
            <a:xfrm>
              <a:off x="4643" y="2975"/>
              <a:ext cx="39" cy="14"/>
            </a:xfrm>
            <a:custGeom>
              <a:avLst/>
              <a:gdLst>
                <a:gd name="T0" fmla="*/ 9 w 156"/>
                <a:gd name="T1" fmla="*/ 22 h 55"/>
                <a:gd name="T2" fmla="*/ 142 w 156"/>
                <a:gd name="T3" fmla="*/ 55 h 55"/>
                <a:gd name="T4" fmla="*/ 142 w 156"/>
                <a:gd name="T5" fmla="*/ 55 h 55"/>
                <a:gd name="T6" fmla="*/ 147 w 156"/>
                <a:gd name="T7" fmla="*/ 55 h 55"/>
                <a:gd name="T8" fmla="*/ 151 w 156"/>
                <a:gd name="T9" fmla="*/ 53 h 55"/>
                <a:gd name="T10" fmla="*/ 155 w 156"/>
                <a:gd name="T11" fmla="*/ 51 h 55"/>
                <a:gd name="T12" fmla="*/ 156 w 156"/>
                <a:gd name="T13" fmla="*/ 47 h 55"/>
                <a:gd name="T14" fmla="*/ 156 w 156"/>
                <a:gd name="T15" fmla="*/ 42 h 55"/>
                <a:gd name="T16" fmla="*/ 155 w 156"/>
                <a:gd name="T17" fmla="*/ 38 h 55"/>
                <a:gd name="T18" fmla="*/ 152 w 156"/>
                <a:gd name="T19" fmla="*/ 34 h 55"/>
                <a:gd name="T20" fmla="*/ 148 w 156"/>
                <a:gd name="T21" fmla="*/ 32 h 55"/>
                <a:gd name="T22" fmla="*/ 148 w 156"/>
                <a:gd name="T23" fmla="*/ 32 h 55"/>
                <a:gd name="T24" fmla="*/ 14 w 156"/>
                <a:gd name="T25" fmla="*/ 0 h 55"/>
                <a:gd name="T26" fmla="*/ 14 w 156"/>
                <a:gd name="T27" fmla="*/ 0 h 55"/>
                <a:gd name="T28" fmla="*/ 9 w 156"/>
                <a:gd name="T29" fmla="*/ 0 h 55"/>
                <a:gd name="T30" fmla="*/ 5 w 156"/>
                <a:gd name="T31" fmla="*/ 1 h 55"/>
                <a:gd name="T32" fmla="*/ 2 w 156"/>
                <a:gd name="T33" fmla="*/ 5 h 55"/>
                <a:gd name="T34" fmla="*/ 0 w 156"/>
                <a:gd name="T35" fmla="*/ 9 h 55"/>
                <a:gd name="T36" fmla="*/ 0 w 156"/>
                <a:gd name="T37" fmla="*/ 13 h 55"/>
                <a:gd name="T38" fmla="*/ 1 w 156"/>
                <a:gd name="T39" fmla="*/ 17 h 55"/>
                <a:gd name="T40" fmla="*/ 5 w 156"/>
                <a:gd name="T41" fmla="*/ 21 h 55"/>
                <a:gd name="T42" fmla="*/ 9 w 156"/>
                <a:gd name="T43" fmla="*/ 22 h 55"/>
                <a:gd name="T44" fmla="*/ 9 w 156"/>
                <a:gd name="T4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6" h="55">
                  <a:moveTo>
                    <a:pt x="9" y="22"/>
                  </a:moveTo>
                  <a:lnTo>
                    <a:pt x="142" y="55"/>
                  </a:lnTo>
                  <a:lnTo>
                    <a:pt x="142" y="55"/>
                  </a:lnTo>
                  <a:lnTo>
                    <a:pt x="147" y="55"/>
                  </a:lnTo>
                  <a:lnTo>
                    <a:pt x="151" y="53"/>
                  </a:lnTo>
                  <a:lnTo>
                    <a:pt x="155" y="51"/>
                  </a:lnTo>
                  <a:lnTo>
                    <a:pt x="156" y="47"/>
                  </a:lnTo>
                  <a:lnTo>
                    <a:pt x="156" y="42"/>
                  </a:lnTo>
                  <a:lnTo>
                    <a:pt x="155" y="38"/>
                  </a:lnTo>
                  <a:lnTo>
                    <a:pt x="152" y="34"/>
                  </a:lnTo>
                  <a:lnTo>
                    <a:pt x="148" y="32"/>
                  </a:lnTo>
                  <a:lnTo>
                    <a:pt x="148" y="3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5"/>
                  </a:lnTo>
                  <a:lnTo>
                    <a:pt x="0" y="9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5" y="21"/>
                  </a:lnTo>
                  <a:lnTo>
                    <a:pt x="9" y="22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3" name="Freeform 71"/>
            <p:cNvSpPr>
              <a:spLocks/>
            </p:cNvSpPr>
            <p:nvPr/>
          </p:nvSpPr>
          <p:spPr bwMode="auto">
            <a:xfrm>
              <a:off x="4532" y="2948"/>
              <a:ext cx="39" cy="14"/>
            </a:xfrm>
            <a:custGeom>
              <a:avLst/>
              <a:gdLst>
                <a:gd name="T0" fmla="*/ 9 w 156"/>
                <a:gd name="T1" fmla="*/ 22 h 55"/>
                <a:gd name="T2" fmla="*/ 141 w 156"/>
                <a:gd name="T3" fmla="*/ 55 h 55"/>
                <a:gd name="T4" fmla="*/ 141 w 156"/>
                <a:gd name="T5" fmla="*/ 55 h 55"/>
                <a:gd name="T6" fmla="*/ 147 w 156"/>
                <a:gd name="T7" fmla="*/ 55 h 55"/>
                <a:gd name="T8" fmla="*/ 151 w 156"/>
                <a:gd name="T9" fmla="*/ 53 h 55"/>
                <a:gd name="T10" fmla="*/ 154 w 156"/>
                <a:gd name="T11" fmla="*/ 49 h 55"/>
                <a:gd name="T12" fmla="*/ 156 w 156"/>
                <a:gd name="T13" fmla="*/ 46 h 55"/>
                <a:gd name="T14" fmla="*/ 156 w 156"/>
                <a:gd name="T15" fmla="*/ 42 h 55"/>
                <a:gd name="T16" fmla="*/ 154 w 156"/>
                <a:gd name="T17" fmla="*/ 38 h 55"/>
                <a:gd name="T18" fmla="*/ 152 w 156"/>
                <a:gd name="T19" fmla="*/ 34 h 55"/>
                <a:gd name="T20" fmla="*/ 148 w 156"/>
                <a:gd name="T21" fmla="*/ 32 h 55"/>
                <a:gd name="T22" fmla="*/ 148 w 156"/>
                <a:gd name="T23" fmla="*/ 32 h 55"/>
                <a:gd name="T24" fmla="*/ 14 w 156"/>
                <a:gd name="T25" fmla="*/ 0 h 55"/>
                <a:gd name="T26" fmla="*/ 14 w 156"/>
                <a:gd name="T27" fmla="*/ 0 h 55"/>
                <a:gd name="T28" fmla="*/ 9 w 156"/>
                <a:gd name="T29" fmla="*/ 0 h 55"/>
                <a:gd name="T30" fmla="*/ 5 w 156"/>
                <a:gd name="T31" fmla="*/ 1 h 55"/>
                <a:gd name="T32" fmla="*/ 2 w 156"/>
                <a:gd name="T33" fmla="*/ 4 h 55"/>
                <a:gd name="T34" fmla="*/ 0 w 156"/>
                <a:gd name="T35" fmla="*/ 7 h 55"/>
                <a:gd name="T36" fmla="*/ 0 w 156"/>
                <a:gd name="T37" fmla="*/ 13 h 55"/>
                <a:gd name="T38" fmla="*/ 1 w 156"/>
                <a:gd name="T39" fmla="*/ 17 h 55"/>
                <a:gd name="T40" fmla="*/ 5 w 156"/>
                <a:gd name="T41" fmla="*/ 21 h 55"/>
                <a:gd name="T42" fmla="*/ 9 w 156"/>
                <a:gd name="T43" fmla="*/ 22 h 55"/>
                <a:gd name="T44" fmla="*/ 9 w 156"/>
                <a:gd name="T4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6" h="55">
                  <a:moveTo>
                    <a:pt x="9" y="22"/>
                  </a:moveTo>
                  <a:lnTo>
                    <a:pt x="141" y="55"/>
                  </a:lnTo>
                  <a:lnTo>
                    <a:pt x="141" y="55"/>
                  </a:lnTo>
                  <a:lnTo>
                    <a:pt x="147" y="55"/>
                  </a:lnTo>
                  <a:lnTo>
                    <a:pt x="151" y="53"/>
                  </a:lnTo>
                  <a:lnTo>
                    <a:pt x="154" y="49"/>
                  </a:lnTo>
                  <a:lnTo>
                    <a:pt x="156" y="46"/>
                  </a:lnTo>
                  <a:lnTo>
                    <a:pt x="156" y="42"/>
                  </a:lnTo>
                  <a:lnTo>
                    <a:pt x="154" y="38"/>
                  </a:lnTo>
                  <a:lnTo>
                    <a:pt x="152" y="34"/>
                  </a:lnTo>
                  <a:lnTo>
                    <a:pt x="148" y="32"/>
                  </a:lnTo>
                  <a:lnTo>
                    <a:pt x="148" y="3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5" y="21"/>
                  </a:lnTo>
                  <a:lnTo>
                    <a:pt x="9" y="22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4" name="Freeform 72"/>
            <p:cNvSpPr>
              <a:spLocks/>
            </p:cNvSpPr>
            <p:nvPr/>
          </p:nvSpPr>
          <p:spPr bwMode="auto">
            <a:xfrm>
              <a:off x="4436" y="2970"/>
              <a:ext cx="49" cy="26"/>
            </a:xfrm>
            <a:custGeom>
              <a:avLst/>
              <a:gdLst>
                <a:gd name="T0" fmla="*/ 175 w 196"/>
                <a:gd name="T1" fmla="*/ 12 h 102"/>
                <a:gd name="T2" fmla="*/ 155 w 196"/>
                <a:gd name="T3" fmla="*/ 5 h 102"/>
                <a:gd name="T4" fmla="*/ 132 w 196"/>
                <a:gd name="T5" fmla="*/ 1 h 102"/>
                <a:gd name="T6" fmla="*/ 106 w 196"/>
                <a:gd name="T7" fmla="*/ 1 h 102"/>
                <a:gd name="T8" fmla="*/ 87 w 196"/>
                <a:gd name="T9" fmla="*/ 4 h 102"/>
                <a:gd name="T10" fmla="*/ 79 w 196"/>
                <a:gd name="T11" fmla="*/ 4 h 102"/>
                <a:gd name="T12" fmla="*/ 79 w 196"/>
                <a:gd name="T13" fmla="*/ 30 h 102"/>
                <a:gd name="T14" fmla="*/ 86 w 196"/>
                <a:gd name="T15" fmla="*/ 29 h 102"/>
                <a:gd name="T16" fmla="*/ 95 w 196"/>
                <a:gd name="T17" fmla="*/ 27 h 102"/>
                <a:gd name="T18" fmla="*/ 120 w 196"/>
                <a:gd name="T19" fmla="*/ 26 h 102"/>
                <a:gd name="T20" fmla="*/ 141 w 196"/>
                <a:gd name="T21" fmla="*/ 27 h 102"/>
                <a:gd name="T22" fmla="*/ 157 w 196"/>
                <a:gd name="T23" fmla="*/ 30 h 102"/>
                <a:gd name="T24" fmla="*/ 167 w 196"/>
                <a:gd name="T25" fmla="*/ 35 h 102"/>
                <a:gd name="T26" fmla="*/ 170 w 196"/>
                <a:gd name="T27" fmla="*/ 38 h 102"/>
                <a:gd name="T28" fmla="*/ 171 w 196"/>
                <a:gd name="T29" fmla="*/ 41 h 102"/>
                <a:gd name="T30" fmla="*/ 167 w 196"/>
                <a:gd name="T31" fmla="*/ 48 h 102"/>
                <a:gd name="T32" fmla="*/ 154 w 196"/>
                <a:gd name="T33" fmla="*/ 59 h 102"/>
                <a:gd name="T34" fmla="*/ 132 w 196"/>
                <a:gd name="T35" fmla="*/ 69 h 102"/>
                <a:gd name="T36" fmla="*/ 102 w 196"/>
                <a:gd name="T37" fmla="*/ 76 h 102"/>
                <a:gd name="T38" fmla="*/ 77 w 196"/>
                <a:gd name="T39" fmla="*/ 77 h 102"/>
                <a:gd name="T40" fmla="*/ 56 w 196"/>
                <a:gd name="T41" fmla="*/ 76 h 102"/>
                <a:gd name="T42" fmla="*/ 39 w 196"/>
                <a:gd name="T43" fmla="*/ 72 h 102"/>
                <a:gd name="T44" fmla="*/ 28 w 196"/>
                <a:gd name="T45" fmla="*/ 67 h 102"/>
                <a:gd name="T46" fmla="*/ 25 w 196"/>
                <a:gd name="T47" fmla="*/ 64 h 102"/>
                <a:gd name="T48" fmla="*/ 24 w 196"/>
                <a:gd name="T49" fmla="*/ 62 h 102"/>
                <a:gd name="T50" fmla="*/ 25 w 196"/>
                <a:gd name="T51" fmla="*/ 58 h 102"/>
                <a:gd name="T52" fmla="*/ 27 w 196"/>
                <a:gd name="T53" fmla="*/ 55 h 102"/>
                <a:gd name="T54" fmla="*/ 33 w 196"/>
                <a:gd name="T55" fmla="*/ 48 h 102"/>
                <a:gd name="T56" fmla="*/ 44 w 196"/>
                <a:gd name="T57" fmla="*/ 43 h 102"/>
                <a:gd name="T58" fmla="*/ 57 w 196"/>
                <a:gd name="T59" fmla="*/ 37 h 102"/>
                <a:gd name="T60" fmla="*/ 73 w 196"/>
                <a:gd name="T61" fmla="*/ 31 h 102"/>
                <a:gd name="T62" fmla="*/ 50 w 196"/>
                <a:gd name="T63" fmla="*/ 12 h 102"/>
                <a:gd name="T64" fmla="*/ 27 w 196"/>
                <a:gd name="T65" fmla="*/ 23 h 102"/>
                <a:gd name="T66" fmla="*/ 8 w 196"/>
                <a:gd name="T67" fmla="*/ 38 h 102"/>
                <a:gd name="T68" fmla="*/ 0 w 196"/>
                <a:gd name="T69" fmla="*/ 55 h 102"/>
                <a:gd name="T70" fmla="*/ 0 w 196"/>
                <a:gd name="T71" fmla="*/ 68 h 102"/>
                <a:gd name="T72" fmla="*/ 7 w 196"/>
                <a:gd name="T73" fmla="*/ 80 h 102"/>
                <a:gd name="T74" fmla="*/ 21 w 196"/>
                <a:gd name="T75" fmla="*/ 90 h 102"/>
                <a:gd name="T76" fmla="*/ 40 w 196"/>
                <a:gd name="T77" fmla="*/ 97 h 102"/>
                <a:gd name="T78" fmla="*/ 63 w 196"/>
                <a:gd name="T79" fmla="*/ 101 h 102"/>
                <a:gd name="T80" fmla="*/ 90 w 196"/>
                <a:gd name="T81" fmla="*/ 101 h 102"/>
                <a:gd name="T82" fmla="*/ 119 w 196"/>
                <a:gd name="T83" fmla="*/ 97 h 102"/>
                <a:gd name="T84" fmla="*/ 144 w 196"/>
                <a:gd name="T85" fmla="*/ 90 h 102"/>
                <a:gd name="T86" fmla="*/ 166 w 196"/>
                <a:gd name="T87" fmla="*/ 80 h 102"/>
                <a:gd name="T88" fmla="*/ 183 w 196"/>
                <a:gd name="T89" fmla="*/ 68 h 102"/>
                <a:gd name="T90" fmla="*/ 192 w 196"/>
                <a:gd name="T91" fmla="*/ 55 h 102"/>
                <a:gd name="T92" fmla="*/ 196 w 196"/>
                <a:gd name="T93" fmla="*/ 43 h 102"/>
                <a:gd name="T94" fmla="*/ 195 w 196"/>
                <a:gd name="T95" fmla="*/ 34 h 102"/>
                <a:gd name="T96" fmla="*/ 188 w 196"/>
                <a:gd name="T97" fmla="*/ 2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6" h="102">
                  <a:moveTo>
                    <a:pt x="183" y="17"/>
                  </a:moveTo>
                  <a:lnTo>
                    <a:pt x="175" y="12"/>
                  </a:lnTo>
                  <a:lnTo>
                    <a:pt x="166" y="8"/>
                  </a:lnTo>
                  <a:lnTo>
                    <a:pt x="155" y="5"/>
                  </a:lnTo>
                  <a:lnTo>
                    <a:pt x="145" y="2"/>
                  </a:lnTo>
                  <a:lnTo>
                    <a:pt x="132" y="1"/>
                  </a:lnTo>
                  <a:lnTo>
                    <a:pt x="119" y="0"/>
                  </a:lnTo>
                  <a:lnTo>
                    <a:pt x="106" y="1"/>
                  </a:lnTo>
                  <a:lnTo>
                    <a:pt x="91" y="2"/>
                  </a:lnTo>
                  <a:lnTo>
                    <a:pt x="87" y="4"/>
                  </a:lnTo>
                  <a:lnTo>
                    <a:pt x="83" y="4"/>
                  </a:lnTo>
                  <a:lnTo>
                    <a:pt x="79" y="4"/>
                  </a:lnTo>
                  <a:lnTo>
                    <a:pt x="74" y="5"/>
                  </a:lnTo>
                  <a:lnTo>
                    <a:pt x="79" y="30"/>
                  </a:lnTo>
                  <a:lnTo>
                    <a:pt x="82" y="29"/>
                  </a:lnTo>
                  <a:lnTo>
                    <a:pt x="86" y="29"/>
                  </a:lnTo>
                  <a:lnTo>
                    <a:pt x="90" y="27"/>
                  </a:lnTo>
                  <a:lnTo>
                    <a:pt x="95" y="27"/>
                  </a:lnTo>
                  <a:lnTo>
                    <a:pt x="108" y="26"/>
                  </a:lnTo>
                  <a:lnTo>
                    <a:pt x="120" y="26"/>
                  </a:lnTo>
                  <a:lnTo>
                    <a:pt x="130" y="26"/>
                  </a:lnTo>
                  <a:lnTo>
                    <a:pt x="141" y="27"/>
                  </a:lnTo>
                  <a:lnTo>
                    <a:pt x="150" y="29"/>
                  </a:lnTo>
                  <a:lnTo>
                    <a:pt x="157" y="30"/>
                  </a:lnTo>
                  <a:lnTo>
                    <a:pt x="163" y="33"/>
                  </a:lnTo>
                  <a:lnTo>
                    <a:pt x="167" y="35"/>
                  </a:lnTo>
                  <a:lnTo>
                    <a:pt x="169" y="37"/>
                  </a:lnTo>
                  <a:lnTo>
                    <a:pt x="170" y="38"/>
                  </a:lnTo>
                  <a:lnTo>
                    <a:pt x="171" y="39"/>
                  </a:lnTo>
                  <a:lnTo>
                    <a:pt x="171" y="41"/>
                  </a:lnTo>
                  <a:lnTo>
                    <a:pt x="170" y="45"/>
                  </a:lnTo>
                  <a:lnTo>
                    <a:pt x="167" y="48"/>
                  </a:lnTo>
                  <a:lnTo>
                    <a:pt x="162" y="54"/>
                  </a:lnTo>
                  <a:lnTo>
                    <a:pt x="154" y="59"/>
                  </a:lnTo>
                  <a:lnTo>
                    <a:pt x="144" y="64"/>
                  </a:lnTo>
                  <a:lnTo>
                    <a:pt x="132" y="69"/>
                  </a:lnTo>
                  <a:lnTo>
                    <a:pt x="117" y="73"/>
                  </a:lnTo>
                  <a:lnTo>
                    <a:pt x="102" y="76"/>
                  </a:lnTo>
                  <a:lnTo>
                    <a:pt x="88" y="77"/>
                  </a:lnTo>
                  <a:lnTo>
                    <a:pt x="77" y="77"/>
                  </a:lnTo>
                  <a:lnTo>
                    <a:pt x="66" y="77"/>
                  </a:lnTo>
                  <a:lnTo>
                    <a:pt x="56" y="76"/>
                  </a:lnTo>
                  <a:lnTo>
                    <a:pt x="46" y="75"/>
                  </a:lnTo>
                  <a:lnTo>
                    <a:pt x="39" y="72"/>
                  </a:lnTo>
                  <a:lnTo>
                    <a:pt x="33" y="69"/>
                  </a:lnTo>
                  <a:lnTo>
                    <a:pt x="28" y="67"/>
                  </a:lnTo>
                  <a:lnTo>
                    <a:pt x="27" y="66"/>
                  </a:lnTo>
                  <a:lnTo>
                    <a:pt x="25" y="64"/>
                  </a:lnTo>
                  <a:lnTo>
                    <a:pt x="24" y="63"/>
                  </a:lnTo>
                  <a:lnTo>
                    <a:pt x="24" y="62"/>
                  </a:lnTo>
                  <a:lnTo>
                    <a:pt x="24" y="60"/>
                  </a:lnTo>
                  <a:lnTo>
                    <a:pt x="25" y="58"/>
                  </a:lnTo>
                  <a:lnTo>
                    <a:pt x="25" y="56"/>
                  </a:lnTo>
                  <a:lnTo>
                    <a:pt x="27" y="55"/>
                  </a:lnTo>
                  <a:lnTo>
                    <a:pt x="29" y="52"/>
                  </a:lnTo>
                  <a:lnTo>
                    <a:pt x="33" y="48"/>
                  </a:lnTo>
                  <a:lnTo>
                    <a:pt x="39" y="46"/>
                  </a:lnTo>
                  <a:lnTo>
                    <a:pt x="44" y="43"/>
                  </a:lnTo>
                  <a:lnTo>
                    <a:pt x="49" y="39"/>
                  </a:lnTo>
                  <a:lnTo>
                    <a:pt x="57" y="37"/>
                  </a:lnTo>
                  <a:lnTo>
                    <a:pt x="65" y="34"/>
                  </a:lnTo>
                  <a:lnTo>
                    <a:pt x="73" y="31"/>
                  </a:lnTo>
                  <a:lnTo>
                    <a:pt x="63" y="8"/>
                  </a:lnTo>
                  <a:lnTo>
                    <a:pt x="50" y="12"/>
                  </a:lnTo>
                  <a:lnTo>
                    <a:pt x="37" y="17"/>
                  </a:lnTo>
                  <a:lnTo>
                    <a:pt x="27" y="23"/>
                  </a:lnTo>
                  <a:lnTo>
                    <a:pt x="16" y="30"/>
                  </a:lnTo>
                  <a:lnTo>
                    <a:pt x="8" y="38"/>
                  </a:lnTo>
                  <a:lnTo>
                    <a:pt x="3" y="46"/>
                  </a:lnTo>
                  <a:lnTo>
                    <a:pt x="0" y="55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3" y="75"/>
                  </a:lnTo>
                  <a:lnTo>
                    <a:pt x="7" y="80"/>
                  </a:lnTo>
                  <a:lnTo>
                    <a:pt x="14" y="85"/>
                  </a:lnTo>
                  <a:lnTo>
                    <a:pt x="21" y="90"/>
                  </a:lnTo>
                  <a:lnTo>
                    <a:pt x="31" y="94"/>
                  </a:lnTo>
                  <a:lnTo>
                    <a:pt x="40" y="97"/>
                  </a:lnTo>
                  <a:lnTo>
                    <a:pt x="52" y="100"/>
                  </a:lnTo>
                  <a:lnTo>
                    <a:pt x="63" y="101"/>
                  </a:lnTo>
                  <a:lnTo>
                    <a:pt x="77" y="102"/>
                  </a:lnTo>
                  <a:lnTo>
                    <a:pt x="90" y="101"/>
                  </a:lnTo>
                  <a:lnTo>
                    <a:pt x="104" y="100"/>
                  </a:lnTo>
                  <a:lnTo>
                    <a:pt x="119" y="97"/>
                  </a:lnTo>
                  <a:lnTo>
                    <a:pt x="132" y="94"/>
                  </a:lnTo>
                  <a:lnTo>
                    <a:pt x="144" y="90"/>
                  </a:lnTo>
                  <a:lnTo>
                    <a:pt x="155" y="85"/>
                  </a:lnTo>
                  <a:lnTo>
                    <a:pt x="166" y="80"/>
                  </a:lnTo>
                  <a:lnTo>
                    <a:pt x="175" y="75"/>
                  </a:lnTo>
                  <a:lnTo>
                    <a:pt x="183" y="68"/>
                  </a:lnTo>
                  <a:lnTo>
                    <a:pt x="188" y="62"/>
                  </a:lnTo>
                  <a:lnTo>
                    <a:pt x="192" y="55"/>
                  </a:lnTo>
                  <a:lnTo>
                    <a:pt x="195" y="48"/>
                  </a:lnTo>
                  <a:lnTo>
                    <a:pt x="196" y="43"/>
                  </a:lnTo>
                  <a:lnTo>
                    <a:pt x="196" y="38"/>
                  </a:lnTo>
                  <a:lnTo>
                    <a:pt x="195" y="34"/>
                  </a:lnTo>
                  <a:lnTo>
                    <a:pt x="192" y="27"/>
                  </a:lnTo>
                  <a:lnTo>
                    <a:pt x="188" y="22"/>
                  </a:lnTo>
                  <a:lnTo>
                    <a:pt x="183" y="17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5" name="Freeform 73"/>
            <p:cNvSpPr>
              <a:spLocks/>
            </p:cNvSpPr>
            <p:nvPr/>
          </p:nvSpPr>
          <p:spPr bwMode="auto">
            <a:xfrm>
              <a:off x="4451" y="2972"/>
              <a:ext cx="4" cy="6"/>
            </a:xfrm>
            <a:custGeom>
              <a:avLst/>
              <a:gdLst>
                <a:gd name="T0" fmla="*/ 16 w 16"/>
                <a:gd name="T1" fmla="*/ 25 h 26"/>
                <a:gd name="T2" fmla="*/ 11 w 16"/>
                <a:gd name="T3" fmla="*/ 0 h 26"/>
                <a:gd name="T4" fmla="*/ 8 w 16"/>
                <a:gd name="T5" fmla="*/ 1 h 26"/>
                <a:gd name="T6" fmla="*/ 6 w 16"/>
                <a:gd name="T7" fmla="*/ 1 h 26"/>
                <a:gd name="T8" fmla="*/ 3 w 16"/>
                <a:gd name="T9" fmla="*/ 3 h 26"/>
                <a:gd name="T10" fmla="*/ 0 w 16"/>
                <a:gd name="T11" fmla="*/ 3 h 26"/>
                <a:gd name="T12" fmla="*/ 10 w 16"/>
                <a:gd name="T13" fmla="*/ 26 h 26"/>
                <a:gd name="T14" fmla="*/ 11 w 16"/>
                <a:gd name="T15" fmla="*/ 25 h 26"/>
                <a:gd name="T16" fmla="*/ 14 w 16"/>
                <a:gd name="T17" fmla="*/ 25 h 26"/>
                <a:gd name="T18" fmla="*/ 15 w 16"/>
                <a:gd name="T19" fmla="*/ 25 h 26"/>
                <a:gd name="T20" fmla="*/ 16 w 16"/>
                <a:gd name="T2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6">
                  <a:moveTo>
                    <a:pt x="16" y="25"/>
                  </a:moveTo>
                  <a:lnTo>
                    <a:pt x="11" y="0"/>
                  </a:lnTo>
                  <a:lnTo>
                    <a:pt x="8" y="1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3"/>
                  </a:lnTo>
                  <a:lnTo>
                    <a:pt x="10" y="26"/>
                  </a:lnTo>
                  <a:lnTo>
                    <a:pt x="11" y="25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6" y="25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6" name="Freeform 74"/>
            <p:cNvSpPr>
              <a:spLocks/>
            </p:cNvSpPr>
            <p:nvPr/>
          </p:nvSpPr>
          <p:spPr bwMode="auto">
            <a:xfrm>
              <a:off x="4495" y="2962"/>
              <a:ext cx="49" cy="26"/>
            </a:xfrm>
            <a:custGeom>
              <a:avLst/>
              <a:gdLst>
                <a:gd name="T0" fmla="*/ 175 w 196"/>
                <a:gd name="T1" fmla="*/ 12 h 102"/>
                <a:gd name="T2" fmla="*/ 157 w 196"/>
                <a:gd name="T3" fmla="*/ 5 h 102"/>
                <a:gd name="T4" fmla="*/ 133 w 196"/>
                <a:gd name="T5" fmla="*/ 1 h 102"/>
                <a:gd name="T6" fmla="*/ 107 w 196"/>
                <a:gd name="T7" fmla="*/ 1 h 102"/>
                <a:gd name="T8" fmla="*/ 87 w 196"/>
                <a:gd name="T9" fmla="*/ 4 h 102"/>
                <a:gd name="T10" fmla="*/ 79 w 196"/>
                <a:gd name="T11" fmla="*/ 5 h 102"/>
                <a:gd name="T12" fmla="*/ 79 w 196"/>
                <a:gd name="T13" fmla="*/ 30 h 102"/>
                <a:gd name="T14" fmla="*/ 87 w 196"/>
                <a:gd name="T15" fmla="*/ 29 h 102"/>
                <a:gd name="T16" fmla="*/ 95 w 196"/>
                <a:gd name="T17" fmla="*/ 28 h 102"/>
                <a:gd name="T18" fmla="*/ 120 w 196"/>
                <a:gd name="T19" fmla="*/ 26 h 102"/>
                <a:gd name="T20" fmla="*/ 141 w 196"/>
                <a:gd name="T21" fmla="*/ 28 h 102"/>
                <a:gd name="T22" fmla="*/ 158 w 196"/>
                <a:gd name="T23" fmla="*/ 32 h 102"/>
                <a:gd name="T24" fmla="*/ 169 w 196"/>
                <a:gd name="T25" fmla="*/ 37 h 102"/>
                <a:gd name="T26" fmla="*/ 171 w 196"/>
                <a:gd name="T27" fmla="*/ 38 h 102"/>
                <a:gd name="T28" fmla="*/ 172 w 196"/>
                <a:gd name="T29" fmla="*/ 42 h 102"/>
                <a:gd name="T30" fmla="*/ 169 w 196"/>
                <a:gd name="T31" fmla="*/ 50 h 102"/>
                <a:gd name="T32" fmla="*/ 155 w 196"/>
                <a:gd name="T33" fmla="*/ 59 h 102"/>
                <a:gd name="T34" fmla="*/ 132 w 196"/>
                <a:gd name="T35" fmla="*/ 70 h 102"/>
                <a:gd name="T36" fmla="*/ 102 w 196"/>
                <a:gd name="T37" fmla="*/ 76 h 102"/>
                <a:gd name="T38" fmla="*/ 77 w 196"/>
                <a:gd name="T39" fmla="*/ 78 h 102"/>
                <a:gd name="T40" fmla="*/ 56 w 196"/>
                <a:gd name="T41" fmla="*/ 76 h 102"/>
                <a:gd name="T42" fmla="*/ 39 w 196"/>
                <a:gd name="T43" fmla="*/ 72 h 102"/>
                <a:gd name="T44" fmla="*/ 28 w 196"/>
                <a:gd name="T45" fmla="*/ 67 h 102"/>
                <a:gd name="T46" fmla="*/ 27 w 196"/>
                <a:gd name="T47" fmla="*/ 64 h 102"/>
                <a:gd name="T48" fmla="*/ 24 w 196"/>
                <a:gd name="T49" fmla="*/ 62 h 102"/>
                <a:gd name="T50" fmla="*/ 25 w 196"/>
                <a:gd name="T51" fmla="*/ 58 h 102"/>
                <a:gd name="T52" fmla="*/ 27 w 196"/>
                <a:gd name="T53" fmla="*/ 55 h 102"/>
                <a:gd name="T54" fmla="*/ 33 w 196"/>
                <a:gd name="T55" fmla="*/ 49 h 102"/>
                <a:gd name="T56" fmla="*/ 44 w 196"/>
                <a:gd name="T57" fmla="*/ 43 h 102"/>
                <a:gd name="T58" fmla="*/ 57 w 196"/>
                <a:gd name="T59" fmla="*/ 37 h 102"/>
                <a:gd name="T60" fmla="*/ 74 w 196"/>
                <a:gd name="T61" fmla="*/ 32 h 102"/>
                <a:gd name="T62" fmla="*/ 50 w 196"/>
                <a:gd name="T63" fmla="*/ 13 h 102"/>
                <a:gd name="T64" fmla="*/ 27 w 196"/>
                <a:gd name="T65" fmla="*/ 24 h 102"/>
                <a:gd name="T66" fmla="*/ 8 w 196"/>
                <a:gd name="T67" fmla="*/ 38 h 102"/>
                <a:gd name="T68" fmla="*/ 0 w 196"/>
                <a:gd name="T69" fmla="*/ 55 h 102"/>
                <a:gd name="T70" fmla="*/ 2 w 196"/>
                <a:gd name="T71" fmla="*/ 70 h 102"/>
                <a:gd name="T72" fmla="*/ 8 w 196"/>
                <a:gd name="T73" fmla="*/ 81 h 102"/>
                <a:gd name="T74" fmla="*/ 21 w 196"/>
                <a:gd name="T75" fmla="*/ 91 h 102"/>
                <a:gd name="T76" fmla="*/ 41 w 196"/>
                <a:gd name="T77" fmla="*/ 99 h 102"/>
                <a:gd name="T78" fmla="*/ 65 w 196"/>
                <a:gd name="T79" fmla="*/ 101 h 102"/>
                <a:gd name="T80" fmla="*/ 91 w 196"/>
                <a:gd name="T81" fmla="*/ 101 h 102"/>
                <a:gd name="T82" fmla="*/ 120 w 196"/>
                <a:gd name="T83" fmla="*/ 97 h 102"/>
                <a:gd name="T84" fmla="*/ 145 w 196"/>
                <a:gd name="T85" fmla="*/ 91 h 102"/>
                <a:gd name="T86" fmla="*/ 167 w 196"/>
                <a:gd name="T87" fmla="*/ 81 h 102"/>
                <a:gd name="T88" fmla="*/ 183 w 196"/>
                <a:gd name="T89" fmla="*/ 70 h 102"/>
                <a:gd name="T90" fmla="*/ 193 w 196"/>
                <a:gd name="T91" fmla="*/ 55 h 102"/>
                <a:gd name="T92" fmla="*/ 196 w 196"/>
                <a:gd name="T93" fmla="*/ 43 h 102"/>
                <a:gd name="T94" fmla="*/ 195 w 196"/>
                <a:gd name="T95" fmla="*/ 34 h 102"/>
                <a:gd name="T96" fmla="*/ 190 w 196"/>
                <a:gd name="T97" fmla="*/ 2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6" h="102">
                  <a:moveTo>
                    <a:pt x="183" y="17"/>
                  </a:moveTo>
                  <a:lnTo>
                    <a:pt x="175" y="12"/>
                  </a:lnTo>
                  <a:lnTo>
                    <a:pt x="166" y="8"/>
                  </a:lnTo>
                  <a:lnTo>
                    <a:pt x="157" y="5"/>
                  </a:lnTo>
                  <a:lnTo>
                    <a:pt x="145" y="3"/>
                  </a:lnTo>
                  <a:lnTo>
                    <a:pt x="133" y="1"/>
                  </a:lnTo>
                  <a:lnTo>
                    <a:pt x="120" y="0"/>
                  </a:lnTo>
                  <a:lnTo>
                    <a:pt x="107" y="1"/>
                  </a:lnTo>
                  <a:lnTo>
                    <a:pt x="92" y="3"/>
                  </a:lnTo>
                  <a:lnTo>
                    <a:pt x="87" y="4"/>
                  </a:lnTo>
                  <a:lnTo>
                    <a:pt x="83" y="4"/>
                  </a:lnTo>
                  <a:lnTo>
                    <a:pt x="79" y="5"/>
                  </a:lnTo>
                  <a:lnTo>
                    <a:pt x="75" y="7"/>
                  </a:lnTo>
                  <a:lnTo>
                    <a:pt x="79" y="30"/>
                  </a:lnTo>
                  <a:lnTo>
                    <a:pt x="83" y="29"/>
                  </a:lnTo>
                  <a:lnTo>
                    <a:pt x="87" y="29"/>
                  </a:lnTo>
                  <a:lnTo>
                    <a:pt x="91" y="28"/>
                  </a:lnTo>
                  <a:lnTo>
                    <a:pt x="95" y="28"/>
                  </a:lnTo>
                  <a:lnTo>
                    <a:pt x="108" y="26"/>
                  </a:lnTo>
                  <a:lnTo>
                    <a:pt x="120" y="26"/>
                  </a:lnTo>
                  <a:lnTo>
                    <a:pt x="130" y="26"/>
                  </a:lnTo>
                  <a:lnTo>
                    <a:pt x="141" y="28"/>
                  </a:lnTo>
                  <a:lnTo>
                    <a:pt x="150" y="29"/>
                  </a:lnTo>
                  <a:lnTo>
                    <a:pt x="158" y="32"/>
                  </a:lnTo>
                  <a:lnTo>
                    <a:pt x="163" y="34"/>
                  </a:lnTo>
                  <a:lnTo>
                    <a:pt x="169" y="37"/>
                  </a:lnTo>
                  <a:lnTo>
                    <a:pt x="170" y="37"/>
                  </a:lnTo>
                  <a:lnTo>
                    <a:pt x="171" y="38"/>
                  </a:lnTo>
                  <a:lnTo>
                    <a:pt x="172" y="41"/>
                  </a:lnTo>
                  <a:lnTo>
                    <a:pt x="172" y="42"/>
                  </a:lnTo>
                  <a:lnTo>
                    <a:pt x="171" y="46"/>
                  </a:lnTo>
                  <a:lnTo>
                    <a:pt x="169" y="50"/>
                  </a:lnTo>
                  <a:lnTo>
                    <a:pt x="163" y="55"/>
                  </a:lnTo>
                  <a:lnTo>
                    <a:pt x="155" y="59"/>
                  </a:lnTo>
                  <a:lnTo>
                    <a:pt x="145" y="64"/>
                  </a:lnTo>
                  <a:lnTo>
                    <a:pt x="132" y="70"/>
                  </a:lnTo>
                  <a:lnTo>
                    <a:pt x="117" y="74"/>
                  </a:lnTo>
                  <a:lnTo>
                    <a:pt x="102" y="76"/>
                  </a:lnTo>
                  <a:lnTo>
                    <a:pt x="88" y="78"/>
                  </a:lnTo>
                  <a:lnTo>
                    <a:pt x="77" y="78"/>
                  </a:lnTo>
                  <a:lnTo>
                    <a:pt x="66" y="78"/>
                  </a:lnTo>
                  <a:lnTo>
                    <a:pt x="56" y="76"/>
                  </a:lnTo>
                  <a:lnTo>
                    <a:pt x="46" y="75"/>
                  </a:lnTo>
                  <a:lnTo>
                    <a:pt x="39" y="72"/>
                  </a:lnTo>
                  <a:lnTo>
                    <a:pt x="33" y="70"/>
                  </a:lnTo>
                  <a:lnTo>
                    <a:pt x="28" y="67"/>
                  </a:lnTo>
                  <a:lnTo>
                    <a:pt x="27" y="66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4" y="62"/>
                  </a:lnTo>
                  <a:lnTo>
                    <a:pt x="24" y="60"/>
                  </a:lnTo>
                  <a:lnTo>
                    <a:pt x="25" y="58"/>
                  </a:lnTo>
                  <a:lnTo>
                    <a:pt x="27" y="56"/>
                  </a:lnTo>
                  <a:lnTo>
                    <a:pt x="27" y="55"/>
                  </a:lnTo>
                  <a:lnTo>
                    <a:pt x="29" y="53"/>
                  </a:lnTo>
                  <a:lnTo>
                    <a:pt x="33" y="49"/>
                  </a:lnTo>
                  <a:lnTo>
                    <a:pt x="39" y="46"/>
                  </a:lnTo>
                  <a:lnTo>
                    <a:pt x="44" y="43"/>
                  </a:lnTo>
                  <a:lnTo>
                    <a:pt x="50" y="39"/>
                  </a:lnTo>
                  <a:lnTo>
                    <a:pt x="57" y="37"/>
                  </a:lnTo>
                  <a:lnTo>
                    <a:pt x="65" y="34"/>
                  </a:lnTo>
                  <a:lnTo>
                    <a:pt x="74" y="32"/>
                  </a:lnTo>
                  <a:lnTo>
                    <a:pt x="63" y="9"/>
                  </a:lnTo>
                  <a:lnTo>
                    <a:pt x="50" y="13"/>
                  </a:lnTo>
                  <a:lnTo>
                    <a:pt x="37" y="18"/>
                  </a:lnTo>
                  <a:lnTo>
                    <a:pt x="27" y="24"/>
                  </a:lnTo>
                  <a:lnTo>
                    <a:pt x="16" y="30"/>
                  </a:lnTo>
                  <a:lnTo>
                    <a:pt x="8" y="38"/>
                  </a:lnTo>
                  <a:lnTo>
                    <a:pt x="3" y="46"/>
                  </a:lnTo>
                  <a:lnTo>
                    <a:pt x="0" y="55"/>
                  </a:lnTo>
                  <a:lnTo>
                    <a:pt x="0" y="64"/>
                  </a:lnTo>
                  <a:lnTo>
                    <a:pt x="2" y="70"/>
                  </a:lnTo>
                  <a:lnTo>
                    <a:pt x="4" y="75"/>
                  </a:lnTo>
                  <a:lnTo>
                    <a:pt x="8" y="81"/>
                  </a:lnTo>
                  <a:lnTo>
                    <a:pt x="14" y="87"/>
                  </a:lnTo>
                  <a:lnTo>
                    <a:pt x="21" y="91"/>
                  </a:lnTo>
                  <a:lnTo>
                    <a:pt x="31" y="95"/>
                  </a:lnTo>
                  <a:lnTo>
                    <a:pt x="41" y="99"/>
                  </a:lnTo>
                  <a:lnTo>
                    <a:pt x="52" y="100"/>
                  </a:lnTo>
                  <a:lnTo>
                    <a:pt x="65" y="101"/>
                  </a:lnTo>
                  <a:lnTo>
                    <a:pt x="78" y="102"/>
                  </a:lnTo>
                  <a:lnTo>
                    <a:pt x="91" y="101"/>
                  </a:lnTo>
                  <a:lnTo>
                    <a:pt x="106" y="100"/>
                  </a:lnTo>
                  <a:lnTo>
                    <a:pt x="120" y="97"/>
                  </a:lnTo>
                  <a:lnTo>
                    <a:pt x="133" y="95"/>
                  </a:lnTo>
                  <a:lnTo>
                    <a:pt x="145" y="91"/>
                  </a:lnTo>
                  <a:lnTo>
                    <a:pt x="157" y="85"/>
                  </a:lnTo>
                  <a:lnTo>
                    <a:pt x="167" y="81"/>
                  </a:lnTo>
                  <a:lnTo>
                    <a:pt x="175" y="75"/>
                  </a:lnTo>
                  <a:lnTo>
                    <a:pt x="183" y="70"/>
                  </a:lnTo>
                  <a:lnTo>
                    <a:pt x="190" y="63"/>
                  </a:lnTo>
                  <a:lnTo>
                    <a:pt x="193" y="55"/>
                  </a:lnTo>
                  <a:lnTo>
                    <a:pt x="196" y="49"/>
                  </a:lnTo>
                  <a:lnTo>
                    <a:pt x="196" y="43"/>
                  </a:lnTo>
                  <a:lnTo>
                    <a:pt x="196" y="38"/>
                  </a:lnTo>
                  <a:lnTo>
                    <a:pt x="195" y="34"/>
                  </a:lnTo>
                  <a:lnTo>
                    <a:pt x="193" y="28"/>
                  </a:lnTo>
                  <a:lnTo>
                    <a:pt x="190" y="22"/>
                  </a:lnTo>
                  <a:lnTo>
                    <a:pt x="183" y="17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7" name="Freeform 75"/>
            <p:cNvSpPr>
              <a:spLocks/>
            </p:cNvSpPr>
            <p:nvPr/>
          </p:nvSpPr>
          <p:spPr bwMode="auto">
            <a:xfrm>
              <a:off x="4511" y="2964"/>
              <a:ext cx="4" cy="6"/>
            </a:xfrm>
            <a:custGeom>
              <a:avLst/>
              <a:gdLst>
                <a:gd name="T0" fmla="*/ 16 w 16"/>
                <a:gd name="T1" fmla="*/ 23 h 25"/>
                <a:gd name="T2" fmla="*/ 12 w 16"/>
                <a:gd name="T3" fmla="*/ 0 h 25"/>
                <a:gd name="T4" fmla="*/ 10 w 16"/>
                <a:gd name="T5" fmla="*/ 0 h 25"/>
                <a:gd name="T6" fmla="*/ 7 w 16"/>
                <a:gd name="T7" fmla="*/ 1 h 25"/>
                <a:gd name="T8" fmla="*/ 3 w 16"/>
                <a:gd name="T9" fmla="*/ 1 h 25"/>
                <a:gd name="T10" fmla="*/ 0 w 16"/>
                <a:gd name="T11" fmla="*/ 2 h 25"/>
                <a:gd name="T12" fmla="*/ 11 w 16"/>
                <a:gd name="T13" fmla="*/ 25 h 25"/>
                <a:gd name="T14" fmla="*/ 12 w 16"/>
                <a:gd name="T15" fmla="*/ 25 h 25"/>
                <a:gd name="T16" fmla="*/ 14 w 16"/>
                <a:gd name="T17" fmla="*/ 23 h 25"/>
                <a:gd name="T18" fmla="*/ 15 w 16"/>
                <a:gd name="T19" fmla="*/ 23 h 25"/>
                <a:gd name="T20" fmla="*/ 16 w 16"/>
                <a:gd name="T21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5">
                  <a:moveTo>
                    <a:pt x="16" y="23"/>
                  </a:move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3" y="1"/>
                  </a:lnTo>
                  <a:lnTo>
                    <a:pt x="0" y="2"/>
                  </a:lnTo>
                  <a:lnTo>
                    <a:pt x="11" y="25"/>
                  </a:lnTo>
                  <a:lnTo>
                    <a:pt x="12" y="25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8" name="Freeform 76"/>
            <p:cNvSpPr>
              <a:spLocks/>
            </p:cNvSpPr>
            <p:nvPr/>
          </p:nvSpPr>
          <p:spPr bwMode="auto">
            <a:xfrm>
              <a:off x="4471" y="2973"/>
              <a:ext cx="42" cy="11"/>
            </a:xfrm>
            <a:custGeom>
              <a:avLst/>
              <a:gdLst>
                <a:gd name="T0" fmla="*/ 13 w 167"/>
                <a:gd name="T1" fmla="*/ 43 h 43"/>
                <a:gd name="T2" fmla="*/ 157 w 167"/>
                <a:gd name="T3" fmla="*/ 25 h 43"/>
                <a:gd name="T4" fmla="*/ 157 w 167"/>
                <a:gd name="T5" fmla="*/ 25 h 43"/>
                <a:gd name="T6" fmla="*/ 162 w 167"/>
                <a:gd name="T7" fmla="*/ 23 h 43"/>
                <a:gd name="T8" fmla="*/ 164 w 167"/>
                <a:gd name="T9" fmla="*/ 19 h 43"/>
                <a:gd name="T10" fmla="*/ 167 w 167"/>
                <a:gd name="T11" fmla="*/ 15 h 43"/>
                <a:gd name="T12" fmla="*/ 167 w 167"/>
                <a:gd name="T13" fmla="*/ 10 h 43"/>
                <a:gd name="T14" fmla="*/ 166 w 167"/>
                <a:gd name="T15" fmla="*/ 6 h 43"/>
                <a:gd name="T16" fmla="*/ 162 w 167"/>
                <a:gd name="T17" fmla="*/ 2 h 43"/>
                <a:gd name="T18" fmla="*/ 158 w 167"/>
                <a:gd name="T19" fmla="*/ 1 h 43"/>
                <a:gd name="T20" fmla="*/ 153 w 167"/>
                <a:gd name="T21" fmla="*/ 0 h 43"/>
                <a:gd name="T22" fmla="*/ 153 w 167"/>
                <a:gd name="T23" fmla="*/ 0 h 43"/>
                <a:gd name="T24" fmla="*/ 11 w 167"/>
                <a:gd name="T25" fmla="*/ 19 h 43"/>
                <a:gd name="T26" fmla="*/ 11 w 167"/>
                <a:gd name="T27" fmla="*/ 19 h 43"/>
                <a:gd name="T28" fmla="*/ 7 w 167"/>
                <a:gd name="T29" fmla="*/ 21 h 43"/>
                <a:gd name="T30" fmla="*/ 3 w 167"/>
                <a:gd name="T31" fmla="*/ 23 h 43"/>
                <a:gd name="T32" fmla="*/ 0 w 167"/>
                <a:gd name="T33" fmla="*/ 27 h 43"/>
                <a:gd name="T34" fmla="*/ 0 w 167"/>
                <a:gd name="T35" fmla="*/ 33 h 43"/>
                <a:gd name="T36" fmla="*/ 2 w 167"/>
                <a:gd name="T37" fmla="*/ 38 h 43"/>
                <a:gd name="T38" fmla="*/ 4 w 167"/>
                <a:gd name="T39" fmla="*/ 42 h 43"/>
                <a:gd name="T40" fmla="*/ 8 w 167"/>
                <a:gd name="T41" fmla="*/ 43 h 43"/>
                <a:gd name="T42" fmla="*/ 13 w 167"/>
                <a:gd name="T43" fmla="*/ 43 h 43"/>
                <a:gd name="T44" fmla="*/ 13 w 167"/>
                <a:gd name="T4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43">
                  <a:moveTo>
                    <a:pt x="13" y="43"/>
                  </a:moveTo>
                  <a:lnTo>
                    <a:pt x="157" y="25"/>
                  </a:lnTo>
                  <a:lnTo>
                    <a:pt x="157" y="25"/>
                  </a:lnTo>
                  <a:lnTo>
                    <a:pt x="162" y="23"/>
                  </a:lnTo>
                  <a:lnTo>
                    <a:pt x="164" y="19"/>
                  </a:lnTo>
                  <a:lnTo>
                    <a:pt x="167" y="15"/>
                  </a:lnTo>
                  <a:lnTo>
                    <a:pt x="167" y="10"/>
                  </a:lnTo>
                  <a:lnTo>
                    <a:pt x="166" y="6"/>
                  </a:lnTo>
                  <a:lnTo>
                    <a:pt x="162" y="2"/>
                  </a:lnTo>
                  <a:lnTo>
                    <a:pt x="158" y="1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7" y="21"/>
                  </a:lnTo>
                  <a:lnTo>
                    <a:pt x="3" y="23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2" y="38"/>
                  </a:lnTo>
                  <a:lnTo>
                    <a:pt x="4" y="42"/>
                  </a:lnTo>
                  <a:lnTo>
                    <a:pt x="8" y="43"/>
                  </a:lnTo>
                  <a:lnTo>
                    <a:pt x="13" y="43"/>
                  </a:lnTo>
                  <a:lnTo>
                    <a:pt x="13" y="43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9" name="Freeform 77"/>
            <p:cNvSpPr>
              <a:spLocks/>
            </p:cNvSpPr>
            <p:nvPr/>
          </p:nvSpPr>
          <p:spPr bwMode="auto">
            <a:xfrm>
              <a:off x="4554" y="2954"/>
              <a:ext cx="49" cy="26"/>
            </a:xfrm>
            <a:custGeom>
              <a:avLst/>
              <a:gdLst>
                <a:gd name="T0" fmla="*/ 174 w 195"/>
                <a:gd name="T1" fmla="*/ 11 h 102"/>
                <a:gd name="T2" fmla="*/ 156 w 195"/>
                <a:gd name="T3" fmla="*/ 3 h 102"/>
                <a:gd name="T4" fmla="*/ 132 w 195"/>
                <a:gd name="T5" fmla="*/ 1 h 102"/>
                <a:gd name="T6" fmla="*/ 106 w 195"/>
                <a:gd name="T7" fmla="*/ 1 h 102"/>
                <a:gd name="T8" fmla="*/ 86 w 195"/>
                <a:gd name="T9" fmla="*/ 2 h 102"/>
                <a:gd name="T10" fmla="*/ 78 w 195"/>
                <a:gd name="T11" fmla="*/ 3 h 102"/>
                <a:gd name="T12" fmla="*/ 78 w 195"/>
                <a:gd name="T13" fmla="*/ 30 h 102"/>
                <a:gd name="T14" fmla="*/ 86 w 195"/>
                <a:gd name="T15" fmla="*/ 27 h 102"/>
                <a:gd name="T16" fmla="*/ 94 w 195"/>
                <a:gd name="T17" fmla="*/ 26 h 102"/>
                <a:gd name="T18" fmla="*/ 119 w 195"/>
                <a:gd name="T19" fmla="*/ 24 h 102"/>
                <a:gd name="T20" fmla="*/ 140 w 195"/>
                <a:gd name="T21" fmla="*/ 26 h 102"/>
                <a:gd name="T22" fmla="*/ 157 w 195"/>
                <a:gd name="T23" fmla="*/ 30 h 102"/>
                <a:gd name="T24" fmla="*/ 168 w 195"/>
                <a:gd name="T25" fmla="*/ 35 h 102"/>
                <a:gd name="T26" fmla="*/ 170 w 195"/>
                <a:gd name="T27" fmla="*/ 38 h 102"/>
                <a:gd name="T28" fmla="*/ 172 w 195"/>
                <a:gd name="T29" fmla="*/ 40 h 102"/>
                <a:gd name="T30" fmla="*/ 168 w 195"/>
                <a:gd name="T31" fmla="*/ 48 h 102"/>
                <a:gd name="T32" fmla="*/ 154 w 195"/>
                <a:gd name="T33" fmla="*/ 59 h 102"/>
                <a:gd name="T34" fmla="*/ 131 w 195"/>
                <a:gd name="T35" fmla="*/ 68 h 102"/>
                <a:gd name="T36" fmla="*/ 101 w 195"/>
                <a:gd name="T37" fmla="*/ 74 h 102"/>
                <a:gd name="T38" fmla="*/ 76 w 195"/>
                <a:gd name="T39" fmla="*/ 76 h 102"/>
                <a:gd name="T40" fmla="*/ 55 w 195"/>
                <a:gd name="T41" fmla="*/ 74 h 102"/>
                <a:gd name="T42" fmla="*/ 39 w 195"/>
                <a:gd name="T43" fmla="*/ 70 h 102"/>
                <a:gd name="T44" fmla="*/ 28 w 195"/>
                <a:gd name="T45" fmla="*/ 65 h 102"/>
                <a:gd name="T46" fmla="*/ 26 w 195"/>
                <a:gd name="T47" fmla="*/ 64 h 102"/>
                <a:gd name="T48" fmla="*/ 24 w 195"/>
                <a:gd name="T49" fmla="*/ 61 h 102"/>
                <a:gd name="T50" fmla="*/ 24 w 195"/>
                <a:gd name="T51" fmla="*/ 57 h 102"/>
                <a:gd name="T52" fmla="*/ 27 w 195"/>
                <a:gd name="T53" fmla="*/ 55 h 102"/>
                <a:gd name="T54" fmla="*/ 34 w 195"/>
                <a:gd name="T55" fmla="*/ 48 h 102"/>
                <a:gd name="T56" fmla="*/ 43 w 195"/>
                <a:gd name="T57" fmla="*/ 42 h 102"/>
                <a:gd name="T58" fmla="*/ 57 w 195"/>
                <a:gd name="T59" fmla="*/ 36 h 102"/>
                <a:gd name="T60" fmla="*/ 73 w 195"/>
                <a:gd name="T61" fmla="*/ 31 h 102"/>
                <a:gd name="T62" fmla="*/ 49 w 195"/>
                <a:gd name="T63" fmla="*/ 11 h 102"/>
                <a:gd name="T64" fmla="*/ 26 w 195"/>
                <a:gd name="T65" fmla="*/ 23 h 102"/>
                <a:gd name="T66" fmla="*/ 9 w 195"/>
                <a:gd name="T67" fmla="*/ 38 h 102"/>
                <a:gd name="T68" fmla="*/ 0 w 195"/>
                <a:gd name="T69" fmla="*/ 55 h 102"/>
                <a:gd name="T70" fmla="*/ 1 w 195"/>
                <a:gd name="T71" fmla="*/ 68 h 102"/>
                <a:gd name="T72" fmla="*/ 7 w 195"/>
                <a:gd name="T73" fmla="*/ 80 h 102"/>
                <a:gd name="T74" fmla="*/ 21 w 195"/>
                <a:gd name="T75" fmla="*/ 90 h 102"/>
                <a:gd name="T76" fmla="*/ 40 w 195"/>
                <a:gd name="T77" fmla="*/ 97 h 102"/>
                <a:gd name="T78" fmla="*/ 64 w 195"/>
                <a:gd name="T79" fmla="*/ 101 h 102"/>
                <a:gd name="T80" fmla="*/ 90 w 195"/>
                <a:gd name="T81" fmla="*/ 101 h 102"/>
                <a:gd name="T82" fmla="*/ 119 w 195"/>
                <a:gd name="T83" fmla="*/ 97 h 102"/>
                <a:gd name="T84" fmla="*/ 144 w 195"/>
                <a:gd name="T85" fmla="*/ 90 h 102"/>
                <a:gd name="T86" fmla="*/ 166 w 195"/>
                <a:gd name="T87" fmla="*/ 80 h 102"/>
                <a:gd name="T88" fmla="*/ 183 w 195"/>
                <a:gd name="T89" fmla="*/ 68 h 102"/>
                <a:gd name="T90" fmla="*/ 193 w 195"/>
                <a:gd name="T91" fmla="*/ 55 h 102"/>
                <a:gd name="T92" fmla="*/ 195 w 195"/>
                <a:gd name="T93" fmla="*/ 43 h 102"/>
                <a:gd name="T94" fmla="*/ 195 w 195"/>
                <a:gd name="T95" fmla="*/ 32 h 102"/>
                <a:gd name="T96" fmla="*/ 189 w 195"/>
                <a:gd name="T97" fmla="*/ 2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5" h="102">
                  <a:moveTo>
                    <a:pt x="182" y="15"/>
                  </a:moveTo>
                  <a:lnTo>
                    <a:pt x="174" y="11"/>
                  </a:lnTo>
                  <a:lnTo>
                    <a:pt x="165" y="7"/>
                  </a:lnTo>
                  <a:lnTo>
                    <a:pt x="156" y="3"/>
                  </a:lnTo>
                  <a:lnTo>
                    <a:pt x="144" y="2"/>
                  </a:lnTo>
                  <a:lnTo>
                    <a:pt x="132" y="1"/>
                  </a:lnTo>
                  <a:lnTo>
                    <a:pt x="119" y="0"/>
                  </a:lnTo>
                  <a:lnTo>
                    <a:pt x="106" y="1"/>
                  </a:lnTo>
                  <a:lnTo>
                    <a:pt x="91" y="2"/>
                  </a:lnTo>
                  <a:lnTo>
                    <a:pt x="86" y="2"/>
                  </a:lnTo>
                  <a:lnTo>
                    <a:pt x="82" y="3"/>
                  </a:lnTo>
                  <a:lnTo>
                    <a:pt x="78" y="3"/>
                  </a:lnTo>
                  <a:lnTo>
                    <a:pt x="74" y="5"/>
                  </a:lnTo>
                  <a:lnTo>
                    <a:pt x="78" y="30"/>
                  </a:lnTo>
                  <a:lnTo>
                    <a:pt x="82" y="28"/>
                  </a:lnTo>
                  <a:lnTo>
                    <a:pt x="86" y="27"/>
                  </a:lnTo>
                  <a:lnTo>
                    <a:pt x="90" y="27"/>
                  </a:lnTo>
                  <a:lnTo>
                    <a:pt x="94" y="26"/>
                  </a:lnTo>
                  <a:lnTo>
                    <a:pt x="107" y="24"/>
                  </a:lnTo>
                  <a:lnTo>
                    <a:pt x="119" y="24"/>
                  </a:lnTo>
                  <a:lnTo>
                    <a:pt x="130" y="24"/>
                  </a:lnTo>
                  <a:lnTo>
                    <a:pt x="140" y="26"/>
                  </a:lnTo>
                  <a:lnTo>
                    <a:pt x="149" y="27"/>
                  </a:lnTo>
                  <a:lnTo>
                    <a:pt x="157" y="30"/>
                  </a:lnTo>
                  <a:lnTo>
                    <a:pt x="162" y="32"/>
                  </a:lnTo>
                  <a:lnTo>
                    <a:pt x="168" y="35"/>
                  </a:lnTo>
                  <a:lnTo>
                    <a:pt x="169" y="36"/>
                  </a:lnTo>
                  <a:lnTo>
                    <a:pt x="170" y="38"/>
                  </a:lnTo>
                  <a:lnTo>
                    <a:pt x="172" y="39"/>
                  </a:lnTo>
                  <a:lnTo>
                    <a:pt x="172" y="40"/>
                  </a:lnTo>
                  <a:lnTo>
                    <a:pt x="170" y="44"/>
                  </a:lnTo>
                  <a:lnTo>
                    <a:pt x="168" y="48"/>
                  </a:lnTo>
                  <a:lnTo>
                    <a:pt x="162" y="53"/>
                  </a:lnTo>
                  <a:lnTo>
                    <a:pt x="154" y="59"/>
                  </a:lnTo>
                  <a:lnTo>
                    <a:pt x="144" y="64"/>
                  </a:lnTo>
                  <a:lnTo>
                    <a:pt x="131" y="68"/>
                  </a:lnTo>
                  <a:lnTo>
                    <a:pt x="116" y="72"/>
                  </a:lnTo>
                  <a:lnTo>
                    <a:pt x="101" y="74"/>
                  </a:lnTo>
                  <a:lnTo>
                    <a:pt x="87" y="76"/>
                  </a:lnTo>
                  <a:lnTo>
                    <a:pt x="76" y="76"/>
                  </a:lnTo>
                  <a:lnTo>
                    <a:pt x="65" y="76"/>
                  </a:lnTo>
                  <a:lnTo>
                    <a:pt x="55" y="74"/>
                  </a:lnTo>
                  <a:lnTo>
                    <a:pt x="47" y="73"/>
                  </a:lnTo>
                  <a:lnTo>
                    <a:pt x="39" y="70"/>
                  </a:lnTo>
                  <a:lnTo>
                    <a:pt x="34" y="68"/>
                  </a:lnTo>
                  <a:lnTo>
                    <a:pt x="28" y="65"/>
                  </a:lnTo>
                  <a:lnTo>
                    <a:pt x="27" y="65"/>
                  </a:lnTo>
                  <a:lnTo>
                    <a:pt x="26" y="64"/>
                  </a:lnTo>
                  <a:lnTo>
                    <a:pt x="24" y="63"/>
                  </a:lnTo>
                  <a:lnTo>
                    <a:pt x="24" y="61"/>
                  </a:lnTo>
                  <a:lnTo>
                    <a:pt x="24" y="60"/>
                  </a:lnTo>
                  <a:lnTo>
                    <a:pt x="24" y="57"/>
                  </a:lnTo>
                  <a:lnTo>
                    <a:pt x="26" y="56"/>
                  </a:lnTo>
                  <a:lnTo>
                    <a:pt x="27" y="55"/>
                  </a:lnTo>
                  <a:lnTo>
                    <a:pt x="30" y="52"/>
                  </a:lnTo>
                  <a:lnTo>
                    <a:pt x="34" y="48"/>
                  </a:lnTo>
                  <a:lnTo>
                    <a:pt x="38" y="45"/>
                  </a:lnTo>
                  <a:lnTo>
                    <a:pt x="43" y="42"/>
                  </a:lnTo>
                  <a:lnTo>
                    <a:pt x="49" y="39"/>
                  </a:lnTo>
                  <a:lnTo>
                    <a:pt x="57" y="36"/>
                  </a:lnTo>
                  <a:lnTo>
                    <a:pt x="64" y="34"/>
                  </a:lnTo>
                  <a:lnTo>
                    <a:pt x="73" y="31"/>
                  </a:lnTo>
                  <a:lnTo>
                    <a:pt x="64" y="7"/>
                  </a:lnTo>
                  <a:lnTo>
                    <a:pt x="49" y="11"/>
                  </a:lnTo>
                  <a:lnTo>
                    <a:pt x="38" y="17"/>
                  </a:lnTo>
                  <a:lnTo>
                    <a:pt x="26" y="23"/>
                  </a:lnTo>
                  <a:lnTo>
                    <a:pt x="17" y="30"/>
                  </a:lnTo>
                  <a:lnTo>
                    <a:pt x="9" y="38"/>
                  </a:lnTo>
                  <a:lnTo>
                    <a:pt x="3" y="45"/>
                  </a:lnTo>
                  <a:lnTo>
                    <a:pt x="0" y="55"/>
                  </a:lnTo>
                  <a:lnTo>
                    <a:pt x="0" y="64"/>
                  </a:lnTo>
                  <a:lnTo>
                    <a:pt x="1" y="68"/>
                  </a:lnTo>
                  <a:lnTo>
                    <a:pt x="3" y="74"/>
                  </a:lnTo>
                  <a:lnTo>
                    <a:pt x="7" y="80"/>
                  </a:lnTo>
                  <a:lnTo>
                    <a:pt x="13" y="85"/>
                  </a:lnTo>
                  <a:lnTo>
                    <a:pt x="21" y="90"/>
                  </a:lnTo>
                  <a:lnTo>
                    <a:pt x="30" y="94"/>
                  </a:lnTo>
                  <a:lnTo>
                    <a:pt x="40" y="97"/>
                  </a:lnTo>
                  <a:lnTo>
                    <a:pt x="51" y="99"/>
                  </a:lnTo>
                  <a:lnTo>
                    <a:pt x="64" y="101"/>
                  </a:lnTo>
                  <a:lnTo>
                    <a:pt x="77" y="102"/>
                  </a:lnTo>
                  <a:lnTo>
                    <a:pt x="90" y="101"/>
                  </a:lnTo>
                  <a:lnTo>
                    <a:pt x="105" y="99"/>
                  </a:lnTo>
                  <a:lnTo>
                    <a:pt x="119" y="97"/>
                  </a:lnTo>
                  <a:lnTo>
                    <a:pt x="132" y="94"/>
                  </a:lnTo>
                  <a:lnTo>
                    <a:pt x="144" y="90"/>
                  </a:lnTo>
                  <a:lnTo>
                    <a:pt x="156" y="85"/>
                  </a:lnTo>
                  <a:lnTo>
                    <a:pt x="166" y="80"/>
                  </a:lnTo>
                  <a:lnTo>
                    <a:pt x="175" y="74"/>
                  </a:lnTo>
                  <a:lnTo>
                    <a:pt x="183" y="68"/>
                  </a:lnTo>
                  <a:lnTo>
                    <a:pt x="189" y="61"/>
                  </a:lnTo>
                  <a:lnTo>
                    <a:pt x="193" y="55"/>
                  </a:lnTo>
                  <a:lnTo>
                    <a:pt x="195" y="48"/>
                  </a:lnTo>
                  <a:lnTo>
                    <a:pt x="195" y="43"/>
                  </a:lnTo>
                  <a:lnTo>
                    <a:pt x="195" y="38"/>
                  </a:lnTo>
                  <a:lnTo>
                    <a:pt x="195" y="32"/>
                  </a:lnTo>
                  <a:lnTo>
                    <a:pt x="193" y="27"/>
                  </a:lnTo>
                  <a:lnTo>
                    <a:pt x="189" y="21"/>
                  </a:lnTo>
                  <a:lnTo>
                    <a:pt x="182" y="15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0" name="Freeform 78"/>
            <p:cNvSpPr>
              <a:spLocks/>
            </p:cNvSpPr>
            <p:nvPr/>
          </p:nvSpPr>
          <p:spPr bwMode="auto">
            <a:xfrm>
              <a:off x="4570" y="2955"/>
              <a:ext cx="4" cy="7"/>
            </a:xfrm>
            <a:custGeom>
              <a:avLst/>
              <a:gdLst>
                <a:gd name="T0" fmla="*/ 14 w 14"/>
                <a:gd name="T1" fmla="*/ 25 h 26"/>
                <a:gd name="T2" fmla="*/ 10 w 14"/>
                <a:gd name="T3" fmla="*/ 0 h 26"/>
                <a:gd name="T4" fmla="*/ 8 w 14"/>
                <a:gd name="T5" fmla="*/ 1 h 26"/>
                <a:gd name="T6" fmla="*/ 5 w 14"/>
                <a:gd name="T7" fmla="*/ 1 h 26"/>
                <a:gd name="T8" fmla="*/ 2 w 14"/>
                <a:gd name="T9" fmla="*/ 2 h 26"/>
                <a:gd name="T10" fmla="*/ 0 w 14"/>
                <a:gd name="T11" fmla="*/ 2 h 26"/>
                <a:gd name="T12" fmla="*/ 9 w 14"/>
                <a:gd name="T13" fmla="*/ 26 h 26"/>
                <a:gd name="T14" fmla="*/ 10 w 14"/>
                <a:gd name="T15" fmla="*/ 25 h 26"/>
                <a:gd name="T16" fmla="*/ 12 w 14"/>
                <a:gd name="T17" fmla="*/ 25 h 26"/>
                <a:gd name="T18" fmla="*/ 13 w 14"/>
                <a:gd name="T19" fmla="*/ 25 h 26"/>
                <a:gd name="T20" fmla="*/ 14 w 14"/>
                <a:gd name="T2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6">
                  <a:moveTo>
                    <a:pt x="14" y="25"/>
                  </a:moveTo>
                  <a:lnTo>
                    <a:pt x="10" y="0"/>
                  </a:lnTo>
                  <a:lnTo>
                    <a:pt x="8" y="1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2"/>
                  </a:lnTo>
                  <a:lnTo>
                    <a:pt x="9" y="26"/>
                  </a:lnTo>
                  <a:lnTo>
                    <a:pt x="10" y="25"/>
                  </a:lnTo>
                  <a:lnTo>
                    <a:pt x="12" y="25"/>
                  </a:lnTo>
                  <a:lnTo>
                    <a:pt x="13" y="25"/>
                  </a:lnTo>
                  <a:lnTo>
                    <a:pt x="14" y="25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1" name="Freeform 79"/>
            <p:cNvSpPr>
              <a:spLocks/>
            </p:cNvSpPr>
            <p:nvPr/>
          </p:nvSpPr>
          <p:spPr bwMode="auto">
            <a:xfrm>
              <a:off x="4615" y="2946"/>
              <a:ext cx="49" cy="26"/>
            </a:xfrm>
            <a:custGeom>
              <a:avLst/>
              <a:gdLst>
                <a:gd name="T0" fmla="*/ 174 w 195"/>
                <a:gd name="T1" fmla="*/ 12 h 102"/>
                <a:gd name="T2" fmla="*/ 156 w 195"/>
                <a:gd name="T3" fmla="*/ 4 h 102"/>
                <a:gd name="T4" fmla="*/ 132 w 195"/>
                <a:gd name="T5" fmla="*/ 1 h 102"/>
                <a:gd name="T6" fmla="*/ 106 w 195"/>
                <a:gd name="T7" fmla="*/ 1 h 102"/>
                <a:gd name="T8" fmla="*/ 86 w 195"/>
                <a:gd name="T9" fmla="*/ 2 h 102"/>
                <a:gd name="T10" fmla="*/ 79 w 195"/>
                <a:gd name="T11" fmla="*/ 4 h 102"/>
                <a:gd name="T12" fmla="*/ 79 w 195"/>
                <a:gd name="T13" fmla="*/ 29 h 102"/>
                <a:gd name="T14" fmla="*/ 86 w 195"/>
                <a:gd name="T15" fmla="*/ 27 h 102"/>
                <a:gd name="T16" fmla="*/ 94 w 195"/>
                <a:gd name="T17" fmla="*/ 26 h 102"/>
                <a:gd name="T18" fmla="*/ 119 w 195"/>
                <a:gd name="T19" fmla="*/ 25 h 102"/>
                <a:gd name="T20" fmla="*/ 140 w 195"/>
                <a:gd name="T21" fmla="*/ 26 h 102"/>
                <a:gd name="T22" fmla="*/ 157 w 195"/>
                <a:gd name="T23" fmla="*/ 30 h 102"/>
                <a:gd name="T24" fmla="*/ 168 w 195"/>
                <a:gd name="T25" fmla="*/ 35 h 102"/>
                <a:gd name="T26" fmla="*/ 170 w 195"/>
                <a:gd name="T27" fmla="*/ 38 h 102"/>
                <a:gd name="T28" fmla="*/ 172 w 195"/>
                <a:gd name="T29" fmla="*/ 40 h 102"/>
                <a:gd name="T30" fmla="*/ 168 w 195"/>
                <a:gd name="T31" fmla="*/ 48 h 102"/>
                <a:gd name="T32" fmla="*/ 155 w 195"/>
                <a:gd name="T33" fmla="*/ 59 h 102"/>
                <a:gd name="T34" fmla="*/ 131 w 195"/>
                <a:gd name="T35" fmla="*/ 68 h 102"/>
                <a:gd name="T36" fmla="*/ 101 w 195"/>
                <a:gd name="T37" fmla="*/ 75 h 102"/>
                <a:gd name="T38" fmla="*/ 76 w 195"/>
                <a:gd name="T39" fmla="*/ 76 h 102"/>
                <a:gd name="T40" fmla="*/ 55 w 195"/>
                <a:gd name="T41" fmla="*/ 75 h 102"/>
                <a:gd name="T42" fmla="*/ 39 w 195"/>
                <a:gd name="T43" fmla="*/ 71 h 102"/>
                <a:gd name="T44" fmla="*/ 29 w 195"/>
                <a:gd name="T45" fmla="*/ 65 h 102"/>
                <a:gd name="T46" fmla="*/ 26 w 195"/>
                <a:gd name="T47" fmla="*/ 63 h 102"/>
                <a:gd name="T48" fmla="*/ 25 w 195"/>
                <a:gd name="T49" fmla="*/ 60 h 102"/>
                <a:gd name="T50" fmla="*/ 25 w 195"/>
                <a:gd name="T51" fmla="*/ 57 h 102"/>
                <a:gd name="T52" fmla="*/ 26 w 195"/>
                <a:gd name="T53" fmla="*/ 55 h 102"/>
                <a:gd name="T54" fmla="*/ 33 w 195"/>
                <a:gd name="T55" fmla="*/ 48 h 102"/>
                <a:gd name="T56" fmla="*/ 43 w 195"/>
                <a:gd name="T57" fmla="*/ 42 h 102"/>
                <a:gd name="T58" fmla="*/ 56 w 195"/>
                <a:gd name="T59" fmla="*/ 35 h 102"/>
                <a:gd name="T60" fmla="*/ 73 w 195"/>
                <a:gd name="T61" fmla="*/ 30 h 102"/>
                <a:gd name="T62" fmla="*/ 50 w 195"/>
                <a:gd name="T63" fmla="*/ 12 h 102"/>
                <a:gd name="T64" fmla="*/ 26 w 195"/>
                <a:gd name="T65" fmla="*/ 23 h 102"/>
                <a:gd name="T66" fmla="*/ 9 w 195"/>
                <a:gd name="T67" fmla="*/ 38 h 102"/>
                <a:gd name="T68" fmla="*/ 0 w 195"/>
                <a:gd name="T69" fmla="*/ 55 h 102"/>
                <a:gd name="T70" fmla="*/ 1 w 195"/>
                <a:gd name="T71" fmla="*/ 68 h 102"/>
                <a:gd name="T72" fmla="*/ 8 w 195"/>
                <a:gd name="T73" fmla="*/ 80 h 102"/>
                <a:gd name="T74" fmla="*/ 21 w 195"/>
                <a:gd name="T75" fmla="*/ 90 h 102"/>
                <a:gd name="T76" fmla="*/ 40 w 195"/>
                <a:gd name="T77" fmla="*/ 97 h 102"/>
                <a:gd name="T78" fmla="*/ 64 w 195"/>
                <a:gd name="T79" fmla="*/ 101 h 102"/>
                <a:gd name="T80" fmla="*/ 90 w 195"/>
                <a:gd name="T81" fmla="*/ 101 h 102"/>
                <a:gd name="T82" fmla="*/ 119 w 195"/>
                <a:gd name="T83" fmla="*/ 97 h 102"/>
                <a:gd name="T84" fmla="*/ 144 w 195"/>
                <a:gd name="T85" fmla="*/ 90 h 102"/>
                <a:gd name="T86" fmla="*/ 167 w 195"/>
                <a:gd name="T87" fmla="*/ 80 h 102"/>
                <a:gd name="T88" fmla="*/ 182 w 195"/>
                <a:gd name="T89" fmla="*/ 68 h 102"/>
                <a:gd name="T90" fmla="*/ 193 w 195"/>
                <a:gd name="T91" fmla="*/ 55 h 102"/>
                <a:gd name="T92" fmla="*/ 195 w 195"/>
                <a:gd name="T93" fmla="*/ 42 h 102"/>
                <a:gd name="T94" fmla="*/ 195 w 195"/>
                <a:gd name="T95" fmla="*/ 33 h 102"/>
                <a:gd name="T96" fmla="*/ 189 w 195"/>
                <a:gd name="T97" fmla="*/ 2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5" h="102">
                  <a:moveTo>
                    <a:pt x="182" y="15"/>
                  </a:moveTo>
                  <a:lnTo>
                    <a:pt x="174" y="12"/>
                  </a:lnTo>
                  <a:lnTo>
                    <a:pt x="165" y="8"/>
                  </a:lnTo>
                  <a:lnTo>
                    <a:pt x="156" y="4"/>
                  </a:lnTo>
                  <a:lnTo>
                    <a:pt x="144" y="2"/>
                  </a:lnTo>
                  <a:lnTo>
                    <a:pt x="132" y="1"/>
                  </a:lnTo>
                  <a:lnTo>
                    <a:pt x="119" y="0"/>
                  </a:lnTo>
                  <a:lnTo>
                    <a:pt x="106" y="1"/>
                  </a:lnTo>
                  <a:lnTo>
                    <a:pt x="92" y="2"/>
                  </a:lnTo>
                  <a:lnTo>
                    <a:pt x="86" y="2"/>
                  </a:lnTo>
                  <a:lnTo>
                    <a:pt x="82" y="4"/>
                  </a:lnTo>
                  <a:lnTo>
                    <a:pt x="79" y="4"/>
                  </a:lnTo>
                  <a:lnTo>
                    <a:pt x="75" y="5"/>
                  </a:lnTo>
                  <a:lnTo>
                    <a:pt x="79" y="29"/>
                  </a:lnTo>
                  <a:lnTo>
                    <a:pt x="82" y="29"/>
                  </a:lnTo>
                  <a:lnTo>
                    <a:pt x="86" y="27"/>
                  </a:lnTo>
                  <a:lnTo>
                    <a:pt x="90" y="27"/>
                  </a:lnTo>
                  <a:lnTo>
                    <a:pt x="94" y="26"/>
                  </a:lnTo>
                  <a:lnTo>
                    <a:pt x="107" y="25"/>
                  </a:lnTo>
                  <a:lnTo>
                    <a:pt x="119" y="25"/>
                  </a:lnTo>
                  <a:lnTo>
                    <a:pt x="130" y="25"/>
                  </a:lnTo>
                  <a:lnTo>
                    <a:pt x="140" y="26"/>
                  </a:lnTo>
                  <a:lnTo>
                    <a:pt x="149" y="27"/>
                  </a:lnTo>
                  <a:lnTo>
                    <a:pt x="157" y="30"/>
                  </a:lnTo>
                  <a:lnTo>
                    <a:pt x="163" y="33"/>
                  </a:lnTo>
                  <a:lnTo>
                    <a:pt x="168" y="35"/>
                  </a:lnTo>
                  <a:lnTo>
                    <a:pt x="169" y="36"/>
                  </a:lnTo>
                  <a:lnTo>
                    <a:pt x="170" y="38"/>
                  </a:lnTo>
                  <a:lnTo>
                    <a:pt x="172" y="39"/>
                  </a:lnTo>
                  <a:lnTo>
                    <a:pt x="172" y="40"/>
                  </a:lnTo>
                  <a:lnTo>
                    <a:pt x="170" y="44"/>
                  </a:lnTo>
                  <a:lnTo>
                    <a:pt x="168" y="48"/>
                  </a:lnTo>
                  <a:lnTo>
                    <a:pt x="163" y="54"/>
                  </a:lnTo>
                  <a:lnTo>
                    <a:pt x="155" y="59"/>
                  </a:lnTo>
                  <a:lnTo>
                    <a:pt x="144" y="63"/>
                  </a:lnTo>
                  <a:lnTo>
                    <a:pt x="131" y="68"/>
                  </a:lnTo>
                  <a:lnTo>
                    <a:pt x="117" y="72"/>
                  </a:lnTo>
                  <a:lnTo>
                    <a:pt x="101" y="75"/>
                  </a:lnTo>
                  <a:lnTo>
                    <a:pt x="88" y="76"/>
                  </a:lnTo>
                  <a:lnTo>
                    <a:pt x="76" y="76"/>
                  </a:lnTo>
                  <a:lnTo>
                    <a:pt x="65" y="76"/>
                  </a:lnTo>
                  <a:lnTo>
                    <a:pt x="55" y="75"/>
                  </a:lnTo>
                  <a:lnTo>
                    <a:pt x="46" y="73"/>
                  </a:lnTo>
                  <a:lnTo>
                    <a:pt x="39" y="71"/>
                  </a:lnTo>
                  <a:lnTo>
                    <a:pt x="33" y="68"/>
                  </a:lnTo>
                  <a:lnTo>
                    <a:pt x="29" y="65"/>
                  </a:lnTo>
                  <a:lnTo>
                    <a:pt x="27" y="64"/>
                  </a:lnTo>
                  <a:lnTo>
                    <a:pt x="26" y="63"/>
                  </a:lnTo>
                  <a:lnTo>
                    <a:pt x="25" y="61"/>
                  </a:lnTo>
                  <a:lnTo>
                    <a:pt x="25" y="60"/>
                  </a:lnTo>
                  <a:lnTo>
                    <a:pt x="25" y="59"/>
                  </a:lnTo>
                  <a:lnTo>
                    <a:pt x="25" y="57"/>
                  </a:lnTo>
                  <a:lnTo>
                    <a:pt x="26" y="56"/>
                  </a:lnTo>
                  <a:lnTo>
                    <a:pt x="26" y="55"/>
                  </a:lnTo>
                  <a:lnTo>
                    <a:pt x="29" y="52"/>
                  </a:lnTo>
                  <a:lnTo>
                    <a:pt x="33" y="48"/>
                  </a:lnTo>
                  <a:lnTo>
                    <a:pt x="38" y="46"/>
                  </a:lnTo>
                  <a:lnTo>
                    <a:pt x="43" y="42"/>
                  </a:lnTo>
                  <a:lnTo>
                    <a:pt x="50" y="39"/>
                  </a:lnTo>
                  <a:lnTo>
                    <a:pt x="56" y="35"/>
                  </a:lnTo>
                  <a:lnTo>
                    <a:pt x="64" y="33"/>
                  </a:lnTo>
                  <a:lnTo>
                    <a:pt x="73" y="30"/>
                  </a:lnTo>
                  <a:lnTo>
                    <a:pt x="64" y="8"/>
                  </a:lnTo>
                  <a:lnTo>
                    <a:pt x="50" y="12"/>
                  </a:lnTo>
                  <a:lnTo>
                    <a:pt x="38" y="17"/>
                  </a:lnTo>
                  <a:lnTo>
                    <a:pt x="26" y="23"/>
                  </a:lnTo>
                  <a:lnTo>
                    <a:pt x="17" y="30"/>
                  </a:lnTo>
                  <a:lnTo>
                    <a:pt x="9" y="38"/>
                  </a:lnTo>
                  <a:lnTo>
                    <a:pt x="2" y="46"/>
                  </a:lnTo>
                  <a:lnTo>
                    <a:pt x="0" y="55"/>
                  </a:lnTo>
                  <a:lnTo>
                    <a:pt x="0" y="64"/>
                  </a:lnTo>
                  <a:lnTo>
                    <a:pt x="1" y="68"/>
                  </a:lnTo>
                  <a:lnTo>
                    <a:pt x="4" y="73"/>
                  </a:lnTo>
                  <a:lnTo>
                    <a:pt x="8" y="80"/>
                  </a:lnTo>
                  <a:lnTo>
                    <a:pt x="13" y="85"/>
                  </a:lnTo>
                  <a:lnTo>
                    <a:pt x="21" y="90"/>
                  </a:lnTo>
                  <a:lnTo>
                    <a:pt x="30" y="94"/>
                  </a:lnTo>
                  <a:lnTo>
                    <a:pt x="40" y="97"/>
                  </a:lnTo>
                  <a:lnTo>
                    <a:pt x="51" y="99"/>
                  </a:lnTo>
                  <a:lnTo>
                    <a:pt x="64" y="101"/>
                  </a:lnTo>
                  <a:lnTo>
                    <a:pt x="77" y="102"/>
                  </a:lnTo>
                  <a:lnTo>
                    <a:pt x="90" y="101"/>
                  </a:lnTo>
                  <a:lnTo>
                    <a:pt x="105" y="99"/>
                  </a:lnTo>
                  <a:lnTo>
                    <a:pt x="119" y="97"/>
                  </a:lnTo>
                  <a:lnTo>
                    <a:pt x="132" y="94"/>
                  </a:lnTo>
                  <a:lnTo>
                    <a:pt x="144" y="90"/>
                  </a:lnTo>
                  <a:lnTo>
                    <a:pt x="156" y="85"/>
                  </a:lnTo>
                  <a:lnTo>
                    <a:pt x="167" y="80"/>
                  </a:lnTo>
                  <a:lnTo>
                    <a:pt x="174" y="75"/>
                  </a:lnTo>
                  <a:lnTo>
                    <a:pt x="182" y="68"/>
                  </a:lnTo>
                  <a:lnTo>
                    <a:pt x="189" y="61"/>
                  </a:lnTo>
                  <a:lnTo>
                    <a:pt x="193" y="55"/>
                  </a:lnTo>
                  <a:lnTo>
                    <a:pt x="195" y="48"/>
                  </a:lnTo>
                  <a:lnTo>
                    <a:pt x="195" y="42"/>
                  </a:lnTo>
                  <a:lnTo>
                    <a:pt x="195" y="36"/>
                  </a:lnTo>
                  <a:lnTo>
                    <a:pt x="195" y="33"/>
                  </a:lnTo>
                  <a:lnTo>
                    <a:pt x="193" y="27"/>
                  </a:lnTo>
                  <a:lnTo>
                    <a:pt x="189" y="21"/>
                  </a:lnTo>
                  <a:lnTo>
                    <a:pt x="182" y="15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2" name="Freeform 80"/>
            <p:cNvSpPr>
              <a:spLocks/>
            </p:cNvSpPr>
            <p:nvPr/>
          </p:nvSpPr>
          <p:spPr bwMode="auto">
            <a:xfrm>
              <a:off x="4631" y="2947"/>
              <a:ext cx="4" cy="6"/>
            </a:xfrm>
            <a:custGeom>
              <a:avLst/>
              <a:gdLst>
                <a:gd name="T0" fmla="*/ 15 w 15"/>
                <a:gd name="T1" fmla="*/ 24 h 25"/>
                <a:gd name="T2" fmla="*/ 11 w 15"/>
                <a:gd name="T3" fmla="*/ 0 h 25"/>
                <a:gd name="T4" fmla="*/ 8 w 15"/>
                <a:gd name="T5" fmla="*/ 1 h 25"/>
                <a:gd name="T6" fmla="*/ 5 w 15"/>
                <a:gd name="T7" fmla="*/ 1 h 25"/>
                <a:gd name="T8" fmla="*/ 3 w 15"/>
                <a:gd name="T9" fmla="*/ 1 h 25"/>
                <a:gd name="T10" fmla="*/ 0 w 15"/>
                <a:gd name="T11" fmla="*/ 3 h 25"/>
                <a:gd name="T12" fmla="*/ 9 w 15"/>
                <a:gd name="T13" fmla="*/ 25 h 25"/>
                <a:gd name="T14" fmla="*/ 11 w 15"/>
                <a:gd name="T15" fmla="*/ 25 h 25"/>
                <a:gd name="T16" fmla="*/ 12 w 15"/>
                <a:gd name="T17" fmla="*/ 25 h 25"/>
                <a:gd name="T18" fmla="*/ 13 w 15"/>
                <a:gd name="T19" fmla="*/ 25 h 25"/>
                <a:gd name="T20" fmla="*/ 15 w 15"/>
                <a:gd name="T21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5">
                  <a:moveTo>
                    <a:pt x="15" y="24"/>
                  </a:moveTo>
                  <a:lnTo>
                    <a:pt x="11" y="0"/>
                  </a:lnTo>
                  <a:lnTo>
                    <a:pt x="8" y="1"/>
                  </a:lnTo>
                  <a:lnTo>
                    <a:pt x="5" y="1"/>
                  </a:lnTo>
                  <a:lnTo>
                    <a:pt x="3" y="1"/>
                  </a:lnTo>
                  <a:lnTo>
                    <a:pt x="0" y="3"/>
                  </a:lnTo>
                  <a:lnTo>
                    <a:pt x="9" y="25"/>
                  </a:lnTo>
                  <a:lnTo>
                    <a:pt x="11" y="25"/>
                  </a:lnTo>
                  <a:lnTo>
                    <a:pt x="12" y="25"/>
                  </a:lnTo>
                  <a:lnTo>
                    <a:pt x="13" y="25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3" name="Freeform 81"/>
            <p:cNvSpPr>
              <a:spLocks/>
            </p:cNvSpPr>
            <p:nvPr/>
          </p:nvSpPr>
          <p:spPr bwMode="auto">
            <a:xfrm>
              <a:off x="4590" y="2957"/>
              <a:ext cx="42" cy="11"/>
            </a:xfrm>
            <a:custGeom>
              <a:avLst/>
              <a:gdLst>
                <a:gd name="T0" fmla="*/ 13 w 166"/>
                <a:gd name="T1" fmla="*/ 44 h 44"/>
                <a:gd name="T2" fmla="*/ 156 w 166"/>
                <a:gd name="T3" fmla="*/ 25 h 44"/>
                <a:gd name="T4" fmla="*/ 156 w 166"/>
                <a:gd name="T5" fmla="*/ 25 h 44"/>
                <a:gd name="T6" fmla="*/ 161 w 166"/>
                <a:gd name="T7" fmla="*/ 24 h 44"/>
                <a:gd name="T8" fmla="*/ 164 w 166"/>
                <a:gd name="T9" fmla="*/ 20 h 44"/>
                <a:gd name="T10" fmla="*/ 166 w 166"/>
                <a:gd name="T11" fmla="*/ 16 h 44"/>
                <a:gd name="T12" fmla="*/ 166 w 166"/>
                <a:gd name="T13" fmla="*/ 11 h 44"/>
                <a:gd name="T14" fmla="*/ 165 w 166"/>
                <a:gd name="T15" fmla="*/ 6 h 44"/>
                <a:gd name="T16" fmla="*/ 161 w 166"/>
                <a:gd name="T17" fmla="*/ 3 h 44"/>
                <a:gd name="T18" fmla="*/ 157 w 166"/>
                <a:gd name="T19" fmla="*/ 0 h 44"/>
                <a:gd name="T20" fmla="*/ 152 w 166"/>
                <a:gd name="T21" fmla="*/ 0 h 44"/>
                <a:gd name="T22" fmla="*/ 152 w 166"/>
                <a:gd name="T23" fmla="*/ 0 h 44"/>
                <a:gd name="T24" fmla="*/ 10 w 166"/>
                <a:gd name="T25" fmla="*/ 20 h 44"/>
                <a:gd name="T26" fmla="*/ 10 w 166"/>
                <a:gd name="T27" fmla="*/ 20 h 44"/>
                <a:gd name="T28" fmla="*/ 6 w 166"/>
                <a:gd name="T29" fmla="*/ 21 h 44"/>
                <a:gd name="T30" fmla="*/ 2 w 166"/>
                <a:gd name="T31" fmla="*/ 24 h 44"/>
                <a:gd name="T32" fmla="*/ 0 w 166"/>
                <a:gd name="T33" fmla="*/ 28 h 44"/>
                <a:gd name="T34" fmla="*/ 0 w 166"/>
                <a:gd name="T35" fmla="*/ 33 h 44"/>
                <a:gd name="T36" fmla="*/ 1 w 166"/>
                <a:gd name="T37" fmla="*/ 37 h 44"/>
                <a:gd name="T38" fmla="*/ 4 w 166"/>
                <a:gd name="T39" fmla="*/ 41 h 44"/>
                <a:gd name="T40" fmla="*/ 8 w 166"/>
                <a:gd name="T41" fmla="*/ 44 h 44"/>
                <a:gd name="T42" fmla="*/ 13 w 166"/>
                <a:gd name="T43" fmla="*/ 44 h 44"/>
                <a:gd name="T44" fmla="*/ 13 w 166"/>
                <a:gd name="T4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6" h="44">
                  <a:moveTo>
                    <a:pt x="13" y="44"/>
                  </a:moveTo>
                  <a:lnTo>
                    <a:pt x="156" y="25"/>
                  </a:lnTo>
                  <a:lnTo>
                    <a:pt x="156" y="25"/>
                  </a:lnTo>
                  <a:lnTo>
                    <a:pt x="161" y="24"/>
                  </a:lnTo>
                  <a:lnTo>
                    <a:pt x="164" y="20"/>
                  </a:lnTo>
                  <a:lnTo>
                    <a:pt x="166" y="16"/>
                  </a:lnTo>
                  <a:lnTo>
                    <a:pt x="166" y="11"/>
                  </a:lnTo>
                  <a:lnTo>
                    <a:pt x="165" y="6"/>
                  </a:lnTo>
                  <a:lnTo>
                    <a:pt x="161" y="3"/>
                  </a:lnTo>
                  <a:lnTo>
                    <a:pt x="157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6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1" y="37"/>
                  </a:lnTo>
                  <a:lnTo>
                    <a:pt x="4" y="41"/>
                  </a:lnTo>
                  <a:lnTo>
                    <a:pt x="8" y="44"/>
                  </a:lnTo>
                  <a:lnTo>
                    <a:pt x="13" y="44"/>
                  </a:lnTo>
                  <a:lnTo>
                    <a:pt x="13" y="44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4" name="Freeform 82"/>
            <p:cNvSpPr>
              <a:spLocks/>
            </p:cNvSpPr>
            <p:nvPr/>
          </p:nvSpPr>
          <p:spPr bwMode="auto">
            <a:xfrm>
              <a:off x="4673" y="2938"/>
              <a:ext cx="50" cy="25"/>
            </a:xfrm>
            <a:custGeom>
              <a:avLst/>
              <a:gdLst>
                <a:gd name="T0" fmla="*/ 175 w 197"/>
                <a:gd name="T1" fmla="*/ 12 h 101"/>
                <a:gd name="T2" fmla="*/ 156 w 197"/>
                <a:gd name="T3" fmla="*/ 4 h 101"/>
                <a:gd name="T4" fmla="*/ 133 w 197"/>
                <a:gd name="T5" fmla="*/ 1 h 101"/>
                <a:gd name="T6" fmla="*/ 107 w 197"/>
                <a:gd name="T7" fmla="*/ 1 h 101"/>
                <a:gd name="T8" fmla="*/ 88 w 197"/>
                <a:gd name="T9" fmla="*/ 3 h 101"/>
                <a:gd name="T10" fmla="*/ 79 w 197"/>
                <a:gd name="T11" fmla="*/ 4 h 101"/>
                <a:gd name="T12" fmla="*/ 79 w 197"/>
                <a:gd name="T13" fmla="*/ 29 h 101"/>
                <a:gd name="T14" fmla="*/ 87 w 197"/>
                <a:gd name="T15" fmla="*/ 28 h 101"/>
                <a:gd name="T16" fmla="*/ 95 w 197"/>
                <a:gd name="T17" fmla="*/ 26 h 101"/>
                <a:gd name="T18" fmla="*/ 120 w 197"/>
                <a:gd name="T19" fmla="*/ 25 h 101"/>
                <a:gd name="T20" fmla="*/ 142 w 197"/>
                <a:gd name="T21" fmla="*/ 26 h 101"/>
                <a:gd name="T22" fmla="*/ 158 w 197"/>
                <a:gd name="T23" fmla="*/ 30 h 101"/>
                <a:gd name="T24" fmla="*/ 168 w 197"/>
                <a:gd name="T25" fmla="*/ 36 h 101"/>
                <a:gd name="T26" fmla="*/ 171 w 197"/>
                <a:gd name="T27" fmla="*/ 38 h 101"/>
                <a:gd name="T28" fmla="*/ 172 w 197"/>
                <a:gd name="T29" fmla="*/ 41 h 101"/>
                <a:gd name="T30" fmla="*/ 168 w 197"/>
                <a:gd name="T31" fmla="*/ 49 h 101"/>
                <a:gd name="T32" fmla="*/ 155 w 197"/>
                <a:gd name="T33" fmla="*/ 58 h 101"/>
                <a:gd name="T34" fmla="*/ 132 w 197"/>
                <a:gd name="T35" fmla="*/ 68 h 101"/>
                <a:gd name="T36" fmla="*/ 101 w 197"/>
                <a:gd name="T37" fmla="*/ 75 h 101"/>
                <a:gd name="T38" fmla="*/ 76 w 197"/>
                <a:gd name="T39" fmla="*/ 76 h 101"/>
                <a:gd name="T40" fmla="*/ 55 w 197"/>
                <a:gd name="T41" fmla="*/ 75 h 101"/>
                <a:gd name="T42" fmla="*/ 40 w 197"/>
                <a:gd name="T43" fmla="*/ 71 h 101"/>
                <a:gd name="T44" fmla="*/ 29 w 197"/>
                <a:gd name="T45" fmla="*/ 66 h 101"/>
                <a:gd name="T46" fmla="*/ 26 w 197"/>
                <a:gd name="T47" fmla="*/ 63 h 101"/>
                <a:gd name="T48" fmla="*/ 25 w 197"/>
                <a:gd name="T49" fmla="*/ 61 h 101"/>
                <a:gd name="T50" fmla="*/ 26 w 197"/>
                <a:gd name="T51" fmla="*/ 58 h 101"/>
                <a:gd name="T52" fmla="*/ 28 w 197"/>
                <a:gd name="T53" fmla="*/ 55 h 101"/>
                <a:gd name="T54" fmla="*/ 34 w 197"/>
                <a:gd name="T55" fmla="*/ 49 h 101"/>
                <a:gd name="T56" fmla="*/ 44 w 197"/>
                <a:gd name="T57" fmla="*/ 42 h 101"/>
                <a:gd name="T58" fmla="*/ 58 w 197"/>
                <a:gd name="T59" fmla="*/ 36 h 101"/>
                <a:gd name="T60" fmla="*/ 74 w 197"/>
                <a:gd name="T61" fmla="*/ 30 h 101"/>
                <a:gd name="T62" fmla="*/ 50 w 197"/>
                <a:gd name="T63" fmla="*/ 12 h 101"/>
                <a:gd name="T64" fmla="*/ 26 w 197"/>
                <a:gd name="T65" fmla="*/ 24 h 101"/>
                <a:gd name="T66" fmla="*/ 9 w 197"/>
                <a:gd name="T67" fmla="*/ 38 h 101"/>
                <a:gd name="T68" fmla="*/ 0 w 197"/>
                <a:gd name="T69" fmla="*/ 55 h 101"/>
                <a:gd name="T70" fmla="*/ 2 w 197"/>
                <a:gd name="T71" fmla="*/ 68 h 101"/>
                <a:gd name="T72" fmla="*/ 8 w 197"/>
                <a:gd name="T73" fmla="*/ 80 h 101"/>
                <a:gd name="T74" fmla="*/ 23 w 197"/>
                <a:gd name="T75" fmla="*/ 91 h 101"/>
                <a:gd name="T76" fmla="*/ 41 w 197"/>
                <a:gd name="T77" fmla="*/ 97 h 101"/>
                <a:gd name="T78" fmla="*/ 65 w 197"/>
                <a:gd name="T79" fmla="*/ 101 h 101"/>
                <a:gd name="T80" fmla="*/ 91 w 197"/>
                <a:gd name="T81" fmla="*/ 101 h 101"/>
                <a:gd name="T82" fmla="*/ 120 w 197"/>
                <a:gd name="T83" fmla="*/ 97 h 101"/>
                <a:gd name="T84" fmla="*/ 145 w 197"/>
                <a:gd name="T85" fmla="*/ 91 h 101"/>
                <a:gd name="T86" fmla="*/ 167 w 197"/>
                <a:gd name="T87" fmla="*/ 80 h 101"/>
                <a:gd name="T88" fmla="*/ 184 w 197"/>
                <a:gd name="T89" fmla="*/ 68 h 101"/>
                <a:gd name="T90" fmla="*/ 193 w 197"/>
                <a:gd name="T91" fmla="*/ 54 h 101"/>
                <a:gd name="T92" fmla="*/ 197 w 197"/>
                <a:gd name="T93" fmla="*/ 42 h 101"/>
                <a:gd name="T94" fmla="*/ 196 w 197"/>
                <a:gd name="T95" fmla="*/ 33 h 101"/>
                <a:gd name="T96" fmla="*/ 189 w 197"/>
                <a:gd name="T97" fmla="*/ 2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7" h="101">
                  <a:moveTo>
                    <a:pt x="183" y="16"/>
                  </a:moveTo>
                  <a:lnTo>
                    <a:pt x="175" y="12"/>
                  </a:lnTo>
                  <a:lnTo>
                    <a:pt x="167" y="8"/>
                  </a:lnTo>
                  <a:lnTo>
                    <a:pt x="156" y="4"/>
                  </a:lnTo>
                  <a:lnTo>
                    <a:pt x="146" y="3"/>
                  </a:lnTo>
                  <a:lnTo>
                    <a:pt x="133" y="1"/>
                  </a:lnTo>
                  <a:lnTo>
                    <a:pt x="120" y="0"/>
                  </a:lnTo>
                  <a:lnTo>
                    <a:pt x="107" y="1"/>
                  </a:lnTo>
                  <a:lnTo>
                    <a:pt x="92" y="3"/>
                  </a:lnTo>
                  <a:lnTo>
                    <a:pt x="88" y="3"/>
                  </a:lnTo>
                  <a:lnTo>
                    <a:pt x="84" y="4"/>
                  </a:lnTo>
                  <a:lnTo>
                    <a:pt x="79" y="4"/>
                  </a:lnTo>
                  <a:lnTo>
                    <a:pt x="75" y="5"/>
                  </a:lnTo>
                  <a:lnTo>
                    <a:pt x="79" y="29"/>
                  </a:lnTo>
                  <a:lnTo>
                    <a:pt x="83" y="28"/>
                  </a:lnTo>
                  <a:lnTo>
                    <a:pt x="87" y="28"/>
                  </a:lnTo>
                  <a:lnTo>
                    <a:pt x="91" y="28"/>
                  </a:lnTo>
                  <a:lnTo>
                    <a:pt x="95" y="26"/>
                  </a:lnTo>
                  <a:lnTo>
                    <a:pt x="108" y="25"/>
                  </a:lnTo>
                  <a:lnTo>
                    <a:pt x="120" y="25"/>
                  </a:lnTo>
                  <a:lnTo>
                    <a:pt x="132" y="25"/>
                  </a:lnTo>
                  <a:lnTo>
                    <a:pt x="142" y="26"/>
                  </a:lnTo>
                  <a:lnTo>
                    <a:pt x="150" y="28"/>
                  </a:lnTo>
                  <a:lnTo>
                    <a:pt x="158" y="30"/>
                  </a:lnTo>
                  <a:lnTo>
                    <a:pt x="163" y="33"/>
                  </a:lnTo>
                  <a:lnTo>
                    <a:pt x="168" y="36"/>
                  </a:lnTo>
                  <a:lnTo>
                    <a:pt x="170" y="37"/>
                  </a:lnTo>
                  <a:lnTo>
                    <a:pt x="171" y="38"/>
                  </a:lnTo>
                  <a:lnTo>
                    <a:pt x="172" y="40"/>
                  </a:lnTo>
                  <a:lnTo>
                    <a:pt x="172" y="41"/>
                  </a:lnTo>
                  <a:lnTo>
                    <a:pt x="171" y="45"/>
                  </a:lnTo>
                  <a:lnTo>
                    <a:pt x="168" y="49"/>
                  </a:lnTo>
                  <a:lnTo>
                    <a:pt x="163" y="54"/>
                  </a:lnTo>
                  <a:lnTo>
                    <a:pt x="155" y="58"/>
                  </a:lnTo>
                  <a:lnTo>
                    <a:pt x="145" y="63"/>
                  </a:lnTo>
                  <a:lnTo>
                    <a:pt x="132" y="68"/>
                  </a:lnTo>
                  <a:lnTo>
                    <a:pt x="117" y="72"/>
                  </a:lnTo>
                  <a:lnTo>
                    <a:pt x="101" y="75"/>
                  </a:lnTo>
                  <a:lnTo>
                    <a:pt x="88" y="76"/>
                  </a:lnTo>
                  <a:lnTo>
                    <a:pt x="76" y="76"/>
                  </a:lnTo>
                  <a:lnTo>
                    <a:pt x="66" y="76"/>
                  </a:lnTo>
                  <a:lnTo>
                    <a:pt x="55" y="75"/>
                  </a:lnTo>
                  <a:lnTo>
                    <a:pt x="47" y="74"/>
                  </a:lnTo>
                  <a:lnTo>
                    <a:pt x="40" y="71"/>
                  </a:lnTo>
                  <a:lnTo>
                    <a:pt x="34" y="68"/>
                  </a:lnTo>
                  <a:lnTo>
                    <a:pt x="29" y="66"/>
                  </a:lnTo>
                  <a:lnTo>
                    <a:pt x="28" y="65"/>
                  </a:lnTo>
                  <a:lnTo>
                    <a:pt x="26" y="63"/>
                  </a:lnTo>
                  <a:lnTo>
                    <a:pt x="25" y="62"/>
                  </a:lnTo>
                  <a:lnTo>
                    <a:pt x="25" y="61"/>
                  </a:lnTo>
                  <a:lnTo>
                    <a:pt x="25" y="59"/>
                  </a:lnTo>
                  <a:lnTo>
                    <a:pt x="26" y="58"/>
                  </a:lnTo>
                  <a:lnTo>
                    <a:pt x="26" y="57"/>
                  </a:lnTo>
                  <a:lnTo>
                    <a:pt x="28" y="55"/>
                  </a:lnTo>
                  <a:lnTo>
                    <a:pt x="30" y="51"/>
                  </a:lnTo>
                  <a:lnTo>
                    <a:pt x="34" y="49"/>
                  </a:lnTo>
                  <a:lnTo>
                    <a:pt x="38" y="45"/>
                  </a:lnTo>
                  <a:lnTo>
                    <a:pt x="44" y="42"/>
                  </a:lnTo>
                  <a:lnTo>
                    <a:pt x="50" y="38"/>
                  </a:lnTo>
                  <a:lnTo>
                    <a:pt x="58" y="36"/>
                  </a:lnTo>
                  <a:lnTo>
                    <a:pt x="65" y="33"/>
                  </a:lnTo>
                  <a:lnTo>
                    <a:pt x="74" y="30"/>
                  </a:lnTo>
                  <a:lnTo>
                    <a:pt x="65" y="8"/>
                  </a:lnTo>
                  <a:lnTo>
                    <a:pt x="50" y="12"/>
                  </a:lnTo>
                  <a:lnTo>
                    <a:pt x="38" y="17"/>
                  </a:lnTo>
                  <a:lnTo>
                    <a:pt x="26" y="24"/>
                  </a:lnTo>
                  <a:lnTo>
                    <a:pt x="17" y="30"/>
                  </a:lnTo>
                  <a:lnTo>
                    <a:pt x="9" y="38"/>
                  </a:lnTo>
                  <a:lnTo>
                    <a:pt x="4" y="46"/>
                  </a:lnTo>
                  <a:lnTo>
                    <a:pt x="0" y="55"/>
                  </a:lnTo>
                  <a:lnTo>
                    <a:pt x="0" y="65"/>
                  </a:lnTo>
                  <a:lnTo>
                    <a:pt x="2" y="68"/>
                  </a:lnTo>
                  <a:lnTo>
                    <a:pt x="4" y="74"/>
                  </a:lnTo>
                  <a:lnTo>
                    <a:pt x="8" y="80"/>
                  </a:lnTo>
                  <a:lnTo>
                    <a:pt x="15" y="86"/>
                  </a:lnTo>
                  <a:lnTo>
                    <a:pt x="23" y="91"/>
                  </a:lnTo>
                  <a:lnTo>
                    <a:pt x="30" y="93"/>
                  </a:lnTo>
                  <a:lnTo>
                    <a:pt x="41" y="97"/>
                  </a:lnTo>
                  <a:lnTo>
                    <a:pt x="53" y="100"/>
                  </a:lnTo>
                  <a:lnTo>
                    <a:pt x="65" y="101"/>
                  </a:lnTo>
                  <a:lnTo>
                    <a:pt x="78" y="101"/>
                  </a:lnTo>
                  <a:lnTo>
                    <a:pt x="91" y="101"/>
                  </a:lnTo>
                  <a:lnTo>
                    <a:pt x="105" y="100"/>
                  </a:lnTo>
                  <a:lnTo>
                    <a:pt x="120" y="97"/>
                  </a:lnTo>
                  <a:lnTo>
                    <a:pt x="133" y="95"/>
                  </a:lnTo>
                  <a:lnTo>
                    <a:pt x="145" y="91"/>
                  </a:lnTo>
                  <a:lnTo>
                    <a:pt x="156" y="86"/>
                  </a:lnTo>
                  <a:lnTo>
                    <a:pt x="167" y="80"/>
                  </a:lnTo>
                  <a:lnTo>
                    <a:pt x="176" y="75"/>
                  </a:lnTo>
                  <a:lnTo>
                    <a:pt x="184" y="68"/>
                  </a:lnTo>
                  <a:lnTo>
                    <a:pt x="189" y="62"/>
                  </a:lnTo>
                  <a:lnTo>
                    <a:pt x="193" y="54"/>
                  </a:lnTo>
                  <a:lnTo>
                    <a:pt x="196" y="47"/>
                  </a:lnTo>
                  <a:lnTo>
                    <a:pt x="197" y="42"/>
                  </a:lnTo>
                  <a:lnTo>
                    <a:pt x="197" y="37"/>
                  </a:lnTo>
                  <a:lnTo>
                    <a:pt x="196" y="33"/>
                  </a:lnTo>
                  <a:lnTo>
                    <a:pt x="193" y="28"/>
                  </a:lnTo>
                  <a:lnTo>
                    <a:pt x="189" y="21"/>
                  </a:lnTo>
                  <a:lnTo>
                    <a:pt x="183" y="16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5" name="Freeform 83"/>
            <p:cNvSpPr>
              <a:spLocks/>
            </p:cNvSpPr>
            <p:nvPr/>
          </p:nvSpPr>
          <p:spPr bwMode="auto">
            <a:xfrm>
              <a:off x="4689" y="2939"/>
              <a:ext cx="4" cy="7"/>
            </a:xfrm>
            <a:custGeom>
              <a:avLst/>
              <a:gdLst>
                <a:gd name="T0" fmla="*/ 14 w 14"/>
                <a:gd name="T1" fmla="*/ 24 h 25"/>
                <a:gd name="T2" fmla="*/ 10 w 14"/>
                <a:gd name="T3" fmla="*/ 0 h 25"/>
                <a:gd name="T4" fmla="*/ 7 w 14"/>
                <a:gd name="T5" fmla="*/ 2 h 25"/>
                <a:gd name="T6" fmla="*/ 5 w 14"/>
                <a:gd name="T7" fmla="*/ 2 h 25"/>
                <a:gd name="T8" fmla="*/ 2 w 14"/>
                <a:gd name="T9" fmla="*/ 2 h 25"/>
                <a:gd name="T10" fmla="*/ 0 w 14"/>
                <a:gd name="T11" fmla="*/ 3 h 25"/>
                <a:gd name="T12" fmla="*/ 9 w 14"/>
                <a:gd name="T13" fmla="*/ 25 h 25"/>
                <a:gd name="T14" fmla="*/ 10 w 14"/>
                <a:gd name="T15" fmla="*/ 25 h 25"/>
                <a:gd name="T16" fmla="*/ 11 w 14"/>
                <a:gd name="T17" fmla="*/ 25 h 25"/>
                <a:gd name="T18" fmla="*/ 13 w 14"/>
                <a:gd name="T19" fmla="*/ 25 h 25"/>
                <a:gd name="T20" fmla="*/ 14 w 14"/>
                <a:gd name="T21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5">
                  <a:moveTo>
                    <a:pt x="14" y="24"/>
                  </a:moveTo>
                  <a:lnTo>
                    <a:pt x="10" y="0"/>
                  </a:lnTo>
                  <a:lnTo>
                    <a:pt x="7" y="2"/>
                  </a:lnTo>
                  <a:lnTo>
                    <a:pt x="5" y="2"/>
                  </a:lnTo>
                  <a:lnTo>
                    <a:pt x="2" y="2"/>
                  </a:lnTo>
                  <a:lnTo>
                    <a:pt x="0" y="3"/>
                  </a:lnTo>
                  <a:lnTo>
                    <a:pt x="9" y="25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6" name="Freeform 84"/>
            <p:cNvSpPr>
              <a:spLocks/>
            </p:cNvSpPr>
            <p:nvPr/>
          </p:nvSpPr>
          <p:spPr bwMode="auto">
            <a:xfrm>
              <a:off x="4648" y="2949"/>
              <a:ext cx="42" cy="11"/>
            </a:xfrm>
            <a:custGeom>
              <a:avLst/>
              <a:gdLst>
                <a:gd name="T0" fmla="*/ 13 w 167"/>
                <a:gd name="T1" fmla="*/ 43 h 43"/>
                <a:gd name="T2" fmla="*/ 156 w 167"/>
                <a:gd name="T3" fmla="*/ 23 h 43"/>
                <a:gd name="T4" fmla="*/ 156 w 167"/>
                <a:gd name="T5" fmla="*/ 23 h 43"/>
                <a:gd name="T6" fmla="*/ 162 w 167"/>
                <a:gd name="T7" fmla="*/ 22 h 43"/>
                <a:gd name="T8" fmla="*/ 164 w 167"/>
                <a:gd name="T9" fmla="*/ 20 h 43"/>
                <a:gd name="T10" fmla="*/ 167 w 167"/>
                <a:gd name="T11" fmla="*/ 16 h 43"/>
                <a:gd name="T12" fmla="*/ 167 w 167"/>
                <a:gd name="T13" fmla="*/ 10 h 43"/>
                <a:gd name="T14" fmla="*/ 166 w 167"/>
                <a:gd name="T15" fmla="*/ 5 h 43"/>
                <a:gd name="T16" fmla="*/ 163 w 167"/>
                <a:gd name="T17" fmla="*/ 2 h 43"/>
                <a:gd name="T18" fmla="*/ 159 w 167"/>
                <a:gd name="T19" fmla="*/ 0 h 43"/>
                <a:gd name="T20" fmla="*/ 154 w 167"/>
                <a:gd name="T21" fmla="*/ 0 h 43"/>
                <a:gd name="T22" fmla="*/ 154 w 167"/>
                <a:gd name="T23" fmla="*/ 0 h 43"/>
                <a:gd name="T24" fmla="*/ 11 w 167"/>
                <a:gd name="T25" fmla="*/ 20 h 43"/>
                <a:gd name="T26" fmla="*/ 11 w 167"/>
                <a:gd name="T27" fmla="*/ 20 h 43"/>
                <a:gd name="T28" fmla="*/ 7 w 167"/>
                <a:gd name="T29" fmla="*/ 21 h 43"/>
                <a:gd name="T30" fmla="*/ 3 w 167"/>
                <a:gd name="T31" fmla="*/ 23 h 43"/>
                <a:gd name="T32" fmla="*/ 0 w 167"/>
                <a:gd name="T33" fmla="*/ 27 h 43"/>
                <a:gd name="T34" fmla="*/ 0 w 167"/>
                <a:gd name="T35" fmla="*/ 33 h 43"/>
                <a:gd name="T36" fmla="*/ 1 w 167"/>
                <a:gd name="T37" fmla="*/ 37 h 43"/>
                <a:gd name="T38" fmla="*/ 5 w 167"/>
                <a:gd name="T39" fmla="*/ 41 h 43"/>
                <a:gd name="T40" fmla="*/ 8 w 167"/>
                <a:gd name="T41" fmla="*/ 43 h 43"/>
                <a:gd name="T42" fmla="*/ 13 w 167"/>
                <a:gd name="T43" fmla="*/ 43 h 43"/>
                <a:gd name="T44" fmla="*/ 13 w 167"/>
                <a:gd name="T4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43">
                  <a:moveTo>
                    <a:pt x="13" y="43"/>
                  </a:moveTo>
                  <a:lnTo>
                    <a:pt x="156" y="23"/>
                  </a:lnTo>
                  <a:lnTo>
                    <a:pt x="156" y="23"/>
                  </a:lnTo>
                  <a:lnTo>
                    <a:pt x="162" y="22"/>
                  </a:lnTo>
                  <a:lnTo>
                    <a:pt x="164" y="20"/>
                  </a:lnTo>
                  <a:lnTo>
                    <a:pt x="167" y="16"/>
                  </a:lnTo>
                  <a:lnTo>
                    <a:pt x="167" y="10"/>
                  </a:lnTo>
                  <a:lnTo>
                    <a:pt x="166" y="5"/>
                  </a:lnTo>
                  <a:lnTo>
                    <a:pt x="163" y="2"/>
                  </a:lnTo>
                  <a:lnTo>
                    <a:pt x="159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7" y="21"/>
                  </a:lnTo>
                  <a:lnTo>
                    <a:pt x="3" y="23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1" y="37"/>
                  </a:lnTo>
                  <a:lnTo>
                    <a:pt x="5" y="41"/>
                  </a:lnTo>
                  <a:lnTo>
                    <a:pt x="8" y="43"/>
                  </a:lnTo>
                  <a:lnTo>
                    <a:pt x="13" y="43"/>
                  </a:lnTo>
                  <a:lnTo>
                    <a:pt x="13" y="43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7" name="Freeform 85"/>
            <p:cNvSpPr>
              <a:spLocks/>
            </p:cNvSpPr>
            <p:nvPr/>
          </p:nvSpPr>
          <p:spPr bwMode="auto">
            <a:xfrm>
              <a:off x="4529" y="2965"/>
              <a:ext cx="42" cy="11"/>
            </a:xfrm>
            <a:custGeom>
              <a:avLst/>
              <a:gdLst>
                <a:gd name="T0" fmla="*/ 14 w 167"/>
                <a:gd name="T1" fmla="*/ 45 h 45"/>
                <a:gd name="T2" fmla="*/ 157 w 167"/>
                <a:gd name="T3" fmla="*/ 25 h 45"/>
                <a:gd name="T4" fmla="*/ 157 w 167"/>
                <a:gd name="T5" fmla="*/ 25 h 45"/>
                <a:gd name="T6" fmla="*/ 162 w 167"/>
                <a:gd name="T7" fmla="*/ 24 h 45"/>
                <a:gd name="T8" fmla="*/ 165 w 167"/>
                <a:gd name="T9" fmla="*/ 20 h 45"/>
                <a:gd name="T10" fmla="*/ 167 w 167"/>
                <a:gd name="T11" fmla="*/ 16 h 45"/>
                <a:gd name="T12" fmla="*/ 167 w 167"/>
                <a:gd name="T13" fmla="*/ 11 h 45"/>
                <a:gd name="T14" fmla="*/ 166 w 167"/>
                <a:gd name="T15" fmla="*/ 7 h 45"/>
                <a:gd name="T16" fmla="*/ 162 w 167"/>
                <a:gd name="T17" fmla="*/ 3 h 45"/>
                <a:gd name="T18" fmla="*/ 158 w 167"/>
                <a:gd name="T19" fmla="*/ 1 h 45"/>
                <a:gd name="T20" fmla="*/ 153 w 167"/>
                <a:gd name="T21" fmla="*/ 0 h 45"/>
                <a:gd name="T22" fmla="*/ 153 w 167"/>
                <a:gd name="T23" fmla="*/ 0 h 45"/>
                <a:gd name="T24" fmla="*/ 11 w 167"/>
                <a:gd name="T25" fmla="*/ 20 h 45"/>
                <a:gd name="T26" fmla="*/ 11 w 167"/>
                <a:gd name="T27" fmla="*/ 20 h 45"/>
                <a:gd name="T28" fmla="*/ 7 w 167"/>
                <a:gd name="T29" fmla="*/ 21 h 45"/>
                <a:gd name="T30" fmla="*/ 3 w 167"/>
                <a:gd name="T31" fmla="*/ 25 h 45"/>
                <a:gd name="T32" fmla="*/ 0 w 167"/>
                <a:gd name="T33" fmla="*/ 29 h 45"/>
                <a:gd name="T34" fmla="*/ 0 w 167"/>
                <a:gd name="T35" fmla="*/ 34 h 45"/>
                <a:gd name="T36" fmla="*/ 2 w 167"/>
                <a:gd name="T37" fmla="*/ 38 h 45"/>
                <a:gd name="T38" fmla="*/ 4 w 167"/>
                <a:gd name="T39" fmla="*/ 42 h 45"/>
                <a:gd name="T40" fmla="*/ 8 w 167"/>
                <a:gd name="T41" fmla="*/ 43 h 45"/>
                <a:gd name="T42" fmla="*/ 14 w 167"/>
                <a:gd name="T43" fmla="*/ 45 h 45"/>
                <a:gd name="T44" fmla="*/ 14 w 167"/>
                <a:gd name="T4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45">
                  <a:moveTo>
                    <a:pt x="14" y="45"/>
                  </a:moveTo>
                  <a:lnTo>
                    <a:pt x="157" y="25"/>
                  </a:lnTo>
                  <a:lnTo>
                    <a:pt x="157" y="25"/>
                  </a:lnTo>
                  <a:lnTo>
                    <a:pt x="162" y="24"/>
                  </a:lnTo>
                  <a:lnTo>
                    <a:pt x="165" y="20"/>
                  </a:lnTo>
                  <a:lnTo>
                    <a:pt x="167" y="16"/>
                  </a:lnTo>
                  <a:lnTo>
                    <a:pt x="167" y="11"/>
                  </a:lnTo>
                  <a:lnTo>
                    <a:pt x="166" y="7"/>
                  </a:lnTo>
                  <a:lnTo>
                    <a:pt x="162" y="3"/>
                  </a:lnTo>
                  <a:lnTo>
                    <a:pt x="158" y="1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7" y="21"/>
                  </a:lnTo>
                  <a:lnTo>
                    <a:pt x="3" y="25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2" y="38"/>
                  </a:lnTo>
                  <a:lnTo>
                    <a:pt x="4" y="42"/>
                  </a:lnTo>
                  <a:lnTo>
                    <a:pt x="8" y="43"/>
                  </a:lnTo>
                  <a:lnTo>
                    <a:pt x="14" y="45"/>
                  </a:lnTo>
                  <a:lnTo>
                    <a:pt x="14" y="45"/>
                  </a:lnTo>
                  <a:close/>
                </a:path>
              </a:pathLst>
            </a:custGeom>
            <a:solidFill>
              <a:srgbClr val="8C8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8" name="Rectangle 86"/>
            <p:cNvSpPr>
              <a:spLocks noChangeArrowheads="1"/>
            </p:cNvSpPr>
            <p:nvPr/>
          </p:nvSpPr>
          <p:spPr bwMode="auto">
            <a:xfrm>
              <a:off x="4540" y="3010"/>
              <a:ext cx="89" cy="81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9" name="Freeform 87"/>
            <p:cNvSpPr>
              <a:spLocks/>
            </p:cNvSpPr>
            <p:nvPr/>
          </p:nvSpPr>
          <p:spPr bwMode="auto">
            <a:xfrm>
              <a:off x="4573" y="3028"/>
              <a:ext cx="24" cy="40"/>
            </a:xfrm>
            <a:custGeom>
              <a:avLst/>
              <a:gdLst>
                <a:gd name="T0" fmla="*/ 99 w 99"/>
                <a:gd name="T1" fmla="*/ 44 h 162"/>
                <a:gd name="T2" fmla="*/ 97 w 99"/>
                <a:gd name="T3" fmla="*/ 35 h 162"/>
                <a:gd name="T4" fmla="*/ 95 w 99"/>
                <a:gd name="T5" fmla="*/ 27 h 162"/>
                <a:gd name="T6" fmla="*/ 91 w 99"/>
                <a:gd name="T7" fmla="*/ 19 h 162"/>
                <a:gd name="T8" fmla="*/ 84 w 99"/>
                <a:gd name="T9" fmla="*/ 13 h 162"/>
                <a:gd name="T10" fmla="*/ 76 w 99"/>
                <a:gd name="T11" fmla="*/ 8 h 162"/>
                <a:gd name="T12" fmla="*/ 68 w 99"/>
                <a:gd name="T13" fmla="*/ 4 h 162"/>
                <a:gd name="T14" fmla="*/ 59 w 99"/>
                <a:gd name="T15" fmla="*/ 1 h 162"/>
                <a:gd name="T16" fmla="*/ 49 w 99"/>
                <a:gd name="T17" fmla="*/ 0 h 162"/>
                <a:gd name="T18" fmla="*/ 38 w 99"/>
                <a:gd name="T19" fmla="*/ 1 h 162"/>
                <a:gd name="T20" fmla="*/ 29 w 99"/>
                <a:gd name="T21" fmla="*/ 4 h 162"/>
                <a:gd name="T22" fmla="*/ 21 w 99"/>
                <a:gd name="T23" fmla="*/ 8 h 162"/>
                <a:gd name="T24" fmla="*/ 14 w 99"/>
                <a:gd name="T25" fmla="*/ 13 h 162"/>
                <a:gd name="T26" fmla="*/ 8 w 99"/>
                <a:gd name="T27" fmla="*/ 19 h 162"/>
                <a:gd name="T28" fmla="*/ 4 w 99"/>
                <a:gd name="T29" fmla="*/ 27 h 162"/>
                <a:gd name="T30" fmla="*/ 1 w 99"/>
                <a:gd name="T31" fmla="*/ 35 h 162"/>
                <a:gd name="T32" fmla="*/ 0 w 99"/>
                <a:gd name="T33" fmla="*/ 44 h 162"/>
                <a:gd name="T34" fmla="*/ 3 w 99"/>
                <a:gd name="T35" fmla="*/ 57 h 162"/>
                <a:gd name="T36" fmla="*/ 8 w 99"/>
                <a:gd name="T37" fmla="*/ 68 h 162"/>
                <a:gd name="T38" fmla="*/ 17 w 99"/>
                <a:gd name="T39" fmla="*/ 78 h 162"/>
                <a:gd name="T40" fmla="*/ 28 w 99"/>
                <a:gd name="T41" fmla="*/ 85 h 162"/>
                <a:gd name="T42" fmla="*/ 9 w 99"/>
                <a:gd name="T43" fmla="*/ 162 h 162"/>
                <a:gd name="T44" fmla="*/ 88 w 99"/>
                <a:gd name="T45" fmla="*/ 162 h 162"/>
                <a:gd name="T46" fmla="*/ 71 w 99"/>
                <a:gd name="T47" fmla="*/ 85 h 162"/>
                <a:gd name="T48" fmla="*/ 81 w 99"/>
                <a:gd name="T49" fmla="*/ 78 h 162"/>
                <a:gd name="T50" fmla="*/ 91 w 99"/>
                <a:gd name="T51" fmla="*/ 68 h 162"/>
                <a:gd name="T52" fmla="*/ 96 w 99"/>
                <a:gd name="T53" fmla="*/ 57 h 162"/>
                <a:gd name="T54" fmla="*/ 99 w 99"/>
                <a:gd name="T55" fmla="*/ 4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9" h="162">
                  <a:moveTo>
                    <a:pt x="99" y="44"/>
                  </a:moveTo>
                  <a:lnTo>
                    <a:pt x="97" y="35"/>
                  </a:lnTo>
                  <a:lnTo>
                    <a:pt x="95" y="27"/>
                  </a:lnTo>
                  <a:lnTo>
                    <a:pt x="91" y="19"/>
                  </a:lnTo>
                  <a:lnTo>
                    <a:pt x="84" y="13"/>
                  </a:lnTo>
                  <a:lnTo>
                    <a:pt x="76" y="8"/>
                  </a:lnTo>
                  <a:lnTo>
                    <a:pt x="68" y="4"/>
                  </a:lnTo>
                  <a:lnTo>
                    <a:pt x="59" y="1"/>
                  </a:lnTo>
                  <a:lnTo>
                    <a:pt x="49" y="0"/>
                  </a:lnTo>
                  <a:lnTo>
                    <a:pt x="38" y="1"/>
                  </a:lnTo>
                  <a:lnTo>
                    <a:pt x="29" y="4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8" y="19"/>
                  </a:lnTo>
                  <a:lnTo>
                    <a:pt x="4" y="27"/>
                  </a:lnTo>
                  <a:lnTo>
                    <a:pt x="1" y="35"/>
                  </a:lnTo>
                  <a:lnTo>
                    <a:pt x="0" y="44"/>
                  </a:lnTo>
                  <a:lnTo>
                    <a:pt x="3" y="57"/>
                  </a:lnTo>
                  <a:lnTo>
                    <a:pt x="8" y="68"/>
                  </a:lnTo>
                  <a:lnTo>
                    <a:pt x="17" y="78"/>
                  </a:lnTo>
                  <a:lnTo>
                    <a:pt x="28" y="85"/>
                  </a:lnTo>
                  <a:lnTo>
                    <a:pt x="9" y="162"/>
                  </a:lnTo>
                  <a:lnTo>
                    <a:pt x="88" y="162"/>
                  </a:lnTo>
                  <a:lnTo>
                    <a:pt x="71" y="85"/>
                  </a:lnTo>
                  <a:lnTo>
                    <a:pt x="81" y="78"/>
                  </a:lnTo>
                  <a:lnTo>
                    <a:pt x="91" y="68"/>
                  </a:lnTo>
                  <a:lnTo>
                    <a:pt x="96" y="57"/>
                  </a:lnTo>
                  <a:lnTo>
                    <a:pt x="99" y="44"/>
                  </a:lnTo>
                  <a:close/>
                </a:path>
              </a:pathLst>
            </a:custGeom>
            <a:solidFill>
              <a:srgbClr val="00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0" name="Freeform 88"/>
            <p:cNvSpPr>
              <a:spLocks/>
            </p:cNvSpPr>
            <p:nvPr/>
          </p:nvSpPr>
          <p:spPr bwMode="auto">
            <a:xfrm>
              <a:off x="4551" y="2938"/>
              <a:ext cx="65" cy="57"/>
            </a:xfrm>
            <a:custGeom>
              <a:avLst/>
              <a:gdLst>
                <a:gd name="T0" fmla="*/ 225 w 261"/>
                <a:gd name="T1" fmla="*/ 93 h 226"/>
                <a:gd name="T2" fmla="*/ 261 w 261"/>
                <a:gd name="T3" fmla="*/ 86 h 226"/>
                <a:gd name="T4" fmla="*/ 256 w 261"/>
                <a:gd name="T5" fmla="*/ 74 h 226"/>
                <a:gd name="T6" fmla="*/ 248 w 261"/>
                <a:gd name="T7" fmla="*/ 62 h 226"/>
                <a:gd name="T8" fmla="*/ 240 w 261"/>
                <a:gd name="T9" fmla="*/ 51 h 226"/>
                <a:gd name="T10" fmla="*/ 231 w 261"/>
                <a:gd name="T11" fmla="*/ 41 h 226"/>
                <a:gd name="T12" fmla="*/ 222 w 261"/>
                <a:gd name="T13" fmla="*/ 32 h 226"/>
                <a:gd name="T14" fmla="*/ 211 w 261"/>
                <a:gd name="T15" fmla="*/ 24 h 226"/>
                <a:gd name="T16" fmla="*/ 200 w 261"/>
                <a:gd name="T17" fmla="*/ 16 h 226"/>
                <a:gd name="T18" fmla="*/ 188 w 261"/>
                <a:gd name="T19" fmla="*/ 11 h 226"/>
                <a:gd name="T20" fmla="*/ 175 w 261"/>
                <a:gd name="T21" fmla="*/ 7 h 226"/>
                <a:gd name="T22" fmla="*/ 163 w 261"/>
                <a:gd name="T23" fmla="*/ 3 h 226"/>
                <a:gd name="T24" fmla="*/ 148 w 261"/>
                <a:gd name="T25" fmla="*/ 1 h 226"/>
                <a:gd name="T26" fmla="*/ 135 w 261"/>
                <a:gd name="T27" fmla="*/ 0 h 226"/>
                <a:gd name="T28" fmla="*/ 108 w 261"/>
                <a:gd name="T29" fmla="*/ 3 h 226"/>
                <a:gd name="T30" fmla="*/ 83 w 261"/>
                <a:gd name="T31" fmla="*/ 11 h 226"/>
                <a:gd name="T32" fmla="*/ 59 w 261"/>
                <a:gd name="T33" fmla="*/ 24 h 226"/>
                <a:gd name="T34" fmla="*/ 39 w 261"/>
                <a:gd name="T35" fmla="*/ 41 h 226"/>
                <a:gd name="T36" fmla="*/ 24 w 261"/>
                <a:gd name="T37" fmla="*/ 61 h 226"/>
                <a:gd name="T38" fmla="*/ 11 w 261"/>
                <a:gd name="T39" fmla="*/ 84 h 226"/>
                <a:gd name="T40" fmla="*/ 3 w 261"/>
                <a:gd name="T41" fmla="*/ 109 h 226"/>
                <a:gd name="T42" fmla="*/ 0 w 261"/>
                <a:gd name="T43" fmla="*/ 137 h 226"/>
                <a:gd name="T44" fmla="*/ 0 w 261"/>
                <a:gd name="T45" fmla="*/ 208 h 226"/>
                <a:gd name="T46" fmla="*/ 1 w 261"/>
                <a:gd name="T47" fmla="*/ 216 h 226"/>
                <a:gd name="T48" fmla="*/ 5 w 261"/>
                <a:gd name="T49" fmla="*/ 221 h 226"/>
                <a:gd name="T50" fmla="*/ 11 w 261"/>
                <a:gd name="T51" fmla="*/ 225 h 226"/>
                <a:gd name="T52" fmla="*/ 18 w 261"/>
                <a:gd name="T53" fmla="*/ 226 h 226"/>
                <a:gd name="T54" fmla="*/ 26 w 261"/>
                <a:gd name="T55" fmla="*/ 225 h 226"/>
                <a:gd name="T56" fmla="*/ 32 w 261"/>
                <a:gd name="T57" fmla="*/ 221 h 226"/>
                <a:gd name="T58" fmla="*/ 36 w 261"/>
                <a:gd name="T59" fmla="*/ 216 h 226"/>
                <a:gd name="T60" fmla="*/ 37 w 261"/>
                <a:gd name="T61" fmla="*/ 208 h 226"/>
                <a:gd name="T62" fmla="*/ 37 w 261"/>
                <a:gd name="T63" fmla="*/ 137 h 226"/>
                <a:gd name="T64" fmla="*/ 38 w 261"/>
                <a:gd name="T65" fmla="*/ 117 h 226"/>
                <a:gd name="T66" fmla="*/ 45 w 261"/>
                <a:gd name="T67" fmla="*/ 99 h 226"/>
                <a:gd name="T68" fmla="*/ 54 w 261"/>
                <a:gd name="T69" fmla="*/ 82 h 226"/>
                <a:gd name="T70" fmla="*/ 66 w 261"/>
                <a:gd name="T71" fmla="*/ 66 h 226"/>
                <a:gd name="T72" fmla="*/ 72 w 261"/>
                <a:gd name="T73" fmla="*/ 59 h 226"/>
                <a:gd name="T74" fmla="*/ 80 w 261"/>
                <a:gd name="T75" fmla="*/ 54 h 226"/>
                <a:gd name="T76" fmla="*/ 89 w 261"/>
                <a:gd name="T77" fmla="*/ 49 h 226"/>
                <a:gd name="T78" fmla="*/ 97 w 261"/>
                <a:gd name="T79" fmla="*/ 45 h 226"/>
                <a:gd name="T80" fmla="*/ 106 w 261"/>
                <a:gd name="T81" fmla="*/ 41 h 226"/>
                <a:gd name="T82" fmla="*/ 116 w 261"/>
                <a:gd name="T83" fmla="*/ 38 h 226"/>
                <a:gd name="T84" fmla="*/ 126 w 261"/>
                <a:gd name="T85" fmla="*/ 37 h 226"/>
                <a:gd name="T86" fmla="*/ 135 w 261"/>
                <a:gd name="T87" fmla="*/ 37 h 226"/>
                <a:gd name="T88" fmla="*/ 146 w 261"/>
                <a:gd name="T89" fmla="*/ 37 h 226"/>
                <a:gd name="T90" fmla="*/ 155 w 261"/>
                <a:gd name="T91" fmla="*/ 38 h 226"/>
                <a:gd name="T92" fmla="*/ 166 w 261"/>
                <a:gd name="T93" fmla="*/ 41 h 226"/>
                <a:gd name="T94" fmla="*/ 175 w 261"/>
                <a:gd name="T95" fmla="*/ 45 h 226"/>
                <a:gd name="T96" fmla="*/ 183 w 261"/>
                <a:gd name="T97" fmla="*/ 49 h 226"/>
                <a:gd name="T98" fmla="*/ 192 w 261"/>
                <a:gd name="T99" fmla="*/ 54 h 226"/>
                <a:gd name="T100" fmla="*/ 200 w 261"/>
                <a:gd name="T101" fmla="*/ 59 h 226"/>
                <a:gd name="T102" fmla="*/ 206 w 261"/>
                <a:gd name="T103" fmla="*/ 66 h 226"/>
                <a:gd name="T104" fmla="*/ 211 w 261"/>
                <a:gd name="T105" fmla="*/ 72 h 226"/>
                <a:gd name="T106" fmla="*/ 217 w 261"/>
                <a:gd name="T107" fmla="*/ 79 h 226"/>
                <a:gd name="T108" fmla="*/ 221 w 261"/>
                <a:gd name="T109" fmla="*/ 86 h 226"/>
                <a:gd name="T110" fmla="*/ 225 w 261"/>
                <a:gd name="T111" fmla="*/ 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1" h="226">
                  <a:moveTo>
                    <a:pt x="225" y="93"/>
                  </a:moveTo>
                  <a:lnTo>
                    <a:pt x="261" y="86"/>
                  </a:lnTo>
                  <a:lnTo>
                    <a:pt x="256" y="74"/>
                  </a:lnTo>
                  <a:lnTo>
                    <a:pt x="248" y="62"/>
                  </a:lnTo>
                  <a:lnTo>
                    <a:pt x="240" y="51"/>
                  </a:lnTo>
                  <a:lnTo>
                    <a:pt x="231" y="41"/>
                  </a:lnTo>
                  <a:lnTo>
                    <a:pt x="222" y="32"/>
                  </a:lnTo>
                  <a:lnTo>
                    <a:pt x="211" y="24"/>
                  </a:lnTo>
                  <a:lnTo>
                    <a:pt x="200" y="16"/>
                  </a:lnTo>
                  <a:lnTo>
                    <a:pt x="188" y="11"/>
                  </a:lnTo>
                  <a:lnTo>
                    <a:pt x="175" y="7"/>
                  </a:lnTo>
                  <a:lnTo>
                    <a:pt x="163" y="3"/>
                  </a:lnTo>
                  <a:lnTo>
                    <a:pt x="148" y="1"/>
                  </a:lnTo>
                  <a:lnTo>
                    <a:pt x="135" y="0"/>
                  </a:lnTo>
                  <a:lnTo>
                    <a:pt x="108" y="3"/>
                  </a:lnTo>
                  <a:lnTo>
                    <a:pt x="83" y="11"/>
                  </a:lnTo>
                  <a:lnTo>
                    <a:pt x="59" y="24"/>
                  </a:lnTo>
                  <a:lnTo>
                    <a:pt x="39" y="41"/>
                  </a:lnTo>
                  <a:lnTo>
                    <a:pt x="24" y="61"/>
                  </a:lnTo>
                  <a:lnTo>
                    <a:pt x="11" y="84"/>
                  </a:lnTo>
                  <a:lnTo>
                    <a:pt x="3" y="109"/>
                  </a:lnTo>
                  <a:lnTo>
                    <a:pt x="0" y="137"/>
                  </a:lnTo>
                  <a:lnTo>
                    <a:pt x="0" y="208"/>
                  </a:lnTo>
                  <a:lnTo>
                    <a:pt x="1" y="216"/>
                  </a:lnTo>
                  <a:lnTo>
                    <a:pt x="5" y="221"/>
                  </a:lnTo>
                  <a:lnTo>
                    <a:pt x="11" y="225"/>
                  </a:lnTo>
                  <a:lnTo>
                    <a:pt x="18" y="226"/>
                  </a:lnTo>
                  <a:lnTo>
                    <a:pt x="26" y="225"/>
                  </a:lnTo>
                  <a:lnTo>
                    <a:pt x="32" y="221"/>
                  </a:lnTo>
                  <a:lnTo>
                    <a:pt x="36" y="216"/>
                  </a:lnTo>
                  <a:lnTo>
                    <a:pt x="37" y="208"/>
                  </a:lnTo>
                  <a:lnTo>
                    <a:pt x="37" y="137"/>
                  </a:lnTo>
                  <a:lnTo>
                    <a:pt x="38" y="117"/>
                  </a:lnTo>
                  <a:lnTo>
                    <a:pt x="45" y="99"/>
                  </a:lnTo>
                  <a:lnTo>
                    <a:pt x="54" y="82"/>
                  </a:lnTo>
                  <a:lnTo>
                    <a:pt x="66" y="66"/>
                  </a:lnTo>
                  <a:lnTo>
                    <a:pt x="72" y="59"/>
                  </a:lnTo>
                  <a:lnTo>
                    <a:pt x="80" y="54"/>
                  </a:lnTo>
                  <a:lnTo>
                    <a:pt x="89" y="49"/>
                  </a:lnTo>
                  <a:lnTo>
                    <a:pt x="97" y="45"/>
                  </a:lnTo>
                  <a:lnTo>
                    <a:pt x="106" y="41"/>
                  </a:lnTo>
                  <a:lnTo>
                    <a:pt x="116" y="38"/>
                  </a:lnTo>
                  <a:lnTo>
                    <a:pt x="126" y="37"/>
                  </a:lnTo>
                  <a:lnTo>
                    <a:pt x="135" y="37"/>
                  </a:lnTo>
                  <a:lnTo>
                    <a:pt x="146" y="37"/>
                  </a:lnTo>
                  <a:lnTo>
                    <a:pt x="155" y="38"/>
                  </a:lnTo>
                  <a:lnTo>
                    <a:pt x="166" y="41"/>
                  </a:lnTo>
                  <a:lnTo>
                    <a:pt x="175" y="45"/>
                  </a:lnTo>
                  <a:lnTo>
                    <a:pt x="183" y="49"/>
                  </a:lnTo>
                  <a:lnTo>
                    <a:pt x="192" y="54"/>
                  </a:lnTo>
                  <a:lnTo>
                    <a:pt x="200" y="59"/>
                  </a:lnTo>
                  <a:lnTo>
                    <a:pt x="206" y="66"/>
                  </a:lnTo>
                  <a:lnTo>
                    <a:pt x="211" y="72"/>
                  </a:lnTo>
                  <a:lnTo>
                    <a:pt x="217" y="79"/>
                  </a:lnTo>
                  <a:lnTo>
                    <a:pt x="221" y="86"/>
                  </a:lnTo>
                  <a:lnTo>
                    <a:pt x="225" y="93"/>
                  </a:lnTo>
                  <a:close/>
                </a:path>
              </a:pathLst>
            </a:custGeom>
            <a:solidFill>
              <a:srgbClr val="CC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1" name="Freeform 89"/>
            <p:cNvSpPr>
              <a:spLocks/>
            </p:cNvSpPr>
            <p:nvPr/>
          </p:nvSpPr>
          <p:spPr bwMode="auto">
            <a:xfrm>
              <a:off x="4610" y="2972"/>
              <a:ext cx="9" cy="42"/>
            </a:xfrm>
            <a:custGeom>
              <a:avLst/>
              <a:gdLst>
                <a:gd name="T0" fmla="*/ 0 w 37"/>
                <a:gd name="T1" fmla="*/ 0 h 171"/>
                <a:gd name="T2" fmla="*/ 0 w 37"/>
                <a:gd name="T3" fmla="*/ 152 h 171"/>
                <a:gd name="T4" fmla="*/ 2 w 37"/>
                <a:gd name="T5" fmla="*/ 160 h 171"/>
                <a:gd name="T6" fmla="*/ 6 w 37"/>
                <a:gd name="T7" fmla="*/ 166 h 171"/>
                <a:gd name="T8" fmla="*/ 11 w 37"/>
                <a:gd name="T9" fmla="*/ 170 h 171"/>
                <a:gd name="T10" fmla="*/ 19 w 37"/>
                <a:gd name="T11" fmla="*/ 171 h 171"/>
                <a:gd name="T12" fmla="*/ 27 w 37"/>
                <a:gd name="T13" fmla="*/ 170 h 171"/>
                <a:gd name="T14" fmla="*/ 32 w 37"/>
                <a:gd name="T15" fmla="*/ 166 h 171"/>
                <a:gd name="T16" fmla="*/ 36 w 37"/>
                <a:gd name="T17" fmla="*/ 160 h 171"/>
                <a:gd name="T18" fmla="*/ 37 w 37"/>
                <a:gd name="T19" fmla="*/ 152 h 171"/>
                <a:gd name="T20" fmla="*/ 37 w 37"/>
                <a:gd name="T21" fmla="*/ 8 h 171"/>
                <a:gd name="T22" fmla="*/ 0 w 37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171">
                  <a:moveTo>
                    <a:pt x="0" y="0"/>
                  </a:moveTo>
                  <a:lnTo>
                    <a:pt x="0" y="152"/>
                  </a:lnTo>
                  <a:lnTo>
                    <a:pt x="2" y="160"/>
                  </a:lnTo>
                  <a:lnTo>
                    <a:pt x="6" y="166"/>
                  </a:lnTo>
                  <a:lnTo>
                    <a:pt x="11" y="170"/>
                  </a:lnTo>
                  <a:lnTo>
                    <a:pt x="19" y="171"/>
                  </a:lnTo>
                  <a:lnTo>
                    <a:pt x="27" y="170"/>
                  </a:lnTo>
                  <a:lnTo>
                    <a:pt x="32" y="166"/>
                  </a:lnTo>
                  <a:lnTo>
                    <a:pt x="36" y="160"/>
                  </a:lnTo>
                  <a:lnTo>
                    <a:pt x="37" y="152"/>
                  </a:lnTo>
                  <a:lnTo>
                    <a:pt x="3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02" name="Group 601"/>
          <p:cNvGrpSpPr/>
          <p:nvPr/>
        </p:nvGrpSpPr>
        <p:grpSpPr>
          <a:xfrm>
            <a:off x="480120" y="2015900"/>
            <a:ext cx="1100108" cy="598213"/>
            <a:chOff x="408112" y="6575498"/>
            <a:chExt cx="1100108" cy="598213"/>
          </a:xfrm>
        </p:grpSpPr>
        <p:sp>
          <p:nvSpPr>
            <p:cNvPr id="603" name="Oval 602"/>
            <p:cNvSpPr/>
            <p:nvPr/>
          </p:nvSpPr>
          <p:spPr>
            <a:xfrm>
              <a:off x="408321" y="6578050"/>
              <a:ext cx="595194" cy="595194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128016" tIns="64008" rIns="128016" bIns="64008" spcCol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4" name="Oval 603"/>
            <p:cNvSpPr/>
            <p:nvPr/>
          </p:nvSpPr>
          <p:spPr>
            <a:xfrm>
              <a:off x="912377" y="6578050"/>
              <a:ext cx="595194" cy="595194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128016" tIns="64008" rIns="128016" bIns="64008" spcCol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5" name="TextBox 604"/>
            <p:cNvSpPr txBox="1"/>
            <p:nvPr/>
          </p:nvSpPr>
          <p:spPr>
            <a:xfrm>
              <a:off x="502063" y="6642148"/>
              <a:ext cx="422039" cy="467820"/>
            </a:xfrm>
            <a:prstGeom prst="rect">
              <a:avLst/>
            </a:prstGeom>
            <a:noFill/>
          </p:spPr>
          <p:txBody>
            <a:bodyPr wrap="none" lIns="128016" tIns="64008" rIns="128016" bIns="64008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</a:t>
              </a:r>
              <a:endPara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6" name="TextBox 605"/>
            <p:cNvSpPr txBox="1"/>
            <p:nvPr/>
          </p:nvSpPr>
          <p:spPr>
            <a:xfrm>
              <a:off x="1004412" y="6642148"/>
              <a:ext cx="412421" cy="467820"/>
            </a:xfrm>
            <a:prstGeom prst="rect">
              <a:avLst/>
            </a:prstGeom>
            <a:noFill/>
          </p:spPr>
          <p:txBody>
            <a:bodyPr wrap="none" lIns="128016" tIns="64008" rIns="128016" bIns="64008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</a:t>
              </a:r>
              <a:endPara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7" name="Chord 606"/>
            <p:cNvSpPr/>
            <p:nvPr/>
          </p:nvSpPr>
          <p:spPr>
            <a:xfrm>
              <a:off x="912377" y="6578050"/>
              <a:ext cx="595194" cy="595194"/>
            </a:xfrm>
            <a:prstGeom prst="chord">
              <a:avLst>
                <a:gd name="adj1" fmla="val 8718021"/>
                <a:gd name="adj2" fmla="val 12748863"/>
              </a:avLst>
            </a:prstGeom>
            <a:solidFill>
              <a:srgbClr val="C0504D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" name="Chord 607"/>
            <p:cNvSpPr/>
            <p:nvPr/>
          </p:nvSpPr>
          <p:spPr>
            <a:xfrm flipH="1">
              <a:off x="408112" y="6578517"/>
              <a:ext cx="595194" cy="595194"/>
            </a:xfrm>
            <a:prstGeom prst="chord">
              <a:avLst>
                <a:gd name="adj1" fmla="val 8718021"/>
                <a:gd name="adj2" fmla="val 12748863"/>
              </a:avLst>
            </a:prstGeom>
            <a:solidFill>
              <a:srgbClr val="C0504D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" name="Oval 608"/>
            <p:cNvSpPr/>
            <p:nvPr/>
          </p:nvSpPr>
          <p:spPr>
            <a:xfrm>
              <a:off x="913026" y="6578050"/>
              <a:ext cx="595194" cy="595194"/>
            </a:xfrm>
            <a:prstGeom prst="ellipse">
              <a:avLst/>
            </a:prstGeom>
            <a:noFill/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128016" tIns="64008" rIns="128016" bIns="64008" spcCol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" name="Oval 609"/>
            <p:cNvSpPr/>
            <p:nvPr/>
          </p:nvSpPr>
          <p:spPr>
            <a:xfrm>
              <a:off x="408321" y="6575498"/>
              <a:ext cx="595194" cy="595194"/>
            </a:xfrm>
            <a:prstGeom prst="ellipse">
              <a:avLst/>
            </a:prstGeom>
            <a:noFill/>
            <a:ln w="9525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128016" tIns="64008" rIns="128016" bIns="64008" spcCol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747" name="Group 384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607746" y="3709376"/>
            <a:ext cx="7504235" cy="1500586"/>
            <a:chOff x="-1" y="0"/>
            <a:chExt cx="5761" cy="1152"/>
          </a:xfrm>
        </p:grpSpPr>
        <p:sp>
          <p:nvSpPr>
            <p:cNvPr id="15749" name="Freeform 385"/>
            <p:cNvSpPr>
              <a:spLocks noChangeAspect="1"/>
            </p:cNvSpPr>
            <p:nvPr/>
          </p:nvSpPr>
          <p:spPr bwMode="auto">
            <a:xfrm>
              <a:off x="-1" y="85"/>
              <a:ext cx="170" cy="159"/>
            </a:xfrm>
            <a:custGeom>
              <a:avLst/>
              <a:gdLst>
                <a:gd name="T0" fmla="*/ 158 w 170"/>
                <a:gd name="T1" fmla="*/ 103 h 159"/>
                <a:gd name="T2" fmla="*/ 158 w 170"/>
                <a:gd name="T3" fmla="*/ 100 h 159"/>
                <a:gd name="T4" fmla="*/ 153 w 170"/>
                <a:gd name="T5" fmla="*/ 100 h 159"/>
                <a:gd name="T6" fmla="*/ 147 w 170"/>
                <a:gd name="T7" fmla="*/ 114 h 159"/>
                <a:gd name="T8" fmla="*/ 136 w 170"/>
                <a:gd name="T9" fmla="*/ 133 h 159"/>
                <a:gd name="T10" fmla="*/ 122 w 170"/>
                <a:gd name="T11" fmla="*/ 145 h 159"/>
                <a:gd name="T12" fmla="*/ 102 w 170"/>
                <a:gd name="T13" fmla="*/ 151 h 159"/>
                <a:gd name="T14" fmla="*/ 54 w 170"/>
                <a:gd name="T15" fmla="*/ 152 h 159"/>
                <a:gd name="T16" fmla="*/ 49 w 170"/>
                <a:gd name="T17" fmla="*/ 152 h 159"/>
                <a:gd name="T18" fmla="*/ 46 w 170"/>
                <a:gd name="T19" fmla="*/ 150 h 159"/>
                <a:gd name="T20" fmla="*/ 47 w 170"/>
                <a:gd name="T21" fmla="*/ 144 h 159"/>
                <a:gd name="T22" fmla="*/ 86 w 170"/>
                <a:gd name="T23" fmla="*/ 80 h 159"/>
                <a:gd name="T24" fmla="*/ 98 w 170"/>
                <a:gd name="T25" fmla="*/ 81 h 159"/>
                <a:gd name="T26" fmla="*/ 104 w 170"/>
                <a:gd name="T27" fmla="*/ 84 h 159"/>
                <a:gd name="T28" fmla="*/ 106 w 170"/>
                <a:gd name="T29" fmla="*/ 87 h 159"/>
                <a:gd name="T30" fmla="*/ 106 w 170"/>
                <a:gd name="T31" fmla="*/ 91 h 159"/>
                <a:gd name="T32" fmla="*/ 105 w 170"/>
                <a:gd name="T33" fmla="*/ 103 h 159"/>
                <a:gd name="T34" fmla="*/ 105 w 170"/>
                <a:gd name="T35" fmla="*/ 107 h 159"/>
                <a:gd name="T36" fmla="*/ 109 w 170"/>
                <a:gd name="T37" fmla="*/ 107 h 159"/>
                <a:gd name="T38" fmla="*/ 124 w 170"/>
                <a:gd name="T39" fmla="*/ 48 h 159"/>
                <a:gd name="T40" fmla="*/ 121 w 170"/>
                <a:gd name="T41" fmla="*/ 46 h 159"/>
                <a:gd name="T42" fmla="*/ 118 w 170"/>
                <a:gd name="T43" fmla="*/ 50 h 159"/>
                <a:gd name="T44" fmla="*/ 114 w 170"/>
                <a:gd name="T45" fmla="*/ 61 h 159"/>
                <a:gd name="T46" fmla="*/ 109 w 170"/>
                <a:gd name="T47" fmla="*/ 68 h 159"/>
                <a:gd name="T48" fmla="*/ 100 w 170"/>
                <a:gd name="T49" fmla="*/ 72 h 159"/>
                <a:gd name="T50" fmla="*/ 87 w 170"/>
                <a:gd name="T51" fmla="*/ 73 h 159"/>
                <a:gd name="T52" fmla="*/ 79 w 170"/>
                <a:gd name="T53" fmla="*/ 17 h 159"/>
                <a:gd name="T54" fmla="*/ 82 w 170"/>
                <a:gd name="T55" fmla="*/ 9 h 159"/>
                <a:gd name="T56" fmla="*/ 92 w 170"/>
                <a:gd name="T57" fmla="*/ 7 h 159"/>
                <a:gd name="T58" fmla="*/ 134 w 170"/>
                <a:gd name="T59" fmla="*/ 8 h 159"/>
                <a:gd name="T60" fmla="*/ 149 w 170"/>
                <a:gd name="T61" fmla="*/ 11 h 159"/>
                <a:gd name="T62" fmla="*/ 157 w 170"/>
                <a:gd name="T63" fmla="*/ 17 h 159"/>
                <a:gd name="T64" fmla="*/ 160 w 170"/>
                <a:gd name="T65" fmla="*/ 27 h 159"/>
                <a:gd name="T66" fmla="*/ 160 w 170"/>
                <a:gd name="T67" fmla="*/ 37 h 159"/>
                <a:gd name="T68" fmla="*/ 160 w 170"/>
                <a:gd name="T69" fmla="*/ 42 h 159"/>
                <a:gd name="T70" fmla="*/ 159 w 170"/>
                <a:gd name="T71" fmla="*/ 50 h 159"/>
                <a:gd name="T72" fmla="*/ 162 w 170"/>
                <a:gd name="T73" fmla="*/ 53 h 159"/>
                <a:gd name="T74" fmla="*/ 165 w 170"/>
                <a:gd name="T75" fmla="*/ 47 h 159"/>
                <a:gd name="T76" fmla="*/ 170 w 170"/>
                <a:gd name="T77" fmla="*/ 3 h 159"/>
                <a:gd name="T78" fmla="*/ 167 w 170"/>
                <a:gd name="T79" fmla="*/ 0 h 159"/>
                <a:gd name="T80" fmla="*/ 45 w 170"/>
                <a:gd name="T81" fmla="*/ 0 h 159"/>
                <a:gd name="T82" fmla="*/ 40 w 170"/>
                <a:gd name="T83" fmla="*/ 1 h 159"/>
                <a:gd name="T84" fmla="*/ 38 w 170"/>
                <a:gd name="T85" fmla="*/ 5 h 159"/>
                <a:gd name="T86" fmla="*/ 45 w 170"/>
                <a:gd name="T87" fmla="*/ 7 h 159"/>
                <a:gd name="T88" fmla="*/ 56 w 170"/>
                <a:gd name="T89" fmla="*/ 8 h 159"/>
                <a:gd name="T90" fmla="*/ 60 w 170"/>
                <a:gd name="T91" fmla="*/ 12 h 159"/>
                <a:gd name="T92" fmla="*/ 59 w 170"/>
                <a:gd name="T93" fmla="*/ 17 h 159"/>
                <a:gd name="T94" fmla="*/ 27 w 170"/>
                <a:gd name="T95" fmla="*/ 144 h 159"/>
                <a:gd name="T96" fmla="*/ 25 w 170"/>
                <a:gd name="T97" fmla="*/ 149 h 159"/>
                <a:gd name="T98" fmla="*/ 21 w 170"/>
                <a:gd name="T99" fmla="*/ 151 h 159"/>
                <a:gd name="T100" fmla="*/ 13 w 170"/>
                <a:gd name="T101" fmla="*/ 152 h 159"/>
                <a:gd name="T102" fmla="*/ 4 w 170"/>
                <a:gd name="T103" fmla="*/ 152 h 159"/>
                <a:gd name="T104" fmla="*/ 1 w 170"/>
                <a:gd name="T105" fmla="*/ 154 h 159"/>
                <a:gd name="T106" fmla="*/ 2 w 170"/>
                <a:gd name="T107" fmla="*/ 159 h 159"/>
                <a:gd name="T108" fmla="*/ 128 w 170"/>
                <a:gd name="T109" fmla="*/ 159 h 159"/>
                <a:gd name="T110" fmla="*/ 133 w 170"/>
                <a:gd name="T111" fmla="*/ 159 h 159"/>
                <a:gd name="T112" fmla="*/ 136 w 170"/>
                <a:gd name="T113" fmla="*/ 15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0" h="159">
                  <a:moveTo>
                    <a:pt x="157" y="105"/>
                  </a:moveTo>
                  <a:lnTo>
                    <a:pt x="158" y="103"/>
                  </a:lnTo>
                  <a:lnTo>
                    <a:pt x="158" y="102"/>
                  </a:lnTo>
                  <a:lnTo>
                    <a:pt x="158" y="100"/>
                  </a:lnTo>
                  <a:lnTo>
                    <a:pt x="155" y="99"/>
                  </a:lnTo>
                  <a:lnTo>
                    <a:pt x="153" y="100"/>
                  </a:lnTo>
                  <a:lnTo>
                    <a:pt x="152" y="102"/>
                  </a:lnTo>
                  <a:lnTo>
                    <a:pt x="147" y="114"/>
                  </a:lnTo>
                  <a:lnTo>
                    <a:pt x="142" y="124"/>
                  </a:lnTo>
                  <a:lnTo>
                    <a:pt x="136" y="133"/>
                  </a:lnTo>
                  <a:lnTo>
                    <a:pt x="130" y="140"/>
                  </a:lnTo>
                  <a:lnTo>
                    <a:pt x="122" y="145"/>
                  </a:lnTo>
                  <a:lnTo>
                    <a:pt x="113" y="149"/>
                  </a:lnTo>
                  <a:lnTo>
                    <a:pt x="102" y="151"/>
                  </a:lnTo>
                  <a:lnTo>
                    <a:pt x="88" y="152"/>
                  </a:lnTo>
                  <a:lnTo>
                    <a:pt x="54" y="152"/>
                  </a:lnTo>
                  <a:lnTo>
                    <a:pt x="51" y="152"/>
                  </a:lnTo>
                  <a:lnTo>
                    <a:pt x="49" y="152"/>
                  </a:lnTo>
                  <a:lnTo>
                    <a:pt x="47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4"/>
                  </a:lnTo>
                  <a:lnTo>
                    <a:pt x="63" y="80"/>
                  </a:lnTo>
                  <a:lnTo>
                    <a:pt x="86" y="80"/>
                  </a:lnTo>
                  <a:lnTo>
                    <a:pt x="93" y="80"/>
                  </a:lnTo>
                  <a:lnTo>
                    <a:pt x="98" y="81"/>
                  </a:lnTo>
                  <a:lnTo>
                    <a:pt x="101" y="82"/>
                  </a:lnTo>
                  <a:lnTo>
                    <a:pt x="104" y="84"/>
                  </a:lnTo>
                  <a:lnTo>
                    <a:pt x="105" y="85"/>
                  </a:lnTo>
                  <a:lnTo>
                    <a:pt x="106" y="87"/>
                  </a:lnTo>
                  <a:lnTo>
                    <a:pt x="106" y="89"/>
                  </a:lnTo>
                  <a:lnTo>
                    <a:pt x="106" y="91"/>
                  </a:lnTo>
                  <a:lnTo>
                    <a:pt x="106" y="95"/>
                  </a:lnTo>
                  <a:lnTo>
                    <a:pt x="105" y="103"/>
                  </a:lnTo>
                  <a:lnTo>
                    <a:pt x="104" y="105"/>
                  </a:lnTo>
                  <a:lnTo>
                    <a:pt x="105" y="107"/>
                  </a:lnTo>
                  <a:lnTo>
                    <a:pt x="107" y="108"/>
                  </a:lnTo>
                  <a:lnTo>
                    <a:pt x="109" y="107"/>
                  </a:lnTo>
                  <a:lnTo>
                    <a:pt x="110" y="103"/>
                  </a:lnTo>
                  <a:lnTo>
                    <a:pt x="124" y="48"/>
                  </a:lnTo>
                  <a:lnTo>
                    <a:pt x="123" y="46"/>
                  </a:lnTo>
                  <a:lnTo>
                    <a:pt x="121" y="46"/>
                  </a:lnTo>
                  <a:lnTo>
                    <a:pt x="119" y="47"/>
                  </a:lnTo>
                  <a:lnTo>
                    <a:pt x="118" y="50"/>
                  </a:lnTo>
                  <a:lnTo>
                    <a:pt x="116" y="56"/>
                  </a:lnTo>
                  <a:lnTo>
                    <a:pt x="114" y="61"/>
                  </a:lnTo>
                  <a:lnTo>
                    <a:pt x="111" y="65"/>
                  </a:lnTo>
                  <a:lnTo>
                    <a:pt x="109" y="68"/>
                  </a:lnTo>
                  <a:lnTo>
                    <a:pt x="105" y="70"/>
                  </a:lnTo>
                  <a:lnTo>
                    <a:pt x="100" y="72"/>
                  </a:lnTo>
                  <a:lnTo>
                    <a:pt x="94" y="73"/>
                  </a:lnTo>
                  <a:lnTo>
                    <a:pt x="87" y="73"/>
                  </a:lnTo>
                  <a:lnTo>
                    <a:pt x="65" y="73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2" y="9"/>
                  </a:lnTo>
                  <a:lnTo>
                    <a:pt x="86" y="8"/>
                  </a:lnTo>
                  <a:lnTo>
                    <a:pt x="92" y="7"/>
                  </a:lnTo>
                  <a:lnTo>
                    <a:pt x="125" y="7"/>
                  </a:lnTo>
                  <a:lnTo>
                    <a:pt x="134" y="8"/>
                  </a:lnTo>
                  <a:lnTo>
                    <a:pt x="142" y="9"/>
                  </a:lnTo>
                  <a:lnTo>
                    <a:pt x="149" y="11"/>
                  </a:lnTo>
                  <a:lnTo>
                    <a:pt x="153" y="13"/>
                  </a:lnTo>
                  <a:lnTo>
                    <a:pt x="157" y="17"/>
                  </a:lnTo>
                  <a:lnTo>
                    <a:pt x="159" y="21"/>
                  </a:lnTo>
                  <a:lnTo>
                    <a:pt x="160" y="27"/>
                  </a:lnTo>
                  <a:lnTo>
                    <a:pt x="160" y="33"/>
                  </a:lnTo>
                  <a:lnTo>
                    <a:pt x="160" y="37"/>
                  </a:lnTo>
                  <a:lnTo>
                    <a:pt x="160" y="39"/>
                  </a:lnTo>
                  <a:lnTo>
                    <a:pt x="160" y="42"/>
                  </a:lnTo>
                  <a:lnTo>
                    <a:pt x="159" y="46"/>
                  </a:lnTo>
                  <a:lnTo>
                    <a:pt x="159" y="50"/>
                  </a:lnTo>
                  <a:lnTo>
                    <a:pt x="160" y="52"/>
                  </a:lnTo>
                  <a:lnTo>
                    <a:pt x="162" y="53"/>
                  </a:lnTo>
                  <a:lnTo>
                    <a:pt x="164" y="52"/>
                  </a:lnTo>
                  <a:lnTo>
                    <a:pt x="165" y="47"/>
                  </a:lnTo>
                  <a:lnTo>
                    <a:pt x="170" y="7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7" y="0"/>
                  </a:lnTo>
                  <a:lnTo>
                    <a:pt x="163" y="0"/>
                  </a:lnTo>
                  <a:lnTo>
                    <a:pt x="45" y="0"/>
                  </a:lnTo>
                  <a:lnTo>
                    <a:pt x="42" y="0"/>
                  </a:lnTo>
                  <a:lnTo>
                    <a:pt x="40" y="1"/>
                  </a:lnTo>
                  <a:lnTo>
                    <a:pt x="39" y="2"/>
                  </a:lnTo>
                  <a:lnTo>
                    <a:pt x="38" y="5"/>
                  </a:lnTo>
                  <a:lnTo>
                    <a:pt x="40" y="7"/>
                  </a:lnTo>
                  <a:lnTo>
                    <a:pt x="45" y="7"/>
                  </a:lnTo>
                  <a:lnTo>
                    <a:pt x="51" y="8"/>
                  </a:lnTo>
                  <a:lnTo>
                    <a:pt x="56" y="8"/>
                  </a:lnTo>
                  <a:lnTo>
                    <a:pt x="59" y="9"/>
                  </a:lnTo>
                  <a:lnTo>
                    <a:pt x="60" y="12"/>
                  </a:lnTo>
                  <a:lnTo>
                    <a:pt x="60" y="13"/>
                  </a:lnTo>
                  <a:lnTo>
                    <a:pt x="59" y="17"/>
                  </a:lnTo>
                  <a:lnTo>
                    <a:pt x="28" y="141"/>
                  </a:lnTo>
                  <a:lnTo>
                    <a:pt x="27" y="144"/>
                  </a:lnTo>
                  <a:lnTo>
                    <a:pt x="26" y="147"/>
                  </a:lnTo>
                  <a:lnTo>
                    <a:pt x="25" y="149"/>
                  </a:lnTo>
                  <a:lnTo>
                    <a:pt x="24" y="150"/>
                  </a:lnTo>
                  <a:lnTo>
                    <a:pt x="21" y="151"/>
                  </a:lnTo>
                  <a:lnTo>
                    <a:pt x="18" y="152"/>
                  </a:lnTo>
                  <a:lnTo>
                    <a:pt x="13" y="152"/>
                  </a:lnTo>
                  <a:lnTo>
                    <a:pt x="7" y="152"/>
                  </a:lnTo>
                  <a:lnTo>
                    <a:pt x="4" y="152"/>
                  </a:lnTo>
                  <a:lnTo>
                    <a:pt x="2" y="153"/>
                  </a:lnTo>
                  <a:lnTo>
                    <a:pt x="1" y="154"/>
                  </a:lnTo>
                  <a:lnTo>
                    <a:pt x="0" y="157"/>
                  </a:lnTo>
                  <a:lnTo>
                    <a:pt x="2" y="159"/>
                  </a:lnTo>
                  <a:lnTo>
                    <a:pt x="7" y="159"/>
                  </a:lnTo>
                  <a:lnTo>
                    <a:pt x="128" y="159"/>
                  </a:lnTo>
                  <a:lnTo>
                    <a:pt x="131" y="159"/>
                  </a:lnTo>
                  <a:lnTo>
                    <a:pt x="133" y="159"/>
                  </a:lnTo>
                  <a:lnTo>
                    <a:pt x="134" y="158"/>
                  </a:lnTo>
                  <a:lnTo>
                    <a:pt x="136" y="155"/>
                  </a:lnTo>
                  <a:lnTo>
                    <a:pt x="157" y="10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50" name="Freeform 386"/>
            <p:cNvSpPr>
              <a:spLocks noChangeAspect="1" noEditPoints="1"/>
            </p:cNvSpPr>
            <p:nvPr/>
          </p:nvSpPr>
          <p:spPr bwMode="auto">
            <a:xfrm>
              <a:off x="172" y="163"/>
              <a:ext cx="124" cy="117"/>
            </a:xfrm>
            <a:custGeom>
              <a:avLst/>
              <a:gdLst>
                <a:gd name="T0" fmla="*/ 25 w 124"/>
                <a:gd name="T1" fmla="*/ 97 h 117"/>
                <a:gd name="T2" fmla="*/ 21 w 124"/>
                <a:gd name="T3" fmla="*/ 103 h 117"/>
                <a:gd name="T4" fmla="*/ 16 w 124"/>
                <a:gd name="T5" fmla="*/ 107 h 117"/>
                <a:gd name="T6" fmla="*/ 11 w 124"/>
                <a:gd name="T7" fmla="*/ 109 h 117"/>
                <a:gd name="T8" fmla="*/ 4 w 124"/>
                <a:gd name="T9" fmla="*/ 111 h 117"/>
                <a:gd name="T10" fmla="*/ 2 w 124"/>
                <a:gd name="T11" fmla="*/ 111 h 117"/>
                <a:gd name="T12" fmla="*/ 0 w 124"/>
                <a:gd name="T13" fmla="*/ 114 h 117"/>
                <a:gd name="T14" fmla="*/ 1 w 124"/>
                <a:gd name="T15" fmla="*/ 116 h 117"/>
                <a:gd name="T16" fmla="*/ 3 w 124"/>
                <a:gd name="T17" fmla="*/ 117 h 117"/>
                <a:gd name="T18" fmla="*/ 10 w 124"/>
                <a:gd name="T19" fmla="*/ 116 h 117"/>
                <a:gd name="T20" fmla="*/ 17 w 124"/>
                <a:gd name="T21" fmla="*/ 116 h 117"/>
                <a:gd name="T22" fmla="*/ 25 w 124"/>
                <a:gd name="T23" fmla="*/ 116 h 117"/>
                <a:gd name="T24" fmla="*/ 34 w 124"/>
                <a:gd name="T25" fmla="*/ 117 h 117"/>
                <a:gd name="T26" fmla="*/ 35 w 124"/>
                <a:gd name="T27" fmla="*/ 116 h 117"/>
                <a:gd name="T28" fmla="*/ 36 w 124"/>
                <a:gd name="T29" fmla="*/ 116 h 117"/>
                <a:gd name="T30" fmla="*/ 37 w 124"/>
                <a:gd name="T31" fmla="*/ 115 h 117"/>
                <a:gd name="T32" fmla="*/ 37 w 124"/>
                <a:gd name="T33" fmla="*/ 113 h 117"/>
                <a:gd name="T34" fmla="*/ 36 w 124"/>
                <a:gd name="T35" fmla="*/ 111 h 117"/>
                <a:gd name="T36" fmla="*/ 34 w 124"/>
                <a:gd name="T37" fmla="*/ 111 h 117"/>
                <a:gd name="T38" fmla="*/ 33 w 124"/>
                <a:gd name="T39" fmla="*/ 110 h 117"/>
                <a:gd name="T40" fmla="*/ 30 w 124"/>
                <a:gd name="T41" fmla="*/ 110 h 117"/>
                <a:gd name="T42" fmla="*/ 28 w 124"/>
                <a:gd name="T43" fmla="*/ 108 h 117"/>
                <a:gd name="T44" fmla="*/ 27 w 124"/>
                <a:gd name="T45" fmla="*/ 106 h 117"/>
                <a:gd name="T46" fmla="*/ 28 w 124"/>
                <a:gd name="T47" fmla="*/ 102 h 117"/>
                <a:gd name="T48" fmla="*/ 29 w 124"/>
                <a:gd name="T49" fmla="*/ 99 h 117"/>
                <a:gd name="T50" fmla="*/ 43 w 124"/>
                <a:gd name="T51" fmla="*/ 79 h 117"/>
                <a:gd name="T52" fmla="*/ 89 w 124"/>
                <a:gd name="T53" fmla="*/ 79 h 117"/>
                <a:gd name="T54" fmla="*/ 93 w 124"/>
                <a:gd name="T55" fmla="*/ 106 h 117"/>
                <a:gd name="T56" fmla="*/ 93 w 124"/>
                <a:gd name="T57" fmla="*/ 108 h 117"/>
                <a:gd name="T58" fmla="*/ 91 w 124"/>
                <a:gd name="T59" fmla="*/ 109 h 117"/>
                <a:gd name="T60" fmla="*/ 88 w 124"/>
                <a:gd name="T61" fmla="*/ 110 h 117"/>
                <a:gd name="T62" fmla="*/ 82 w 124"/>
                <a:gd name="T63" fmla="*/ 111 h 117"/>
                <a:gd name="T64" fmla="*/ 79 w 124"/>
                <a:gd name="T65" fmla="*/ 111 h 117"/>
                <a:gd name="T66" fmla="*/ 78 w 124"/>
                <a:gd name="T67" fmla="*/ 114 h 117"/>
                <a:gd name="T68" fmla="*/ 78 w 124"/>
                <a:gd name="T69" fmla="*/ 116 h 117"/>
                <a:gd name="T70" fmla="*/ 80 w 124"/>
                <a:gd name="T71" fmla="*/ 117 h 117"/>
                <a:gd name="T72" fmla="*/ 85 w 124"/>
                <a:gd name="T73" fmla="*/ 116 h 117"/>
                <a:gd name="T74" fmla="*/ 91 w 124"/>
                <a:gd name="T75" fmla="*/ 116 h 117"/>
                <a:gd name="T76" fmla="*/ 97 w 124"/>
                <a:gd name="T77" fmla="*/ 116 h 117"/>
                <a:gd name="T78" fmla="*/ 102 w 124"/>
                <a:gd name="T79" fmla="*/ 116 h 117"/>
                <a:gd name="T80" fmla="*/ 111 w 124"/>
                <a:gd name="T81" fmla="*/ 116 h 117"/>
                <a:gd name="T82" fmla="*/ 120 w 124"/>
                <a:gd name="T83" fmla="*/ 117 h 117"/>
                <a:gd name="T84" fmla="*/ 123 w 124"/>
                <a:gd name="T85" fmla="*/ 116 h 117"/>
                <a:gd name="T86" fmla="*/ 124 w 124"/>
                <a:gd name="T87" fmla="*/ 113 h 117"/>
                <a:gd name="T88" fmla="*/ 122 w 124"/>
                <a:gd name="T89" fmla="*/ 111 h 117"/>
                <a:gd name="T90" fmla="*/ 119 w 124"/>
                <a:gd name="T91" fmla="*/ 111 h 117"/>
                <a:gd name="T92" fmla="*/ 114 w 124"/>
                <a:gd name="T93" fmla="*/ 110 h 117"/>
                <a:gd name="T94" fmla="*/ 111 w 124"/>
                <a:gd name="T95" fmla="*/ 109 h 117"/>
                <a:gd name="T96" fmla="*/ 109 w 124"/>
                <a:gd name="T97" fmla="*/ 108 h 117"/>
                <a:gd name="T98" fmla="*/ 109 w 124"/>
                <a:gd name="T99" fmla="*/ 105 h 117"/>
                <a:gd name="T100" fmla="*/ 95 w 124"/>
                <a:gd name="T101" fmla="*/ 4 h 117"/>
                <a:gd name="T102" fmla="*/ 94 w 124"/>
                <a:gd name="T103" fmla="*/ 1 h 117"/>
                <a:gd name="T104" fmla="*/ 91 w 124"/>
                <a:gd name="T105" fmla="*/ 0 h 117"/>
                <a:gd name="T106" fmla="*/ 87 w 124"/>
                <a:gd name="T107" fmla="*/ 1 h 117"/>
                <a:gd name="T108" fmla="*/ 85 w 124"/>
                <a:gd name="T109" fmla="*/ 3 h 117"/>
                <a:gd name="T110" fmla="*/ 25 w 124"/>
                <a:gd name="T111" fmla="*/ 97 h 117"/>
                <a:gd name="T112" fmla="*/ 47 w 124"/>
                <a:gd name="T113" fmla="*/ 73 h 117"/>
                <a:gd name="T114" fmla="*/ 81 w 124"/>
                <a:gd name="T115" fmla="*/ 20 h 117"/>
                <a:gd name="T116" fmla="*/ 89 w 124"/>
                <a:gd name="T117" fmla="*/ 73 h 117"/>
                <a:gd name="T118" fmla="*/ 47 w 124"/>
                <a:gd name="T119" fmla="*/ 7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4" h="117">
                  <a:moveTo>
                    <a:pt x="25" y="97"/>
                  </a:moveTo>
                  <a:lnTo>
                    <a:pt x="21" y="103"/>
                  </a:lnTo>
                  <a:lnTo>
                    <a:pt x="16" y="107"/>
                  </a:lnTo>
                  <a:lnTo>
                    <a:pt x="11" y="109"/>
                  </a:lnTo>
                  <a:lnTo>
                    <a:pt x="4" y="111"/>
                  </a:lnTo>
                  <a:lnTo>
                    <a:pt x="2" y="111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10" y="116"/>
                  </a:lnTo>
                  <a:lnTo>
                    <a:pt x="17" y="116"/>
                  </a:lnTo>
                  <a:lnTo>
                    <a:pt x="25" y="116"/>
                  </a:lnTo>
                  <a:lnTo>
                    <a:pt x="34" y="117"/>
                  </a:lnTo>
                  <a:lnTo>
                    <a:pt x="35" y="116"/>
                  </a:lnTo>
                  <a:lnTo>
                    <a:pt x="36" y="116"/>
                  </a:lnTo>
                  <a:lnTo>
                    <a:pt x="37" y="115"/>
                  </a:lnTo>
                  <a:lnTo>
                    <a:pt x="37" y="113"/>
                  </a:lnTo>
                  <a:lnTo>
                    <a:pt x="36" y="111"/>
                  </a:lnTo>
                  <a:lnTo>
                    <a:pt x="34" y="111"/>
                  </a:lnTo>
                  <a:lnTo>
                    <a:pt x="33" y="110"/>
                  </a:lnTo>
                  <a:lnTo>
                    <a:pt x="30" y="110"/>
                  </a:lnTo>
                  <a:lnTo>
                    <a:pt x="28" y="108"/>
                  </a:lnTo>
                  <a:lnTo>
                    <a:pt x="27" y="106"/>
                  </a:lnTo>
                  <a:lnTo>
                    <a:pt x="28" y="102"/>
                  </a:lnTo>
                  <a:lnTo>
                    <a:pt x="29" y="99"/>
                  </a:lnTo>
                  <a:lnTo>
                    <a:pt x="43" y="79"/>
                  </a:lnTo>
                  <a:lnTo>
                    <a:pt x="89" y="79"/>
                  </a:lnTo>
                  <a:lnTo>
                    <a:pt x="93" y="106"/>
                  </a:lnTo>
                  <a:lnTo>
                    <a:pt x="93" y="108"/>
                  </a:lnTo>
                  <a:lnTo>
                    <a:pt x="91" y="109"/>
                  </a:lnTo>
                  <a:lnTo>
                    <a:pt x="88" y="110"/>
                  </a:lnTo>
                  <a:lnTo>
                    <a:pt x="82" y="111"/>
                  </a:lnTo>
                  <a:lnTo>
                    <a:pt x="79" y="111"/>
                  </a:lnTo>
                  <a:lnTo>
                    <a:pt x="78" y="114"/>
                  </a:lnTo>
                  <a:lnTo>
                    <a:pt x="78" y="116"/>
                  </a:lnTo>
                  <a:lnTo>
                    <a:pt x="80" y="117"/>
                  </a:lnTo>
                  <a:lnTo>
                    <a:pt x="85" y="116"/>
                  </a:lnTo>
                  <a:lnTo>
                    <a:pt x="91" y="116"/>
                  </a:lnTo>
                  <a:lnTo>
                    <a:pt x="97" y="116"/>
                  </a:lnTo>
                  <a:lnTo>
                    <a:pt x="102" y="116"/>
                  </a:lnTo>
                  <a:lnTo>
                    <a:pt x="111" y="116"/>
                  </a:lnTo>
                  <a:lnTo>
                    <a:pt x="120" y="117"/>
                  </a:lnTo>
                  <a:lnTo>
                    <a:pt x="123" y="116"/>
                  </a:lnTo>
                  <a:lnTo>
                    <a:pt x="124" y="113"/>
                  </a:lnTo>
                  <a:lnTo>
                    <a:pt x="122" y="111"/>
                  </a:lnTo>
                  <a:lnTo>
                    <a:pt x="119" y="111"/>
                  </a:lnTo>
                  <a:lnTo>
                    <a:pt x="114" y="110"/>
                  </a:lnTo>
                  <a:lnTo>
                    <a:pt x="111" y="109"/>
                  </a:lnTo>
                  <a:lnTo>
                    <a:pt x="109" y="108"/>
                  </a:lnTo>
                  <a:lnTo>
                    <a:pt x="109" y="105"/>
                  </a:lnTo>
                  <a:lnTo>
                    <a:pt x="95" y="4"/>
                  </a:lnTo>
                  <a:lnTo>
                    <a:pt x="94" y="1"/>
                  </a:lnTo>
                  <a:lnTo>
                    <a:pt x="91" y="0"/>
                  </a:lnTo>
                  <a:lnTo>
                    <a:pt x="87" y="1"/>
                  </a:lnTo>
                  <a:lnTo>
                    <a:pt x="85" y="3"/>
                  </a:lnTo>
                  <a:lnTo>
                    <a:pt x="25" y="97"/>
                  </a:lnTo>
                  <a:close/>
                  <a:moveTo>
                    <a:pt x="47" y="73"/>
                  </a:moveTo>
                  <a:lnTo>
                    <a:pt x="81" y="20"/>
                  </a:lnTo>
                  <a:lnTo>
                    <a:pt x="89" y="73"/>
                  </a:lnTo>
                  <a:lnTo>
                    <a:pt x="47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51" name="Freeform 387"/>
            <p:cNvSpPr>
              <a:spLocks noChangeAspect="1" noEditPoints="1"/>
            </p:cNvSpPr>
            <p:nvPr/>
          </p:nvSpPr>
          <p:spPr bwMode="auto">
            <a:xfrm>
              <a:off x="321" y="209"/>
              <a:ext cx="19" cy="71"/>
            </a:xfrm>
            <a:custGeom>
              <a:avLst/>
              <a:gdLst>
                <a:gd name="T0" fmla="*/ 19 w 19"/>
                <a:gd name="T1" fmla="*/ 9 h 71"/>
                <a:gd name="T2" fmla="*/ 18 w 19"/>
                <a:gd name="T3" fmla="*/ 6 h 71"/>
                <a:gd name="T4" fmla="*/ 16 w 19"/>
                <a:gd name="T5" fmla="*/ 2 h 71"/>
                <a:gd name="T6" fmla="*/ 13 w 19"/>
                <a:gd name="T7" fmla="*/ 1 h 71"/>
                <a:gd name="T8" fmla="*/ 9 w 19"/>
                <a:gd name="T9" fmla="*/ 0 h 71"/>
                <a:gd name="T10" fmla="*/ 6 w 19"/>
                <a:gd name="T11" fmla="*/ 1 h 71"/>
                <a:gd name="T12" fmla="*/ 3 w 19"/>
                <a:gd name="T13" fmla="*/ 3 h 71"/>
                <a:gd name="T14" fmla="*/ 1 w 19"/>
                <a:gd name="T15" fmla="*/ 6 h 71"/>
                <a:gd name="T16" fmla="*/ 0 w 19"/>
                <a:gd name="T17" fmla="*/ 9 h 71"/>
                <a:gd name="T18" fmla="*/ 1 w 19"/>
                <a:gd name="T19" fmla="*/ 13 h 71"/>
                <a:gd name="T20" fmla="*/ 3 w 19"/>
                <a:gd name="T21" fmla="*/ 16 h 71"/>
                <a:gd name="T22" fmla="*/ 6 w 19"/>
                <a:gd name="T23" fmla="*/ 18 h 71"/>
                <a:gd name="T24" fmla="*/ 9 w 19"/>
                <a:gd name="T25" fmla="*/ 19 h 71"/>
                <a:gd name="T26" fmla="*/ 13 w 19"/>
                <a:gd name="T27" fmla="*/ 18 h 71"/>
                <a:gd name="T28" fmla="*/ 16 w 19"/>
                <a:gd name="T29" fmla="*/ 16 h 71"/>
                <a:gd name="T30" fmla="*/ 18 w 19"/>
                <a:gd name="T31" fmla="*/ 13 h 71"/>
                <a:gd name="T32" fmla="*/ 19 w 19"/>
                <a:gd name="T33" fmla="*/ 9 h 71"/>
                <a:gd name="T34" fmla="*/ 19 w 19"/>
                <a:gd name="T35" fmla="*/ 61 h 71"/>
                <a:gd name="T36" fmla="*/ 18 w 19"/>
                <a:gd name="T37" fmla="*/ 57 h 71"/>
                <a:gd name="T38" fmla="*/ 16 w 19"/>
                <a:gd name="T39" fmla="*/ 54 h 71"/>
                <a:gd name="T40" fmla="*/ 13 w 19"/>
                <a:gd name="T41" fmla="*/ 52 h 71"/>
                <a:gd name="T42" fmla="*/ 9 w 19"/>
                <a:gd name="T43" fmla="*/ 52 h 71"/>
                <a:gd name="T44" fmla="*/ 6 w 19"/>
                <a:gd name="T45" fmla="*/ 52 h 71"/>
                <a:gd name="T46" fmla="*/ 3 w 19"/>
                <a:gd name="T47" fmla="*/ 55 h 71"/>
                <a:gd name="T48" fmla="*/ 1 w 19"/>
                <a:gd name="T49" fmla="*/ 58 h 71"/>
                <a:gd name="T50" fmla="*/ 0 w 19"/>
                <a:gd name="T51" fmla="*/ 61 h 71"/>
                <a:gd name="T52" fmla="*/ 1 w 19"/>
                <a:gd name="T53" fmla="*/ 65 h 71"/>
                <a:gd name="T54" fmla="*/ 3 w 19"/>
                <a:gd name="T55" fmla="*/ 68 h 71"/>
                <a:gd name="T56" fmla="*/ 6 w 19"/>
                <a:gd name="T57" fmla="*/ 70 h 71"/>
                <a:gd name="T58" fmla="*/ 9 w 19"/>
                <a:gd name="T59" fmla="*/ 71 h 71"/>
                <a:gd name="T60" fmla="*/ 13 w 19"/>
                <a:gd name="T61" fmla="*/ 70 h 71"/>
                <a:gd name="T62" fmla="*/ 16 w 19"/>
                <a:gd name="T63" fmla="*/ 68 h 71"/>
                <a:gd name="T64" fmla="*/ 18 w 19"/>
                <a:gd name="T65" fmla="*/ 65 h 71"/>
                <a:gd name="T66" fmla="*/ 19 w 19"/>
                <a:gd name="T67" fmla="*/ 6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" h="71">
                  <a:moveTo>
                    <a:pt x="19" y="9"/>
                  </a:moveTo>
                  <a:lnTo>
                    <a:pt x="18" y="6"/>
                  </a:lnTo>
                  <a:lnTo>
                    <a:pt x="16" y="2"/>
                  </a:lnTo>
                  <a:lnTo>
                    <a:pt x="13" y="1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9"/>
                  </a:lnTo>
                  <a:lnTo>
                    <a:pt x="1" y="13"/>
                  </a:lnTo>
                  <a:lnTo>
                    <a:pt x="3" y="16"/>
                  </a:lnTo>
                  <a:lnTo>
                    <a:pt x="6" y="18"/>
                  </a:lnTo>
                  <a:lnTo>
                    <a:pt x="9" y="19"/>
                  </a:lnTo>
                  <a:lnTo>
                    <a:pt x="13" y="18"/>
                  </a:lnTo>
                  <a:lnTo>
                    <a:pt x="16" y="16"/>
                  </a:lnTo>
                  <a:lnTo>
                    <a:pt x="18" y="13"/>
                  </a:lnTo>
                  <a:lnTo>
                    <a:pt x="19" y="9"/>
                  </a:lnTo>
                  <a:close/>
                  <a:moveTo>
                    <a:pt x="19" y="61"/>
                  </a:moveTo>
                  <a:lnTo>
                    <a:pt x="18" y="57"/>
                  </a:lnTo>
                  <a:lnTo>
                    <a:pt x="16" y="54"/>
                  </a:lnTo>
                  <a:lnTo>
                    <a:pt x="13" y="52"/>
                  </a:lnTo>
                  <a:lnTo>
                    <a:pt x="9" y="52"/>
                  </a:lnTo>
                  <a:lnTo>
                    <a:pt x="6" y="52"/>
                  </a:lnTo>
                  <a:lnTo>
                    <a:pt x="3" y="55"/>
                  </a:lnTo>
                  <a:lnTo>
                    <a:pt x="1" y="58"/>
                  </a:lnTo>
                  <a:lnTo>
                    <a:pt x="0" y="61"/>
                  </a:lnTo>
                  <a:lnTo>
                    <a:pt x="1" y="65"/>
                  </a:lnTo>
                  <a:lnTo>
                    <a:pt x="3" y="68"/>
                  </a:lnTo>
                  <a:lnTo>
                    <a:pt x="6" y="70"/>
                  </a:lnTo>
                  <a:lnTo>
                    <a:pt x="9" y="71"/>
                  </a:lnTo>
                  <a:lnTo>
                    <a:pt x="13" y="70"/>
                  </a:lnTo>
                  <a:lnTo>
                    <a:pt x="16" y="68"/>
                  </a:lnTo>
                  <a:lnTo>
                    <a:pt x="18" y="65"/>
                  </a:lnTo>
                  <a:lnTo>
                    <a:pt x="19" y="6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52" name="Freeform 388"/>
            <p:cNvSpPr>
              <a:spLocks noChangeAspect="1" noEditPoints="1"/>
            </p:cNvSpPr>
            <p:nvPr/>
          </p:nvSpPr>
          <p:spPr bwMode="auto">
            <a:xfrm>
              <a:off x="369" y="168"/>
              <a:ext cx="125" cy="112"/>
            </a:xfrm>
            <a:custGeom>
              <a:avLst/>
              <a:gdLst>
                <a:gd name="T0" fmla="*/ 18 w 125"/>
                <a:gd name="T1" fmla="*/ 102 h 112"/>
                <a:gd name="T2" fmla="*/ 12 w 125"/>
                <a:gd name="T3" fmla="*/ 105 h 112"/>
                <a:gd name="T4" fmla="*/ 1 w 125"/>
                <a:gd name="T5" fmla="*/ 106 h 112"/>
                <a:gd name="T6" fmla="*/ 1 w 125"/>
                <a:gd name="T7" fmla="*/ 111 h 112"/>
                <a:gd name="T8" fmla="*/ 68 w 125"/>
                <a:gd name="T9" fmla="*/ 112 h 112"/>
                <a:gd name="T10" fmla="*/ 103 w 125"/>
                <a:gd name="T11" fmla="*/ 100 h 112"/>
                <a:gd name="T12" fmla="*/ 117 w 125"/>
                <a:gd name="T13" fmla="*/ 76 h 112"/>
                <a:gd name="T14" fmla="*/ 109 w 125"/>
                <a:gd name="T15" fmla="*/ 61 h 112"/>
                <a:gd name="T16" fmla="*/ 89 w 125"/>
                <a:gd name="T17" fmla="*/ 53 h 112"/>
                <a:gd name="T18" fmla="*/ 114 w 125"/>
                <a:gd name="T19" fmla="*/ 42 h 112"/>
                <a:gd name="T20" fmla="*/ 125 w 125"/>
                <a:gd name="T21" fmla="*/ 23 h 112"/>
                <a:gd name="T22" fmla="*/ 116 w 125"/>
                <a:gd name="T23" fmla="*/ 7 h 112"/>
                <a:gd name="T24" fmla="*/ 91 w 125"/>
                <a:gd name="T25" fmla="*/ 0 h 112"/>
                <a:gd name="T26" fmla="*/ 28 w 125"/>
                <a:gd name="T27" fmla="*/ 0 h 112"/>
                <a:gd name="T28" fmla="*/ 28 w 125"/>
                <a:gd name="T29" fmla="*/ 5 h 112"/>
                <a:gd name="T30" fmla="*/ 34 w 125"/>
                <a:gd name="T31" fmla="*/ 6 h 112"/>
                <a:gd name="T32" fmla="*/ 41 w 125"/>
                <a:gd name="T33" fmla="*/ 6 h 112"/>
                <a:gd name="T34" fmla="*/ 41 w 125"/>
                <a:gd name="T35" fmla="*/ 9 h 112"/>
                <a:gd name="T36" fmla="*/ 19 w 125"/>
                <a:gd name="T37" fmla="*/ 99 h 112"/>
                <a:gd name="T38" fmla="*/ 55 w 125"/>
                <a:gd name="T39" fmla="*/ 11 h 112"/>
                <a:gd name="T40" fmla="*/ 57 w 125"/>
                <a:gd name="T41" fmla="*/ 6 h 112"/>
                <a:gd name="T42" fmla="*/ 64 w 125"/>
                <a:gd name="T43" fmla="*/ 5 h 112"/>
                <a:gd name="T44" fmla="*/ 94 w 125"/>
                <a:gd name="T45" fmla="*/ 6 h 112"/>
                <a:gd name="T46" fmla="*/ 102 w 125"/>
                <a:gd name="T47" fmla="*/ 9 h 112"/>
                <a:gd name="T48" fmla="*/ 107 w 125"/>
                <a:gd name="T49" fmla="*/ 15 h 112"/>
                <a:gd name="T50" fmla="*/ 109 w 125"/>
                <a:gd name="T51" fmla="*/ 20 h 112"/>
                <a:gd name="T52" fmla="*/ 106 w 125"/>
                <a:gd name="T53" fmla="*/ 33 h 112"/>
                <a:gd name="T54" fmla="*/ 87 w 125"/>
                <a:gd name="T55" fmla="*/ 48 h 112"/>
                <a:gd name="T56" fmla="*/ 45 w 125"/>
                <a:gd name="T57" fmla="*/ 51 h 112"/>
                <a:gd name="T58" fmla="*/ 34 w 125"/>
                <a:gd name="T59" fmla="*/ 106 h 112"/>
                <a:gd name="T60" fmla="*/ 32 w 125"/>
                <a:gd name="T61" fmla="*/ 105 h 112"/>
                <a:gd name="T62" fmla="*/ 32 w 125"/>
                <a:gd name="T63" fmla="*/ 103 h 112"/>
                <a:gd name="T64" fmla="*/ 44 w 125"/>
                <a:gd name="T65" fmla="*/ 56 h 112"/>
                <a:gd name="T66" fmla="*/ 89 w 125"/>
                <a:gd name="T67" fmla="*/ 57 h 112"/>
                <a:gd name="T68" fmla="*/ 99 w 125"/>
                <a:gd name="T69" fmla="*/ 68 h 112"/>
                <a:gd name="T70" fmla="*/ 97 w 125"/>
                <a:gd name="T71" fmla="*/ 87 h 112"/>
                <a:gd name="T72" fmla="*/ 78 w 125"/>
                <a:gd name="T73" fmla="*/ 103 h 112"/>
                <a:gd name="T74" fmla="*/ 37 w 125"/>
                <a:gd name="T75" fmla="*/ 10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5" h="112">
                  <a:moveTo>
                    <a:pt x="19" y="99"/>
                  </a:moveTo>
                  <a:lnTo>
                    <a:pt x="18" y="102"/>
                  </a:lnTo>
                  <a:lnTo>
                    <a:pt x="16" y="104"/>
                  </a:lnTo>
                  <a:lnTo>
                    <a:pt x="12" y="105"/>
                  </a:lnTo>
                  <a:lnTo>
                    <a:pt x="5" y="106"/>
                  </a:lnTo>
                  <a:lnTo>
                    <a:pt x="1" y="106"/>
                  </a:lnTo>
                  <a:lnTo>
                    <a:pt x="0" y="109"/>
                  </a:lnTo>
                  <a:lnTo>
                    <a:pt x="1" y="111"/>
                  </a:lnTo>
                  <a:lnTo>
                    <a:pt x="5" y="112"/>
                  </a:lnTo>
                  <a:lnTo>
                    <a:pt x="68" y="112"/>
                  </a:lnTo>
                  <a:lnTo>
                    <a:pt x="87" y="108"/>
                  </a:lnTo>
                  <a:lnTo>
                    <a:pt x="103" y="100"/>
                  </a:lnTo>
                  <a:lnTo>
                    <a:pt x="113" y="89"/>
                  </a:lnTo>
                  <a:lnTo>
                    <a:pt x="117" y="76"/>
                  </a:lnTo>
                  <a:lnTo>
                    <a:pt x="115" y="68"/>
                  </a:lnTo>
                  <a:lnTo>
                    <a:pt x="109" y="61"/>
                  </a:lnTo>
                  <a:lnTo>
                    <a:pt x="100" y="56"/>
                  </a:lnTo>
                  <a:lnTo>
                    <a:pt x="89" y="53"/>
                  </a:lnTo>
                  <a:lnTo>
                    <a:pt x="103" y="49"/>
                  </a:lnTo>
                  <a:lnTo>
                    <a:pt x="114" y="42"/>
                  </a:lnTo>
                  <a:lnTo>
                    <a:pt x="122" y="33"/>
                  </a:lnTo>
                  <a:lnTo>
                    <a:pt x="125" y="23"/>
                  </a:lnTo>
                  <a:lnTo>
                    <a:pt x="123" y="14"/>
                  </a:lnTo>
                  <a:lnTo>
                    <a:pt x="116" y="7"/>
                  </a:lnTo>
                  <a:lnTo>
                    <a:pt x="105" y="1"/>
                  </a:lnTo>
                  <a:lnTo>
                    <a:pt x="91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3"/>
                  </a:lnTo>
                  <a:lnTo>
                    <a:pt x="28" y="5"/>
                  </a:lnTo>
                  <a:lnTo>
                    <a:pt x="32" y="5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41" y="6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1" y="12"/>
                  </a:lnTo>
                  <a:lnTo>
                    <a:pt x="19" y="99"/>
                  </a:lnTo>
                  <a:close/>
                  <a:moveTo>
                    <a:pt x="45" y="51"/>
                  </a:moveTo>
                  <a:lnTo>
                    <a:pt x="55" y="11"/>
                  </a:lnTo>
                  <a:lnTo>
                    <a:pt x="56" y="8"/>
                  </a:lnTo>
                  <a:lnTo>
                    <a:pt x="57" y="6"/>
                  </a:lnTo>
                  <a:lnTo>
                    <a:pt x="60" y="6"/>
                  </a:lnTo>
                  <a:lnTo>
                    <a:pt x="64" y="5"/>
                  </a:lnTo>
                  <a:lnTo>
                    <a:pt x="88" y="5"/>
                  </a:lnTo>
                  <a:lnTo>
                    <a:pt x="94" y="6"/>
                  </a:lnTo>
                  <a:lnTo>
                    <a:pt x="99" y="7"/>
                  </a:lnTo>
                  <a:lnTo>
                    <a:pt x="102" y="9"/>
                  </a:lnTo>
                  <a:lnTo>
                    <a:pt x="105" y="12"/>
                  </a:lnTo>
                  <a:lnTo>
                    <a:pt x="107" y="15"/>
                  </a:lnTo>
                  <a:lnTo>
                    <a:pt x="108" y="17"/>
                  </a:lnTo>
                  <a:lnTo>
                    <a:pt x="109" y="20"/>
                  </a:lnTo>
                  <a:lnTo>
                    <a:pt x="109" y="23"/>
                  </a:lnTo>
                  <a:lnTo>
                    <a:pt x="106" y="33"/>
                  </a:lnTo>
                  <a:lnTo>
                    <a:pt x="99" y="42"/>
                  </a:lnTo>
                  <a:lnTo>
                    <a:pt x="87" y="48"/>
                  </a:lnTo>
                  <a:lnTo>
                    <a:pt x="72" y="51"/>
                  </a:lnTo>
                  <a:lnTo>
                    <a:pt x="45" y="51"/>
                  </a:lnTo>
                  <a:close/>
                  <a:moveTo>
                    <a:pt x="37" y="106"/>
                  </a:moveTo>
                  <a:lnTo>
                    <a:pt x="34" y="106"/>
                  </a:lnTo>
                  <a:lnTo>
                    <a:pt x="33" y="105"/>
                  </a:lnTo>
                  <a:lnTo>
                    <a:pt x="32" y="105"/>
                  </a:lnTo>
                  <a:lnTo>
                    <a:pt x="32" y="104"/>
                  </a:lnTo>
                  <a:lnTo>
                    <a:pt x="32" y="103"/>
                  </a:lnTo>
                  <a:lnTo>
                    <a:pt x="33" y="100"/>
                  </a:lnTo>
                  <a:lnTo>
                    <a:pt x="44" y="56"/>
                  </a:lnTo>
                  <a:lnTo>
                    <a:pt x="79" y="56"/>
                  </a:lnTo>
                  <a:lnTo>
                    <a:pt x="89" y="57"/>
                  </a:lnTo>
                  <a:lnTo>
                    <a:pt x="95" y="62"/>
                  </a:lnTo>
                  <a:lnTo>
                    <a:pt x="99" y="68"/>
                  </a:lnTo>
                  <a:lnTo>
                    <a:pt x="100" y="75"/>
                  </a:lnTo>
                  <a:lnTo>
                    <a:pt x="97" y="87"/>
                  </a:lnTo>
                  <a:lnTo>
                    <a:pt x="89" y="97"/>
                  </a:lnTo>
                  <a:lnTo>
                    <a:pt x="78" y="103"/>
                  </a:lnTo>
                  <a:lnTo>
                    <a:pt x="64" y="106"/>
                  </a:lnTo>
                  <a:lnTo>
                    <a:pt x="37" y="10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53" name="Freeform 389"/>
            <p:cNvSpPr>
              <a:spLocks noChangeAspect="1"/>
            </p:cNvSpPr>
            <p:nvPr/>
          </p:nvSpPr>
          <p:spPr bwMode="auto">
            <a:xfrm>
              <a:off x="541" y="69"/>
              <a:ext cx="54" cy="234"/>
            </a:xfrm>
            <a:custGeom>
              <a:avLst/>
              <a:gdLst>
                <a:gd name="T0" fmla="*/ 54 w 54"/>
                <a:gd name="T1" fmla="*/ 232 h 234"/>
                <a:gd name="T2" fmla="*/ 54 w 54"/>
                <a:gd name="T3" fmla="*/ 231 h 234"/>
                <a:gd name="T4" fmla="*/ 54 w 54"/>
                <a:gd name="T5" fmla="*/ 230 h 234"/>
                <a:gd name="T6" fmla="*/ 53 w 54"/>
                <a:gd name="T7" fmla="*/ 229 h 234"/>
                <a:gd name="T8" fmla="*/ 50 w 54"/>
                <a:gd name="T9" fmla="*/ 226 h 234"/>
                <a:gd name="T10" fmla="*/ 32 w 54"/>
                <a:gd name="T11" fmla="*/ 202 h 234"/>
                <a:gd name="T12" fmla="*/ 21 w 54"/>
                <a:gd name="T13" fmla="*/ 174 h 234"/>
                <a:gd name="T14" fmla="*/ 15 w 54"/>
                <a:gd name="T15" fmla="*/ 145 h 234"/>
                <a:gd name="T16" fmla="*/ 14 w 54"/>
                <a:gd name="T17" fmla="*/ 117 h 234"/>
                <a:gd name="T18" fmla="*/ 15 w 54"/>
                <a:gd name="T19" fmla="*/ 87 h 234"/>
                <a:gd name="T20" fmla="*/ 22 w 54"/>
                <a:gd name="T21" fmla="*/ 57 h 234"/>
                <a:gd name="T22" fmla="*/ 33 w 54"/>
                <a:gd name="T23" fmla="*/ 30 h 234"/>
                <a:gd name="T24" fmla="*/ 51 w 54"/>
                <a:gd name="T25" fmla="*/ 6 h 234"/>
                <a:gd name="T26" fmla="*/ 54 w 54"/>
                <a:gd name="T27" fmla="*/ 3 h 234"/>
                <a:gd name="T28" fmla="*/ 54 w 54"/>
                <a:gd name="T29" fmla="*/ 2 h 234"/>
                <a:gd name="T30" fmla="*/ 54 w 54"/>
                <a:gd name="T31" fmla="*/ 0 h 234"/>
                <a:gd name="T32" fmla="*/ 52 w 54"/>
                <a:gd name="T33" fmla="*/ 0 h 234"/>
                <a:gd name="T34" fmla="*/ 47 w 54"/>
                <a:gd name="T35" fmla="*/ 3 h 234"/>
                <a:gd name="T36" fmla="*/ 38 w 54"/>
                <a:gd name="T37" fmla="*/ 12 h 234"/>
                <a:gd name="T38" fmla="*/ 26 w 54"/>
                <a:gd name="T39" fmla="*/ 26 h 234"/>
                <a:gd name="T40" fmla="*/ 15 w 54"/>
                <a:gd name="T41" fmla="*/ 46 h 234"/>
                <a:gd name="T42" fmla="*/ 7 w 54"/>
                <a:gd name="T43" fmla="*/ 65 h 234"/>
                <a:gd name="T44" fmla="*/ 3 w 54"/>
                <a:gd name="T45" fmla="*/ 83 h 234"/>
                <a:gd name="T46" fmla="*/ 1 w 54"/>
                <a:gd name="T47" fmla="*/ 101 h 234"/>
                <a:gd name="T48" fmla="*/ 0 w 54"/>
                <a:gd name="T49" fmla="*/ 117 h 234"/>
                <a:gd name="T50" fmla="*/ 1 w 54"/>
                <a:gd name="T51" fmla="*/ 132 h 234"/>
                <a:gd name="T52" fmla="*/ 3 w 54"/>
                <a:gd name="T53" fmla="*/ 150 h 234"/>
                <a:gd name="T54" fmla="*/ 8 w 54"/>
                <a:gd name="T55" fmla="*/ 170 h 234"/>
                <a:gd name="T56" fmla="*/ 15 w 54"/>
                <a:gd name="T57" fmla="*/ 190 h 234"/>
                <a:gd name="T58" fmla="*/ 27 w 54"/>
                <a:gd name="T59" fmla="*/ 209 h 234"/>
                <a:gd name="T60" fmla="*/ 38 w 54"/>
                <a:gd name="T61" fmla="*/ 223 h 234"/>
                <a:gd name="T62" fmla="*/ 47 w 54"/>
                <a:gd name="T63" fmla="*/ 231 h 234"/>
                <a:gd name="T64" fmla="*/ 52 w 54"/>
                <a:gd name="T65" fmla="*/ 234 h 234"/>
                <a:gd name="T66" fmla="*/ 54 w 54"/>
                <a:gd name="T67" fmla="*/ 233 h 234"/>
                <a:gd name="T68" fmla="*/ 54 w 54"/>
                <a:gd name="T69" fmla="*/ 23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234">
                  <a:moveTo>
                    <a:pt x="54" y="232"/>
                  </a:moveTo>
                  <a:lnTo>
                    <a:pt x="54" y="231"/>
                  </a:lnTo>
                  <a:lnTo>
                    <a:pt x="54" y="230"/>
                  </a:lnTo>
                  <a:lnTo>
                    <a:pt x="53" y="229"/>
                  </a:lnTo>
                  <a:lnTo>
                    <a:pt x="50" y="226"/>
                  </a:lnTo>
                  <a:lnTo>
                    <a:pt x="32" y="202"/>
                  </a:lnTo>
                  <a:lnTo>
                    <a:pt x="21" y="174"/>
                  </a:lnTo>
                  <a:lnTo>
                    <a:pt x="15" y="145"/>
                  </a:lnTo>
                  <a:lnTo>
                    <a:pt x="14" y="117"/>
                  </a:lnTo>
                  <a:lnTo>
                    <a:pt x="15" y="87"/>
                  </a:lnTo>
                  <a:lnTo>
                    <a:pt x="22" y="57"/>
                  </a:lnTo>
                  <a:lnTo>
                    <a:pt x="33" y="30"/>
                  </a:lnTo>
                  <a:lnTo>
                    <a:pt x="51" y="6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47" y="3"/>
                  </a:lnTo>
                  <a:lnTo>
                    <a:pt x="38" y="12"/>
                  </a:lnTo>
                  <a:lnTo>
                    <a:pt x="26" y="26"/>
                  </a:lnTo>
                  <a:lnTo>
                    <a:pt x="15" y="46"/>
                  </a:lnTo>
                  <a:lnTo>
                    <a:pt x="7" y="65"/>
                  </a:lnTo>
                  <a:lnTo>
                    <a:pt x="3" y="83"/>
                  </a:lnTo>
                  <a:lnTo>
                    <a:pt x="1" y="101"/>
                  </a:lnTo>
                  <a:lnTo>
                    <a:pt x="0" y="117"/>
                  </a:lnTo>
                  <a:lnTo>
                    <a:pt x="1" y="132"/>
                  </a:lnTo>
                  <a:lnTo>
                    <a:pt x="3" y="150"/>
                  </a:lnTo>
                  <a:lnTo>
                    <a:pt x="8" y="170"/>
                  </a:lnTo>
                  <a:lnTo>
                    <a:pt x="15" y="190"/>
                  </a:lnTo>
                  <a:lnTo>
                    <a:pt x="27" y="209"/>
                  </a:lnTo>
                  <a:lnTo>
                    <a:pt x="38" y="223"/>
                  </a:lnTo>
                  <a:lnTo>
                    <a:pt x="47" y="231"/>
                  </a:lnTo>
                  <a:lnTo>
                    <a:pt x="52" y="234"/>
                  </a:lnTo>
                  <a:lnTo>
                    <a:pt x="54" y="233"/>
                  </a:lnTo>
                  <a:lnTo>
                    <a:pt x="54" y="2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54" name="Freeform 390"/>
            <p:cNvSpPr>
              <a:spLocks noChangeAspect="1" noEditPoints="1"/>
            </p:cNvSpPr>
            <p:nvPr/>
          </p:nvSpPr>
          <p:spPr bwMode="auto">
            <a:xfrm>
              <a:off x="616" y="141"/>
              <a:ext cx="110" cy="154"/>
            </a:xfrm>
            <a:custGeom>
              <a:avLst/>
              <a:gdLst>
                <a:gd name="T0" fmla="*/ 0 w 110"/>
                <a:gd name="T1" fmla="*/ 147 h 154"/>
                <a:gd name="T2" fmla="*/ 2 w 110"/>
                <a:gd name="T3" fmla="*/ 152 h 154"/>
                <a:gd name="T4" fmla="*/ 10 w 110"/>
                <a:gd name="T5" fmla="*/ 153 h 154"/>
                <a:gd name="T6" fmla="*/ 14 w 110"/>
                <a:gd name="T7" fmla="*/ 150 h 154"/>
                <a:gd name="T8" fmla="*/ 17 w 110"/>
                <a:gd name="T9" fmla="*/ 142 h 154"/>
                <a:gd name="T10" fmla="*/ 25 w 110"/>
                <a:gd name="T11" fmla="*/ 110 h 154"/>
                <a:gd name="T12" fmla="*/ 34 w 110"/>
                <a:gd name="T13" fmla="*/ 97 h 154"/>
                <a:gd name="T14" fmla="*/ 45 w 110"/>
                <a:gd name="T15" fmla="*/ 105 h 154"/>
                <a:gd name="T16" fmla="*/ 63 w 110"/>
                <a:gd name="T17" fmla="*/ 105 h 154"/>
                <a:gd name="T18" fmla="*/ 83 w 110"/>
                <a:gd name="T19" fmla="*/ 94 h 154"/>
                <a:gd name="T20" fmla="*/ 99 w 110"/>
                <a:gd name="T21" fmla="*/ 75 h 154"/>
                <a:gd name="T22" fmla="*/ 109 w 110"/>
                <a:gd name="T23" fmla="*/ 51 h 154"/>
                <a:gd name="T24" fmla="*/ 108 w 110"/>
                <a:gd name="T25" fmla="*/ 22 h 154"/>
                <a:gd name="T26" fmla="*/ 90 w 110"/>
                <a:gd name="T27" fmla="*/ 2 h 154"/>
                <a:gd name="T28" fmla="*/ 61 w 110"/>
                <a:gd name="T29" fmla="*/ 4 h 154"/>
                <a:gd name="T30" fmla="*/ 32 w 110"/>
                <a:gd name="T31" fmla="*/ 32 h 154"/>
                <a:gd name="T32" fmla="*/ 1 w 110"/>
                <a:gd name="T33" fmla="*/ 144 h 154"/>
                <a:gd name="T34" fmla="*/ 47 w 110"/>
                <a:gd name="T35" fmla="*/ 100 h 154"/>
                <a:gd name="T36" fmla="*/ 39 w 110"/>
                <a:gd name="T37" fmla="*/ 95 h 154"/>
                <a:gd name="T38" fmla="*/ 35 w 110"/>
                <a:gd name="T39" fmla="*/ 88 h 154"/>
                <a:gd name="T40" fmla="*/ 33 w 110"/>
                <a:gd name="T41" fmla="*/ 81 h 154"/>
                <a:gd name="T42" fmla="*/ 33 w 110"/>
                <a:gd name="T43" fmla="*/ 76 h 154"/>
                <a:gd name="T44" fmla="*/ 39 w 110"/>
                <a:gd name="T45" fmla="*/ 55 h 154"/>
                <a:gd name="T46" fmla="*/ 45 w 110"/>
                <a:gd name="T47" fmla="*/ 34 h 154"/>
                <a:gd name="T48" fmla="*/ 56 w 110"/>
                <a:gd name="T49" fmla="*/ 17 h 154"/>
                <a:gd name="T50" fmla="*/ 71 w 110"/>
                <a:gd name="T51" fmla="*/ 6 h 154"/>
                <a:gd name="T52" fmla="*/ 84 w 110"/>
                <a:gd name="T53" fmla="*/ 6 h 154"/>
                <a:gd name="T54" fmla="*/ 92 w 110"/>
                <a:gd name="T55" fmla="*/ 18 h 154"/>
                <a:gd name="T56" fmla="*/ 92 w 110"/>
                <a:gd name="T57" fmla="*/ 40 h 154"/>
                <a:gd name="T58" fmla="*/ 85 w 110"/>
                <a:gd name="T59" fmla="*/ 68 h 154"/>
                <a:gd name="T60" fmla="*/ 74 w 110"/>
                <a:gd name="T61" fmla="*/ 88 h 154"/>
                <a:gd name="T62" fmla="*/ 60 w 110"/>
                <a:gd name="T63" fmla="*/ 9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0" h="154">
                  <a:moveTo>
                    <a:pt x="1" y="144"/>
                  </a:moveTo>
                  <a:lnTo>
                    <a:pt x="0" y="147"/>
                  </a:lnTo>
                  <a:lnTo>
                    <a:pt x="0" y="148"/>
                  </a:lnTo>
                  <a:lnTo>
                    <a:pt x="2" y="152"/>
                  </a:lnTo>
                  <a:lnTo>
                    <a:pt x="6" y="154"/>
                  </a:lnTo>
                  <a:lnTo>
                    <a:pt x="10" y="153"/>
                  </a:lnTo>
                  <a:lnTo>
                    <a:pt x="12" y="152"/>
                  </a:lnTo>
                  <a:lnTo>
                    <a:pt x="14" y="150"/>
                  </a:lnTo>
                  <a:lnTo>
                    <a:pt x="15" y="149"/>
                  </a:lnTo>
                  <a:lnTo>
                    <a:pt x="17" y="142"/>
                  </a:lnTo>
                  <a:lnTo>
                    <a:pt x="20" y="128"/>
                  </a:lnTo>
                  <a:lnTo>
                    <a:pt x="25" y="110"/>
                  </a:lnTo>
                  <a:lnTo>
                    <a:pt x="30" y="90"/>
                  </a:lnTo>
                  <a:lnTo>
                    <a:pt x="34" y="97"/>
                  </a:lnTo>
                  <a:lnTo>
                    <a:pt x="39" y="102"/>
                  </a:lnTo>
                  <a:lnTo>
                    <a:pt x="45" y="105"/>
                  </a:lnTo>
                  <a:lnTo>
                    <a:pt x="53" y="106"/>
                  </a:lnTo>
                  <a:lnTo>
                    <a:pt x="63" y="105"/>
                  </a:lnTo>
                  <a:lnTo>
                    <a:pt x="73" y="100"/>
                  </a:lnTo>
                  <a:lnTo>
                    <a:pt x="83" y="94"/>
                  </a:lnTo>
                  <a:lnTo>
                    <a:pt x="92" y="85"/>
                  </a:lnTo>
                  <a:lnTo>
                    <a:pt x="99" y="75"/>
                  </a:lnTo>
                  <a:lnTo>
                    <a:pt x="105" y="63"/>
                  </a:lnTo>
                  <a:lnTo>
                    <a:pt x="109" y="51"/>
                  </a:lnTo>
                  <a:lnTo>
                    <a:pt x="110" y="38"/>
                  </a:lnTo>
                  <a:lnTo>
                    <a:pt x="108" y="22"/>
                  </a:lnTo>
                  <a:lnTo>
                    <a:pt x="101" y="10"/>
                  </a:lnTo>
                  <a:lnTo>
                    <a:pt x="90" y="2"/>
                  </a:lnTo>
                  <a:lnTo>
                    <a:pt x="78" y="0"/>
                  </a:lnTo>
                  <a:lnTo>
                    <a:pt x="61" y="4"/>
                  </a:lnTo>
                  <a:lnTo>
                    <a:pt x="45" y="15"/>
                  </a:lnTo>
                  <a:lnTo>
                    <a:pt x="32" y="32"/>
                  </a:lnTo>
                  <a:lnTo>
                    <a:pt x="24" y="52"/>
                  </a:lnTo>
                  <a:lnTo>
                    <a:pt x="1" y="144"/>
                  </a:lnTo>
                  <a:close/>
                  <a:moveTo>
                    <a:pt x="53" y="101"/>
                  </a:moveTo>
                  <a:lnTo>
                    <a:pt x="47" y="100"/>
                  </a:lnTo>
                  <a:lnTo>
                    <a:pt x="42" y="98"/>
                  </a:lnTo>
                  <a:lnTo>
                    <a:pt x="39" y="95"/>
                  </a:lnTo>
                  <a:lnTo>
                    <a:pt x="36" y="91"/>
                  </a:lnTo>
                  <a:lnTo>
                    <a:pt x="35" y="88"/>
                  </a:lnTo>
                  <a:lnTo>
                    <a:pt x="33" y="84"/>
                  </a:lnTo>
                  <a:lnTo>
                    <a:pt x="33" y="81"/>
                  </a:lnTo>
                  <a:lnTo>
                    <a:pt x="33" y="80"/>
                  </a:lnTo>
                  <a:lnTo>
                    <a:pt x="33" y="76"/>
                  </a:lnTo>
                  <a:lnTo>
                    <a:pt x="34" y="71"/>
                  </a:lnTo>
                  <a:lnTo>
                    <a:pt x="39" y="55"/>
                  </a:lnTo>
                  <a:lnTo>
                    <a:pt x="42" y="43"/>
                  </a:lnTo>
                  <a:lnTo>
                    <a:pt x="45" y="34"/>
                  </a:lnTo>
                  <a:lnTo>
                    <a:pt x="48" y="27"/>
                  </a:lnTo>
                  <a:lnTo>
                    <a:pt x="56" y="17"/>
                  </a:lnTo>
                  <a:lnTo>
                    <a:pt x="64" y="10"/>
                  </a:lnTo>
                  <a:lnTo>
                    <a:pt x="71" y="6"/>
                  </a:lnTo>
                  <a:lnTo>
                    <a:pt x="77" y="5"/>
                  </a:lnTo>
                  <a:lnTo>
                    <a:pt x="84" y="6"/>
                  </a:lnTo>
                  <a:lnTo>
                    <a:pt x="89" y="10"/>
                  </a:lnTo>
                  <a:lnTo>
                    <a:pt x="92" y="18"/>
                  </a:lnTo>
                  <a:lnTo>
                    <a:pt x="93" y="28"/>
                  </a:lnTo>
                  <a:lnTo>
                    <a:pt x="92" y="40"/>
                  </a:lnTo>
                  <a:lnTo>
                    <a:pt x="89" y="54"/>
                  </a:lnTo>
                  <a:lnTo>
                    <a:pt x="85" y="68"/>
                  </a:lnTo>
                  <a:lnTo>
                    <a:pt x="80" y="79"/>
                  </a:lnTo>
                  <a:lnTo>
                    <a:pt x="74" y="88"/>
                  </a:lnTo>
                  <a:lnTo>
                    <a:pt x="67" y="95"/>
                  </a:lnTo>
                  <a:lnTo>
                    <a:pt x="60" y="99"/>
                  </a:lnTo>
                  <a:lnTo>
                    <a:pt x="53" y="10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55" name="Freeform 391"/>
            <p:cNvSpPr>
              <a:spLocks noChangeAspect="1" noEditPoints="1"/>
            </p:cNvSpPr>
            <p:nvPr/>
          </p:nvSpPr>
          <p:spPr bwMode="auto">
            <a:xfrm>
              <a:off x="739" y="163"/>
              <a:ext cx="123" cy="117"/>
            </a:xfrm>
            <a:custGeom>
              <a:avLst/>
              <a:gdLst>
                <a:gd name="T0" fmla="*/ 25 w 123"/>
                <a:gd name="T1" fmla="*/ 97 h 117"/>
                <a:gd name="T2" fmla="*/ 20 w 123"/>
                <a:gd name="T3" fmla="*/ 103 h 117"/>
                <a:gd name="T4" fmla="*/ 16 w 123"/>
                <a:gd name="T5" fmla="*/ 107 h 117"/>
                <a:gd name="T6" fmla="*/ 11 w 123"/>
                <a:gd name="T7" fmla="*/ 109 h 117"/>
                <a:gd name="T8" fmla="*/ 4 w 123"/>
                <a:gd name="T9" fmla="*/ 111 h 117"/>
                <a:gd name="T10" fmla="*/ 1 w 123"/>
                <a:gd name="T11" fmla="*/ 111 h 117"/>
                <a:gd name="T12" fmla="*/ 0 w 123"/>
                <a:gd name="T13" fmla="*/ 114 h 117"/>
                <a:gd name="T14" fmla="*/ 1 w 123"/>
                <a:gd name="T15" fmla="*/ 116 h 117"/>
                <a:gd name="T16" fmla="*/ 3 w 123"/>
                <a:gd name="T17" fmla="*/ 117 h 117"/>
                <a:gd name="T18" fmla="*/ 10 w 123"/>
                <a:gd name="T19" fmla="*/ 116 h 117"/>
                <a:gd name="T20" fmla="*/ 17 w 123"/>
                <a:gd name="T21" fmla="*/ 116 h 117"/>
                <a:gd name="T22" fmla="*/ 25 w 123"/>
                <a:gd name="T23" fmla="*/ 116 h 117"/>
                <a:gd name="T24" fmla="*/ 33 w 123"/>
                <a:gd name="T25" fmla="*/ 117 h 117"/>
                <a:gd name="T26" fmla="*/ 34 w 123"/>
                <a:gd name="T27" fmla="*/ 116 h 117"/>
                <a:gd name="T28" fmla="*/ 35 w 123"/>
                <a:gd name="T29" fmla="*/ 116 h 117"/>
                <a:gd name="T30" fmla="*/ 36 w 123"/>
                <a:gd name="T31" fmla="*/ 115 h 117"/>
                <a:gd name="T32" fmla="*/ 37 w 123"/>
                <a:gd name="T33" fmla="*/ 113 h 117"/>
                <a:gd name="T34" fmla="*/ 36 w 123"/>
                <a:gd name="T35" fmla="*/ 111 h 117"/>
                <a:gd name="T36" fmla="*/ 34 w 123"/>
                <a:gd name="T37" fmla="*/ 111 h 117"/>
                <a:gd name="T38" fmla="*/ 32 w 123"/>
                <a:gd name="T39" fmla="*/ 110 h 117"/>
                <a:gd name="T40" fmla="*/ 30 w 123"/>
                <a:gd name="T41" fmla="*/ 110 h 117"/>
                <a:gd name="T42" fmla="*/ 28 w 123"/>
                <a:gd name="T43" fmla="*/ 108 h 117"/>
                <a:gd name="T44" fmla="*/ 27 w 123"/>
                <a:gd name="T45" fmla="*/ 106 h 117"/>
                <a:gd name="T46" fmla="*/ 28 w 123"/>
                <a:gd name="T47" fmla="*/ 102 h 117"/>
                <a:gd name="T48" fmla="*/ 29 w 123"/>
                <a:gd name="T49" fmla="*/ 99 h 117"/>
                <a:gd name="T50" fmla="*/ 42 w 123"/>
                <a:gd name="T51" fmla="*/ 79 h 117"/>
                <a:gd name="T52" fmla="*/ 89 w 123"/>
                <a:gd name="T53" fmla="*/ 79 h 117"/>
                <a:gd name="T54" fmla="*/ 93 w 123"/>
                <a:gd name="T55" fmla="*/ 106 h 117"/>
                <a:gd name="T56" fmla="*/ 92 w 123"/>
                <a:gd name="T57" fmla="*/ 108 h 117"/>
                <a:gd name="T58" fmla="*/ 91 w 123"/>
                <a:gd name="T59" fmla="*/ 109 h 117"/>
                <a:gd name="T60" fmla="*/ 88 w 123"/>
                <a:gd name="T61" fmla="*/ 110 h 117"/>
                <a:gd name="T62" fmla="*/ 82 w 123"/>
                <a:gd name="T63" fmla="*/ 111 h 117"/>
                <a:gd name="T64" fmla="*/ 79 w 123"/>
                <a:gd name="T65" fmla="*/ 111 h 117"/>
                <a:gd name="T66" fmla="*/ 78 w 123"/>
                <a:gd name="T67" fmla="*/ 114 h 117"/>
                <a:gd name="T68" fmla="*/ 78 w 123"/>
                <a:gd name="T69" fmla="*/ 116 h 117"/>
                <a:gd name="T70" fmla="*/ 80 w 123"/>
                <a:gd name="T71" fmla="*/ 117 h 117"/>
                <a:gd name="T72" fmla="*/ 85 w 123"/>
                <a:gd name="T73" fmla="*/ 116 h 117"/>
                <a:gd name="T74" fmla="*/ 91 w 123"/>
                <a:gd name="T75" fmla="*/ 116 h 117"/>
                <a:gd name="T76" fmla="*/ 97 w 123"/>
                <a:gd name="T77" fmla="*/ 116 h 117"/>
                <a:gd name="T78" fmla="*/ 101 w 123"/>
                <a:gd name="T79" fmla="*/ 116 h 117"/>
                <a:gd name="T80" fmla="*/ 111 w 123"/>
                <a:gd name="T81" fmla="*/ 116 h 117"/>
                <a:gd name="T82" fmla="*/ 120 w 123"/>
                <a:gd name="T83" fmla="*/ 117 h 117"/>
                <a:gd name="T84" fmla="*/ 123 w 123"/>
                <a:gd name="T85" fmla="*/ 116 h 117"/>
                <a:gd name="T86" fmla="*/ 123 w 123"/>
                <a:gd name="T87" fmla="*/ 113 h 117"/>
                <a:gd name="T88" fmla="*/ 122 w 123"/>
                <a:gd name="T89" fmla="*/ 111 h 117"/>
                <a:gd name="T90" fmla="*/ 119 w 123"/>
                <a:gd name="T91" fmla="*/ 111 h 117"/>
                <a:gd name="T92" fmla="*/ 113 w 123"/>
                <a:gd name="T93" fmla="*/ 110 h 117"/>
                <a:gd name="T94" fmla="*/ 110 w 123"/>
                <a:gd name="T95" fmla="*/ 109 h 117"/>
                <a:gd name="T96" fmla="*/ 109 w 123"/>
                <a:gd name="T97" fmla="*/ 108 h 117"/>
                <a:gd name="T98" fmla="*/ 109 w 123"/>
                <a:gd name="T99" fmla="*/ 105 h 117"/>
                <a:gd name="T100" fmla="*/ 94 w 123"/>
                <a:gd name="T101" fmla="*/ 4 h 117"/>
                <a:gd name="T102" fmla="*/ 93 w 123"/>
                <a:gd name="T103" fmla="*/ 1 h 117"/>
                <a:gd name="T104" fmla="*/ 90 w 123"/>
                <a:gd name="T105" fmla="*/ 0 h 117"/>
                <a:gd name="T106" fmla="*/ 87 w 123"/>
                <a:gd name="T107" fmla="*/ 1 h 117"/>
                <a:gd name="T108" fmla="*/ 85 w 123"/>
                <a:gd name="T109" fmla="*/ 3 h 117"/>
                <a:gd name="T110" fmla="*/ 25 w 123"/>
                <a:gd name="T111" fmla="*/ 97 h 117"/>
                <a:gd name="T112" fmla="*/ 46 w 123"/>
                <a:gd name="T113" fmla="*/ 73 h 117"/>
                <a:gd name="T114" fmla="*/ 81 w 123"/>
                <a:gd name="T115" fmla="*/ 20 h 117"/>
                <a:gd name="T116" fmla="*/ 88 w 123"/>
                <a:gd name="T117" fmla="*/ 73 h 117"/>
                <a:gd name="T118" fmla="*/ 46 w 123"/>
                <a:gd name="T119" fmla="*/ 7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" h="117">
                  <a:moveTo>
                    <a:pt x="25" y="97"/>
                  </a:moveTo>
                  <a:lnTo>
                    <a:pt x="20" y="103"/>
                  </a:lnTo>
                  <a:lnTo>
                    <a:pt x="16" y="107"/>
                  </a:lnTo>
                  <a:lnTo>
                    <a:pt x="11" y="109"/>
                  </a:lnTo>
                  <a:lnTo>
                    <a:pt x="4" y="111"/>
                  </a:lnTo>
                  <a:lnTo>
                    <a:pt x="1" y="111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10" y="116"/>
                  </a:lnTo>
                  <a:lnTo>
                    <a:pt x="17" y="116"/>
                  </a:lnTo>
                  <a:lnTo>
                    <a:pt x="25" y="116"/>
                  </a:lnTo>
                  <a:lnTo>
                    <a:pt x="33" y="117"/>
                  </a:lnTo>
                  <a:lnTo>
                    <a:pt x="34" y="116"/>
                  </a:lnTo>
                  <a:lnTo>
                    <a:pt x="35" y="116"/>
                  </a:lnTo>
                  <a:lnTo>
                    <a:pt x="36" y="115"/>
                  </a:lnTo>
                  <a:lnTo>
                    <a:pt x="37" y="113"/>
                  </a:lnTo>
                  <a:lnTo>
                    <a:pt x="36" y="111"/>
                  </a:lnTo>
                  <a:lnTo>
                    <a:pt x="34" y="111"/>
                  </a:lnTo>
                  <a:lnTo>
                    <a:pt x="32" y="110"/>
                  </a:lnTo>
                  <a:lnTo>
                    <a:pt x="30" y="110"/>
                  </a:lnTo>
                  <a:lnTo>
                    <a:pt x="28" y="108"/>
                  </a:lnTo>
                  <a:lnTo>
                    <a:pt x="27" y="106"/>
                  </a:lnTo>
                  <a:lnTo>
                    <a:pt x="28" y="102"/>
                  </a:lnTo>
                  <a:lnTo>
                    <a:pt x="29" y="99"/>
                  </a:lnTo>
                  <a:lnTo>
                    <a:pt x="42" y="79"/>
                  </a:lnTo>
                  <a:lnTo>
                    <a:pt x="89" y="79"/>
                  </a:lnTo>
                  <a:lnTo>
                    <a:pt x="93" y="106"/>
                  </a:lnTo>
                  <a:lnTo>
                    <a:pt x="92" y="108"/>
                  </a:lnTo>
                  <a:lnTo>
                    <a:pt x="91" y="109"/>
                  </a:lnTo>
                  <a:lnTo>
                    <a:pt x="88" y="110"/>
                  </a:lnTo>
                  <a:lnTo>
                    <a:pt x="82" y="111"/>
                  </a:lnTo>
                  <a:lnTo>
                    <a:pt x="79" y="111"/>
                  </a:lnTo>
                  <a:lnTo>
                    <a:pt x="78" y="114"/>
                  </a:lnTo>
                  <a:lnTo>
                    <a:pt x="78" y="116"/>
                  </a:lnTo>
                  <a:lnTo>
                    <a:pt x="80" y="117"/>
                  </a:lnTo>
                  <a:lnTo>
                    <a:pt x="85" y="116"/>
                  </a:lnTo>
                  <a:lnTo>
                    <a:pt x="91" y="116"/>
                  </a:lnTo>
                  <a:lnTo>
                    <a:pt x="97" y="116"/>
                  </a:lnTo>
                  <a:lnTo>
                    <a:pt x="101" y="116"/>
                  </a:lnTo>
                  <a:lnTo>
                    <a:pt x="111" y="116"/>
                  </a:lnTo>
                  <a:lnTo>
                    <a:pt x="120" y="117"/>
                  </a:lnTo>
                  <a:lnTo>
                    <a:pt x="123" y="116"/>
                  </a:lnTo>
                  <a:lnTo>
                    <a:pt x="123" y="113"/>
                  </a:lnTo>
                  <a:lnTo>
                    <a:pt x="122" y="111"/>
                  </a:lnTo>
                  <a:lnTo>
                    <a:pt x="119" y="111"/>
                  </a:lnTo>
                  <a:lnTo>
                    <a:pt x="113" y="110"/>
                  </a:lnTo>
                  <a:lnTo>
                    <a:pt x="110" y="109"/>
                  </a:lnTo>
                  <a:lnTo>
                    <a:pt x="109" y="108"/>
                  </a:lnTo>
                  <a:lnTo>
                    <a:pt x="109" y="105"/>
                  </a:lnTo>
                  <a:lnTo>
                    <a:pt x="94" y="4"/>
                  </a:lnTo>
                  <a:lnTo>
                    <a:pt x="93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5" y="3"/>
                  </a:lnTo>
                  <a:lnTo>
                    <a:pt x="25" y="97"/>
                  </a:lnTo>
                  <a:close/>
                  <a:moveTo>
                    <a:pt x="46" y="73"/>
                  </a:moveTo>
                  <a:lnTo>
                    <a:pt x="81" y="20"/>
                  </a:lnTo>
                  <a:lnTo>
                    <a:pt x="88" y="73"/>
                  </a:lnTo>
                  <a:lnTo>
                    <a:pt x="46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56" name="Freeform 392"/>
            <p:cNvSpPr>
              <a:spLocks noChangeAspect="1" noEditPoints="1"/>
            </p:cNvSpPr>
            <p:nvPr/>
          </p:nvSpPr>
          <p:spPr bwMode="auto">
            <a:xfrm>
              <a:off x="882" y="168"/>
              <a:ext cx="126" cy="112"/>
            </a:xfrm>
            <a:custGeom>
              <a:avLst/>
              <a:gdLst>
                <a:gd name="T0" fmla="*/ 19 w 126"/>
                <a:gd name="T1" fmla="*/ 102 h 112"/>
                <a:gd name="T2" fmla="*/ 13 w 126"/>
                <a:gd name="T3" fmla="*/ 105 h 112"/>
                <a:gd name="T4" fmla="*/ 2 w 126"/>
                <a:gd name="T5" fmla="*/ 106 h 112"/>
                <a:gd name="T6" fmla="*/ 2 w 126"/>
                <a:gd name="T7" fmla="*/ 111 h 112"/>
                <a:gd name="T8" fmla="*/ 69 w 126"/>
                <a:gd name="T9" fmla="*/ 112 h 112"/>
                <a:gd name="T10" fmla="*/ 103 w 126"/>
                <a:gd name="T11" fmla="*/ 100 h 112"/>
                <a:gd name="T12" fmla="*/ 117 w 126"/>
                <a:gd name="T13" fmla="*/ 76 h 112"/>
                <a:gd name="T14" fmla="*/ 110 w 126"/>
                <a:gd name="T15" fmla="*/ 61 h 112"/>
                <a:gd name="T16" fmla="*/ 89 w 126"/>
                <a:gd name="T17" fmla="*/ 53 h 112"/>
                <a:gd name="T18" fmla="*/ 115 w 126"/>
                <a:gd name="T19" fmla="*/ 42 h 112"/>
                <a:gd name="T20" fmla="*/ 126 w 126"/>
                <a:gd name="T21" fmla="*/ 23 h 112"/>
                <a:gd name="T22" fmla="*/ 117 w 126"/>
                <a:gd name="T23" fmla="*/ 7 h 112"/>
                <a:gd name="T24" fmla="*/ 92 w 126"/>
                <a:gd name="T25" fmla="*/ 0 h 112"/>
                <a:gd name="T26" fmla="*/ 28 w 126"/>
                <a:gd name="T27" fmla="*/ 0 h 112"/>
                <a:gd name="T28" fmla="*/ 28 w 126"/>
                <a:gd name="T29" fmla="*/ 5 h 112"/>
                <a:gd name="T30" fmla="*/ 34 w 126"/>
                <a:gd name="T31" fmla="*/ 6 h 112"/>
                <a:gd name="T32" fmla="*/ 42 w 126"/>
                <a:gd name="T33" fmla="*/ 6 h 112"/>
                <a:gd name="T34" fmla="*/ 42 w 126"/>
                <a:gd name="T35" fmla="*/ 9 h 112"/>
                <a:gd name="T36" fmla="*/ 20 w 126"/>
                <a:gd name="T37" fmla="*/ 99 h 112"/>
                <a:gd name="T38" fmla="*/ 56 w 126"/>
                <a:gd name="T39" fmla="*/ 11 h 112"/>
                <a:gd name="T40" fmla="*/ 58 w 126"/>
                <a:gd name="T41" fmla="*/ 6 h 112"/>
                <a:gd name="T42" fmla="*/ 64 w 126"/>
                <a:gd name="T43" fmla="*/ 5 h 112"/>
                <a:gd name="T44" fmla="*/ 95 w 126"/>
                <a:gd name="T45" fmla="*/ 6 h 112"/>
                <a:gd name="T46" fmla="*/ 103 w 126"/>
                <a:gd name="T47" fmla="*/ 9 h 112"/>
                <a:gd name="T48" fmla="*/ 108 w 126"/>
                <a:gd name="T49" fmla="*/ 15 h 112"/>
                <a:gd name="T50" fmla="*/ 109 w 126"/>
                <a:gd name="T51" fmla="*/ 20 h 112"/>
                <a:gd name="T52" fmla="*/ 107 w 126"/>
                <a:gd name="T53" fmla="*/ 33 h 112"/>
                <a:gd name="T54" fmla="*/ 88 w 126"/>
                <a:gd name="T55" fmla="*/ 48 h 112"/>
                <a:gd name="T56" fmla="*/ 46 w 126"/>
                <a:gd name="T57" fmla="*/ 51 h 112"/>
                <a:gd name="T58" fmla="*/ 35 w 126"/>
                <a:gd name="T59" fmla="*/ 106 h 112"/>
                <a:gd name="T60" fmla="*/ 33 w 126"/>
                <a:gd name="T61" fmla="*/ 105 h 112"/>
                <a:gd name="T62" fmla="*/ 33 w 126"/>
                <a:gd name="T63" fmla="*/ 103 h 112"/>
                <a:gd name="T64" fmla="*/ 45 w 126"/>
                <a:gd name="T65" fmla="*/ 56 h 112"/>
                <a:gd name="T66" fmla="*/ 89 w 126"/>
                <a:gd name="T67" fmla="*/ 57 h 112"/>
                <a:gd name="T68" fmla="*/ 100 w 126"/>
                <a:gd name="T69" fmla="*/ 68 h 112"/>
                <a:gd name="T70" fmla="*/ 98 w 126"/>
                <a:gd name="T71" fmla="*/ 87 h 112"/>
                <a:gd name="T72" fmla="*/ 78 w 126"/>
                <a:gd name="T73" fmla="*/ 103 h 112"/>
                <a:gd name="T74" fmla="*/ 38 w 126"/>
                <a:gd name="T75" fmla="*/ 10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6" h="112">
                  <a:moveTo>
                    <a:pt x="20" y="99"/>
                  </a:moveTo>
                  <a:lnTo>
                    <a:pt x="19" y="102"/>
                  </a:lnTo>
                  <a:lnTo>
                    <a:pt x="17" y="104"/>
                  </a:lnTo>
                  <a:lnTo>
                    <a:pt x="13" y="105"/>
                  </a:lnTo>
                  <a:lnTo>
                    <a:pt x="5" y="106"/>
                  </a:lnTo>
                  <a:lnTo>
                    <a:pt x="2" y="106"/>
                  </a:lnTo>
                  <a:lnTo>
                    <a:pt x="0" y="109"/>
                  </a:lnTo>
                  <a:lnTo>
                    <a:pt x="2" y="111"/>
                  </a:lnTo>
                  <a:lnTo>
                    <a:pt x="5" y="112"/>
                  </a:lnTo>
                  <a:lnTo>
                    <a:pt x="69" y="112"/>
                  </a:lnTo>
                  <a:lnTo>
                    <a:pt x="88" y="108"/>
                  </a:lnTo>
                  <a:lnTo>
                    <a:pt x="103" y="100"/>
                  </a:lnTo>
                  <a:lnTo>
                    <a:pt x="114" y="89"/>
                  </a:lnTo>
                  <a:lnTo>
                    <a:pt x="117" y="76"/>
                  </a:lnTo>
                  <a:lnTo>
                    <a:pt x="115" y="68"/>
                  </a:lnTo>
                  <a:lnTo>
                    <a:pt x="110" y="61"/>
                  </a:lnTo>
                  <a:lnTo>
                    <a:pt x="101" y="56"/>
                  </a:lnTo>
                  <a:lnTo>
                    <a:pt x="89" y="53"/>
                  </a:lnTo>
                  <a:lnTo>
                    <a:pt x="103" y="49"/>
                  </a:lnTo>
                  <a:lnTo>
                    <a:pt x="115" y="42"/>
                  </a:lnTo>
                  <a:lnTo>
                    <a:pt x="123" y="33"/>
                  </a:lnTo>
                  <a:lnTo>
                    <a:pt x="126" y="23"/>
                  </a:lnTo>
                  <a:lnTo>
                    <a:pt x="123" y="14"/>
                  </a:lnTo>
                  <a:lnTo>
                    <a:pt x="117" y="7"/>
                  </a:lnTo>
                  <a:lnTo>
                    <a:pt x="106" y="1"/>
                  </a:lnTo>
                  <a:lnTo>
                    <a:pt x="92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7" y="3"/>
                  </a:lnTo>
                  <a:lnTo>
                    <a:pt x="28" y="5"/>
                  </a:lnTo>
                  <a:lnTo>
                    <a:pt x="32" y="5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42" y="6"/>
                  </a:lnTo>
                  <a:lnTo>
                    <a:pt x="42" y="8"/>
                  </a:lnTo>
                  <a:lnTo>
                    <a:pt x="42" y="9"/>
                  </a:lnTo>
                  <a:lnTo>
                    <a:pt x="42" y="12"/>
                  </a:lnTo>
                  <a:lnTo>
                    <a:pt x="20" y="99"/>
                  </a:lnTo>
                  <a:close/>
                  <a:moveTo>
                    <a:pt x="46" y="51"/>
                  </a:moveTo>
                  <a:lnTo>
                    <a:pt x="56" y="11"/>
                  </a:lnTo>
                  <a:lnTo>
                    <a:pt x="57" y="8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64" y="5"/>
                  </a:lnTo>
                  <a:lnTo>
                    <a:pt x="89" y="5"/>
                  </a:lnTo>
                  <a:lnTo>
                    <a:pt x="95" y="6"/>
                  </a:lnTo>
                  <a:lnTo>
                    <a:pt x="99" y="7"/>
                  </a:lnTo>
                  <a:lnTo>
                    <a:pt x="103" y="9"/>
                  </a:lnTo>
                  <a:lnTo>
                    <a:pt x="106" y="12"/>
                  </a:lnTo>
                  <a:lnTo>
                    <a:pt x="108" y="15"/>
                  </a:lnTo>
                  <a:lnTo>
                    <a:pt x="109" y="17"/>
                  </a:lnTo>
                  <a:lnTo>
                    <a:pt x="109" y="20"/>
                  </a:lnTo>
                  <a:lnTo>
                    <a:pt x="110" y="23"/>
                  </a:lnTo>
                  <a:lnTo>
                    <a:pt x="107" y="33"/>
                  </a:lnTo>
                  <a:lnTo>
                    <a:pt x="99" y="42"/>
                  </a:lnTo>
                  <a:lnTo>
                    <a:pt x="88" y="48"/>
                  </a:lnTo>
                  <a:lnTo>
                    <a:pt x="73" y="51"/>
                  </a:lnTo>
                  <a:lnTo>
                    <a:pt x="46" y="51"/>
                  </a:lnTo>
                  <a:close/>
                  <a:moveTo>
                    <a:pt x="38" y="106"/>
                  </a:moveTo>
                  <a:lnTo>
                    <a:pt x="35" y="106"/>
                  </a:lnTo>
                  <a:lnTo>
                    <a:pt x="34" y="105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3"/>
                  </a:lnTo>
                  <a:lnTo>
                    <a:pt x="34" y="100"/>
                  </a:lnTo>
                  <a:lnTo>
                    <a:pt x="45" y="56"/>
                  </a:lnTo>
                  <a:lnTo>
                    <a:pt x="79" y="56"/>
                  </a:lnTo>
                  <a:lnTo>
                    <a:pt x="89" y="57"/>
                  </a:lnTo>
                  <a:lnTo>
                    <a:pt x="96" y="62"/>
                  </a:lnTo>
                  <a:lnTo>
                    <a:pt x="100" y="68"/>
                  </a:lnTo>
                  <a:lnTo>
                    <a:pt x="101" y="75"/>
                  </a:lnTo>
                  <a:lnTo>
                    <a:pt x="98" y="87"/>
                  </a:lnTo>
                  <a:lnTo>
                    <a:pt x="90" y="97"/>
                  </a:lnTo>
                  <a:lnTo>
                    <a:pt x="78" y="103"/>
                  </a:lnTo>
                  <a:lnTo>
                    <a:pt x="64" y="106"/>
                  </a:lnTo>
                  <a:lnTo>
                    <a:pt x="38" y="10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57" name="Freeform 393"/>
            <p:cNvSpPr>
              <a:spLocks noChangeAspect="1"/>
            </p:cNvSpPr>
            <p:nvPr/>
          </p:nvSpPr>
          <p:spPr bwMode="auto">
            <a:xfrm>
              <a:off x="1045" y="69"/>
              <a:ext cx="54" cy="234"/>
            </a:xfrm>
            <a:custGeom>
              <a:avLst/>
              <a:gdLst>
                <a:gd name="T0" fmla="*/ 54 w 54"/>
                <a:gd name="T1" fmla="*/ 117 h 234"/>
                <a:gd name="T2" fmla="*/ 54 w 54"/>
                <a:gd name="T3" fmla="*/ 102 h 234"/>
                <a:gd name="T4" fmla="*/ 51 w 54"/>
                <a:gd name="T5" fmla="*/ 83 h 234"/>
                <a:gd name="T6" fmla="*/ 47 w 54"/>
                <a:gd name="T7" fmla="*/ 64 h 234"/>
                <a:gd name="T8" fmla="*/ 39 w 54"/>
                <a:gd name="T9" fmla="*/ 44 h 234"/>
                <a:gd name="T10" fmla="*/ 28 w 54"/>
                <a:gd name="T11" fmla="*/ 25 h 234"/>
                <a:gd name="T12" fmla="*/ 16 w 54"/>
                <a:gd name="T13" fmla="*/ 11 h 234"/>
                <a:gd name="T14" fmla="*/ 7 w 54"/>
                <a:gd name="T15" fmla="*/ 3 h 234"/>
                <a:gd name="T16" fmla="*/ 2 w 54"/>
                <a:gd name="T17" fmla="*/ 0 h 234"/>
                <a:gd name="T18" fmla="*/ 1 w 54"/>
                <a:gd name="T19" fmla="*/ 1 h 234"/>
                <a:gd name="T20" fmla="*/ 0 w 54"/>
                <a:gd name="T21" fmla="*/ 2 h 234"/>
                <a:gd name="T22" fmla="*/ 0 w 54"/>
                <a:gd name="T23" fmla="*/ 3 h 234"/>
                <a:gd name="T24" fmla="*/ 1 w 54"/>
                <a:gd name="T25" fmla="*/ 4 h 234"/>
                <a:gd name="T26" fmla="*/ 2 w 54"/>
                <a:gd name="T27" fmla="*/ 5 h 234"/>
                <a:gd name="T28" fmla="*/ 5 w 54"/>
                <a:gd name="T29" fmla="*/ 8 h 234"/>
                <a:gd name="T30" fmla="*/ 20 w 54"/>
                <a:gd name="T31" fmla="*/ 28 h 234"/>
                <a:gd name="T32" fmla="*/ 31 w 54"/>
                <a:gd name="T33" fmla="*/ 53 h 234"/>
                <a:gd name="T34" fmla="*/ 38 w 54"/>
                <a:gd name="T35" fmla="*/ 82 h 234"/>
                <a:gd name="T36" fmla="*/ 41 w 54"/>
                <a:gd name="T37" fmla="*/ 117 h 234"/>
                <a:gd name="T38" fmla="*/ 39 w 54"/>
                <a:gd name="T39" fmla="*/ 147 h 234"/>
                <a:gd name="T40" fmla="*/ 33 w 54"/>
                <a:gd name="T41" fmla="*/ 176 h 234"/>
                <a:gd name="T42" fmla="*/ 21 w 54"/>
                <a:gd name="T43" fmla="*/ 204 h 234"/>
                <a:gd name="T44" fmla="*/ 3 w 54"/>
                <a:gd name="T45" fmla="*/ 228 h 234"/>
                <a:gd name="T46" fmla="*/ 0 w 54"/>
                <a:gd name="T47" fmla="*/ 230 h 234"/>
                <a:gd name="T48" fmla="*/ 0 w 54"/>
                <a:gd name="T49" fmla="*/ 232 h 234"/>
                <a:gd name="T50" fmla="*/ 1 w 54"/>
                <a:gd name="T51" fmla="*/ 233 h 234"/>
                <a:gd name="T52" fmla="*/ 2 w 54"/>
                <a:gd name="T53" fmla="*/ 234 h 234"/>
                <a:gd name="T54" fmla="*/ 7 w 54"/>
                <a:gd name="T55" fmla="*/ 231 h 234"/>
                <a:gd name="T56" fmla="*/ 17 w 54"/>
                <a:gd name="T57" fmla="*/ 222 h 234"/>
                <a:gd name="T58" fmla="*/ 28 w 54"/>
                <a:gd name="T59" fmla="*/ 208 h 234"/>
                <a:gd name="T60" fmla="*/ 40 w 54"/>
                <a:gd name="T61" fmla="*/ 188 h 234"/>
                <a:gd name="T62" fmla="*/ 47 w 54"/>
                <a:gd name="T63" fmla="*/ 169 h 234"/>
                <a:gd name="T64" fmla="*/ 51 w 54"/>
                <a:gd name="T65" fmla="*/ 150 h 234"/>
                <a:gd name="T66" fmla="*/ 54 w 54"/>
                <a:gd name="T67" fmla="*/ 133 h 234"/>
                <a:gd name="T68" fmla="*/ 54 w 54"/>
                <a:gd name="T69" fmla="*/ 11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234">
                  <a:moveTo>
                    <a:pt x="54" y="117"/>
                  </a:moveTo>
                  <a:lnTo>
                    <a:pt x="54" y="102"/>
                  </a:lnTo>
                  <a:lnTo>
                    <a:pt x="51" y="83"/>
                  </a:lnTo>
                  <a:lnTo>
                    <a:pt x="47" y="64"/>
                  </a:lnTo>
                  <a:lnTo>
                    <a:pt x="39" y="44"/>
                  </a:lnTo>
                  <a:lnTo>
                    <a:pt x="28" y="25"/>
                  </a:lnTo>
                  <a:lnTo>
                    <a:pt x="16" y="11"/>
                  </a:lnTo>
                  <a:lnTo>
                    <a:pt x="7" y="3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5" y="8"/>
                  </a:lnTo>
                  <a:lnTo>
                    <a:pt x="20" y="28"/>
                  </a:lnTo>
                  <a:lnTo>
                    <a:pt x="31" y="53"/>
                  </a:lnTo>
                  <a:lnTo>
                    <a:pt x="38" y="82"/>
                  </a:lnTo>
                  <a:lnTo>
                    <a:pt x="41" y="117"/>
                  </a:lnTo>
                  <a:lnTo>
                    <a:pt x="39" y="147"/>
                  </a:lnTo>
                  <a:lnTo>
                    <a:pt x="33" y="176"/>
                  </a:lnTo>
                  <a:lnTo>
                    <a:pt x="21" y="204"/>
                  </a:lnTo>
                  <a:lnTo>
                    <a:pt x="3" y="228"/>
                  </a:lnTo>
                  <a:lnTo>
                    <a:pt x="0" y="230"/>
                  </a:lnTo>
                  <a:lnTo>
                    <a:pt x="0" y="232"/>
                  </a:lnTo>
                  <a:lnTo>
                    <a:pt x="1" y="233"/>
                  </a:lnTo>
                  <a:lnTo>
                    <a:pt x="2" y="234"/>
                  </a:lnTo>
                  <a:lnTo>
                    <a:pt x="7" y="231"/>
                  </a:lnTo>
                  <a:lnTo>
                    <a:pt x="17" y="222"/>
                  </a:lnTo>
                  <a:lnTo>
                    <a:pt x="28" y="208"/>
                  </a:lnTo>
                  <a:lnTo>
                    <a:pt x="40" y="188"/>
                  </a:lnTo>
                  <a:lnTo>
                    <a:pt x="47" y="169"/>
                  </a:lnTo>
                  <a:lnTo>
                    <a:pt x="51" y="150"/>
                  </a:lnTo>
                  <a:lnTo>
                    <a:pt x="54" y="133"/>
                  </a:lnTo>
                  <a:lnTo>
                    <a:pt x="54" y="1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58" name="Freeform 394"/>
            <p:cNvSpPr>
              <a:spLocks noChangeAspect="1" noEditPoints="1"/>
            </p:cNvSpPr>
            <p:nvPr/>
          </p:nvSpPr>
          <p:spPr bwMode="auto">
            <a:xfrm>
              <a:off x="1376" y="96"/>
              <a:ext cx="143" cy="181"/>
            </a:xfrm>
            <a:custGeom>
              <a:avLst/>
              <a:gdLst>
                <a:gd name="T0" fmla="*/ 139 w 143"/>
                <a:gd name="T1" fmla="*/ 9 h 181"/>
                <a:gd name="T2" fmla="*/ 142 w 143"/>
                <a:gd name="T3" fmla="*/ 7 h 181"/>
                <a:gd name="T4" fmla="*/ 143 w 143"/>
                <a:gd name="T5" fmla="*/ 4 h 181"/>
                <a:gd name="T6" fmla="*/ 142 w 143"/>
                <a:gd name="T7" fmla="*/ 1 h 181"/>
                <a:gd name="T8" fmla="*/ 138 w 143"/>
                <a:gd name="T9" fmla="*/ 0 h 181"/>
                <a:gd name="T10" fmla="*/ 136 w 143"/>
                <a:gd name="T11" fmla="*/ 0 h 181"/>
                <a:gd name="T12" fmla="*/ 134 w 143"/>
                <a:gd name="T13" fmla="*/ 1 h 181"/>
                <a:gd name="T14" fmla="*/ 5 w 143"/>
                <a:gd name="T15" fmla="*/ 62 h 181"/>
                <a:gd name="T16" fmla="*/ 1 w 143"/>
                <a:gd name="T17" fmla="*/ 65 h 181"/>
                <a:gd name="T18" fmla="*/ 0 w 143"/>
                <a:gd name="T19" fmla="*/ 67 h 181"/>
                <a:gd name="T20" fmla="*/ 1 w 143"/>
                <a:gd name="T21" fmla="*/ 70 h 181"/>
                <a:gd name="T22" fmla="*/ 5 w 143"/>
                <a:gd name="T23" fmla="*/ 73 h 181"/>
                <a:gd name="T24" fmla="*/ 134 w 143"/>
                <a:gd name="T25" fmla="*/ 133 h 181"/>
                <a:gd name="T26" fmla="*/ 137 w 143"/>
                <a:gd name="T27" fmla="*/ 135 h 181"/>
                <a:gd name="T28" fmla="*/ 138 w 143"/>
                <a:gd name="T29" fmla="*/ 135 h 181"/>
                <a:gd name="T30" fmla="*/ 142 w 143"/>
                <a:gd name="T31" fmla="*/ 134 h 181"/>
                <a:gd name="T32" fmla="*/ 143 w 143"/>
                <a:gd name="T33" fmla="*/ 130 h 181"/>
                <a:gd name="T34" fmla="*/ 142 w 143"/>
                <a:gd name="T35" fmla="*/ 128 h 181"/>
                <a:gd name="T36" fmla="*/ 138 w 143"/>
                <a:gd name="T37" fmla="*/ 125 h 181"/>
                <a:gd name="T38" fmla="*/ 16 w 143"/>
                <a:gd name="T39" fmla="*/ 67 h 181"/>
                <a:gd name="T40" fmla="*/ 139 w 143"/>
                <a:gd name="T41" fmla="*/ 9 h 181"/>
                <a:gd name="T42" fmla="*/ 135 w 143"/>
                <a:gd name="T43" fmla="*/ 181 h 181"/>
                <a:gd name="T44" fmla="*/ 138 w 143"/>
                <a:gd name="T45" fmla="*/ 180 h 181"/>
                <a:gd name="T46" fmla="*/ 140 w 143"/>
                <a:gd name="T47" fmla="*/ 180 h 181"/>
                <a:gd name="T48" fmla="*/ 142 w 143"/>
                <a:gd name="T49" fmla="*/ 179 h 181"/>
                <a:gd name="T50" fmla="*/ 143 w 143"/>
                <a:gd name="T51" fmla="*/ 176 h 181"/>
                <a:gd name="T52" fmla="*/ 142 w 143"/>
                <a:gd name="T53" fmla="*/ 173 h 181"/>
                <a:gd name="T54" fmla="*/ 140 w 143"/>
                <a:gd name="T55" fmla="*/ 172 h 181"/>
                <a:gd name="T56" fmla="*/ 137 w 143"/>
                <a:gd name="T57" fmla="*/ 171 h 181"/>
                <a:gd name="T58" fmla="*/ 135 w 143"/>
                <a:gd name="T59" fmla="*/ 171 h 181"/>
                <a:gd name="T60" fmla="*/ 9 w 143"/>
                <a:gd name="T61" fmla="*/ 171 h 181"/>
                <a:gd name="T62" fmla="*/ 6 w 143"/>
                <a:gd name="T63" fmla="*/ 171 h 181"/>
                <a:gd name="T64" fmla="*/ 3 w 143"/>
                <a:gd name="T65" fmla="*/ 172 h 181"/>
                <a:gd name="T66" fmla="*/ 1 w 143"/>
                <a:gd name="T67" fmla="*/ 173 h 181"/>
                <a:gd name="T68" fmla="*/ 0 w 143"/>
                <a:gd name="T69" fmla="*/ 176 h 181"/>
                <a:gd name="T70" fmla="*/ 1 w 143"/>
                <a:gd name="T71" fmla="*/ 179 h 181"/>
                <a:gd name="T72" fmla="*/ 3 w 143"/>
                <a:gd name="T73" fmla="*/ 180 h 181"/>
                <a:gd name="T74" fmla="*/ 5 w 143"/>
                <a:gd name="T75" fmla="*/ 180 h 181"/>
                <a:gd name="T76" fmla="*/ 8 w 143"/>
                <a:gd name="T77" fmla="*/ 181 h 181"/>
                <a:gd name="T78" fmla="*/ 135 w 143"/>
                <a:gd name="T7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3" h="181">
                  <a:moveTo>
                    <a:pt x="139" y="9"/>
                  </a:moveTo>
                  <a:lnTo>
                    <a:pt x="142" y="7"/>
                  </a:lnTo>
                  <a:lnTo>
                    <a:pt x="143" y="4"/>
                  </a:lnTo>
                  <a:lnTo>
                    <a:pt x="142" y="1"/>
                  </a:lnTo>
                  <a:lnTo>
                    <a:pt x="138" y="0"/>
                  </a:lnTo>
                  <a:lnTo>
                    <a:pt x="136" y="0"/>
                  </a:lnTo>
                  <a:lnTo>
                    <a:pt x="134" y="1"/>
                  </a:lnTo>
                  <a:lnTo>
                    <a:pt x="5" y="62"/>
                  </a:lnTo>
                  <a:lnTo>
                    <a:pt x="1" y="65"/>
                  </a:lnTo>
                  <a:lnTo>
                    <a:pt x="0" y="67"/>
                  </a:lnTo>
                  <a:lnTo>
                    <a:pt x="1" y="70"/>
                  </a:lnTo>
                  <a:lnTo>
                    <a:pt x="5" y="73"/>
                  </a:lnTo>
                  <a:lnTo>
                    <a:pt x="134" y="133"/>
                  </a:lnTo>
                  <a:lnTo>
                    <a:pt x="137" y="135"/>
                  </a:lnTo>
                  <a:lnTo>
                    <a:pt x="138" y="135"/>
                  </a:lnTo>
                  <a:lnTo>
                    <a:pt x="142" y="134"/>
                  </a:lnTo>
                  <a:lnTo>
                    <a:pt x="143" y="130"/>
                  </a:lnTo>
                  <a:lnTo>
                    <a:pt x="142" y="128"/>
                  </a:lnTo>
                  <a:lnTo>
                    <a:pt x="138" y="125"/>
                  </a:lnTo>
                  <a:lnTo>
                    <a:pt x="16" y="67"/>
                  </a:lnTo>
                  <a:lnTo>
                    <a:pt x="139" y="9"/>
                  </a:lnTo>
                  <a:close/>
                  <a:moveTo>
                    <a:pt x="135" y="181"/>
                  </a:moveTo>
                  <a:lnTo>
                    <a:pt x="138" y="180"/>
                  </a:lnTo>
                  <a:lnTo>
                    <a:pt x="140" y="180"/>
                  </a:lnTo>
                  <a:lnTo>
                    <a:pt x="142" y="179"/>
                  </a:lnTo>
                  <a:lnTo>
                    <a:pt x="143" y="176"/>
                  </a:lnTo>
                  <a:lnTo>
                    <a:pt x="142" y="173"/>
                  </a:lnTo>
                  <a:lnTo>
                    <a:pt x="140" y="172"/>
                  </a:lnTo>
                  <a:lnTo>
                    <a:pt x="137" y="171"/>
                  </a:lnTo>
                  <a:lnTo>
                    <a:pt x="135" y="171"/>
                  </a:lnTo>
                  <a:lnTo>
                    <a:pt x="9" y="171"/>
                  </a:lnTo>
                  <a:lnTo>
                    <a:pt x="6" y="171"/>
                  </a:lnTo>
                  <a:lnTo>
                    <a:pt x="3" y="172"/>
                  </a:lnTo>
                  <a:lnTo>
                    <a:pt x="1" y="173"/>
                  </a:lnTo>
                  <a:lnTo>
                    <a:pt x="0" y="176"/>
                  </a:lnTo>
                  <a:lnTo>
                    <a:pt x="1" y="179"/>
                  </a:lnTo>
                  <a:lnTo>
                    <a:pt x="3" y="180"/>
                  </a:lnTo>
                  <a:lnTo>
                    <a:pt x="5" y="180"/>
                  </a:lnTo>
                  <a:lnTo>
                    <a:pt x="8" y="181"/>
                  </a:lnTo>
                  <a:lnTo>
                    <a:pt x="135" y="18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59" name="Freeform 395"/>
            <p:cNvSpPr>
              <a:spLocks noChangeAspect="1" noEditPoints="1"/>
            </p:cNvSpPr>
            <p:nvPr/>
          </p:nvSpPr>
          <p:spPr bwMode="auto">
            <a:xfrm>
              <a:off x="1784" y="79"/>
              <a:ext cx="162" cy="211"/>
            </a:xfrm>
            <a:custGeom>
              <a:avLst/>
              <a:gdLst>
                <a:gd name="T0" fmla="*/ 105 w 162"/>
                <a:gd name="T1" fmla="*/ 158 h 211"/>
                <a:gd name="T2" fmla="*/ 129 w 162"/>
                <a:gd name="T3" fmla="*/ 138 h 211"/>
                <a:gd name="T4" fmla="*/ 149 w 162"/>
                <a:gd name="T5" fmla="*/ 111 h 211"/>
                <a:gd name="T6" fmla="*/ 160 w 162"/>
                <a:gd name="T7" fmla="*/ 80 h 211"/>
                <a:gd name="T8" fmla="*/ 161 w 162"/>
                <a:gd name="T9" fmla="*/ 50 h 211"/>
                <a:gd name="T10" fmla="*/ 152 w 162"/>
                <a:gd name="T11" fmla="*/ 27 h 211"/>
                <a:gd name="T12" fmla="*/ 136 w 162"/>
                <a:gd name="T13" fmla="*/ 10 h 211"/>
                <a:gd name="T14" fmla="*/ 115 w 162"/>
                <a:gd name="T15" fmla="*/ 2 h 211"/>
                <a:gd name="T16" fmla="*/ 83 w 162"/>
                <a:gd name="T17" fmla="*/ 3 h 211"/>
                <a:gd name="T18" fmla="*/ 48 w 162"/>
                <a:gd name="T19" fmla="*/ 20 h 211"/>
                <a:gd name="T20" fmla="*/ 19 w 162"/>
                <a:gd name="T21" fmla="*/ 50 h 211"/>
                <a:gd name="T22" fmla="*/ 3 w 162"/>
                <a:gd name="T23" fmla="*/ 88 h 211"/>
                <a:gd name="T24" fmla="*/ 1 w 162"/>
                <a:gd name="T25" fmla="*/ 122 h 211"/>
                <a:gd name="T26" fmla="*/ 10 w 162"/>
                <a:gd name="T27" fmla="*/ 145 h 211"/>
                <a:gd name="T28" fmla="*/ 26 w 162"/>
                <a:gd name="T29" fmla="*/ 161 h 211"/>
                <a:gd name="T30" fmla="*/ 48 w 162"/>
                <a:gd name="T31" fmla="*/ 169 h 211"/>
                <a:gd name="T32" fmla="*/ 70 w 162"/>
                <a:gd name="T33" fmla="*/ 170 h 211"/>
                <a:gd name="T34" fmla="*/ 83 w 162"/>
                <a:gd name="T35" fmla="*/ 176 h 211"/>
                <a:gd name="T36" fmla="*/ 82 w 162"/>
                <a:gd name="T37" fmla="*/ 183 h 211"/>
                <a:gd name="T38" fmla="*/ 82 w 162"/>
                <a:gd name="T39" fmla="*/ 188 h 211"/>
                <a:gd name="T40" fmla="*/ 83 w 162"/>
                <a:gd name="T41" fmla="*/ 197 h 211"/>
                <a:gd name="T42" fmla="*/ 87 w 162"/>
                <a:gd name="T43" fmla="*/ 205 h 211"/>
                <a:gd name="T44" fmla="*/ 95 w 162"/>
                <a:gd name="T45" fmla="*/ 210 h 211"/>
                <a:gd name="T46" fmla="*/ 111 w 162"/>
                <a:gd name="T47" fmla="*/ 209 h 211"/>
                <a:gd name="T48" fmla="*/ 126 w 162"/>
                <a:gd name="T49" fmla="*/ 197 h 211"/>
                <a:gd name="T50" fmla="*/ 136 w 162"/>
                <a:gd name="T51" fmla="*/ 181 h 211"/>
                <a:gd name="T52" fmla="*/ 140 w 162"/>
                <a:gd name="T53" fmla="*/ 168 h 211"/>
                <a:gd name="T54" fmla="*/ 140 w 162"/>
                <a:gd name="T55" fmla="*/ 164 h 211"/>
                <a:gd name="T56" fmla="*/ 136 w 162"/>
                <a:gd name="T57" fmla="*/ 164 h 211"/>
                <a:gd name="T58" fmla="*/ 130 w 162"/>
                <a:gd name="T59" fmla="*/ 176 h 211"/>
                <a:gd name="T60" fmla="*/ 115 w 162"/>
                <a:gd name="T61" fmla="*/ 187 h 211"/>
                <a:gd name="T62" fmla="*/ 101 w 162"/>
                <a:gd name="T63" fmla="*/ 187 h 211"/>
                <a:gd name="T64" fmla="*/ 93 w 162"/>
                <a:gd name="T65" fmla="*/ 175 h 211"/>
                <a:gd name="T66" fmla="*/ 47 w 162"/>
                <a:gd name="T67" fmla="*/ 162 h 211"/>
                <a:gd name="T68" fmla="*/ 27 w 162"/>
                <a:gd name="T69" fmla="*/ 144 h 211"/>
                <a:gd name="T70" fmla="*/ 21 w 162"/>
                <a:gd name="T71" fmla="*/ 116 h 211"/>
                <a:gd name="T72" fmla="*/ 26 w 162"/>
                <a:gd name="T73" fmla="*/ 82 h 211"/>
                <a:gd name="T74" fmla="*/ 45 w 162"/>
                <a:gd name="T75" fmla="*/ 41 h 211"/>
                <a:gd name="T76" fmla="*/ 73 w 162"/>
                <a:gd name="T77" fmla="*/ 15 h 211"/>
                <a:gd name="T78" fmla="*/ 101 w 162"/>
                <a:gd name="T79" fmla="*/ 6 h 211"/>
                <a:gd name="T80" fmla="*/ 130 w 162"/>
                <a:gd name="T81" fmla="*/ 19 h 211"/>
                <a:gd name="T82" fmla="*/ 141 w 162"/>
                <a:gd name="T83" fmla="*/ 56 h 211"/>
                <a:gd name="T84" fmla="*/ 139 w 162"/>
                <a:gd name="T85" fmla="*/ 78 h 211"/>
                <a:gd name="T86" fmla="*/ 130 w 162"/>
                <a:gd name="T87" fmla="*/ 107 h 211"/>
                <a:gd name="T88" fmla="*/ 115 w 162"/>
                <a:gd name="T89" fmla="*/ 134 h 211"/>
                <a:gd name="T90" fmla="*/ 90 w 162"/>
                <a:gd name="T91" fmla="*/ 156 h 211"/>
                <a:gd name="T92" fmla="*/ 89 w 162"/>
                <a:gd name="T93" fmla="*/ 149 h 211"/>
                <a:gd name="T94" fmla="*/ 86 w 162"/>
                <a:gd name="T95" fmla="*/ 140 h 211"/>
                <a:gd name="T96" fmla="*/ 80 w 162"/>
                <a:gd name="T97" fmla="*/ 134 h 211"/>
                <a:gd name="T98" fmla="*/ 69 w 162"/>
                <a:gd name="T99" fmla="*/ 131 h 211"/>
                <a:gd name="T100" fmla="*/ 53 w 162"/>
                <a:gd name="T101" fmla="*/ 138 h 211"/>
                <a:gd name="T102" fmla="*/ 46 w 162"/>
                <a:gd name="T103" fmla="*/ 155 h 211"/>
                <a:gd name="T104" fmla="*/ 47 w 162"/>
                <a:gd name="T105" fmla="*/ 162 h 211"/>
                <a:gd name="T106" fmla="*/ 58 w 162"/>
                <a:gd name="T107" fmla="*/ 165 h 211"/>
                <a:gd name="T108" fmla="*/ 52 w 162"/>
                <a:gd name="T109" fmla="*/ 160 h 211"/>
                <a:gd name="T110" fmla="*/ 52 w 162"/>
                <a:gd name="T111" fmla="*/ 148 h 211"/>
                <a:gd name="T112" fmla="*/ 62 w 162"/>
                <a:gd name="T113" fmla="*/ 138 h 211"/>
                <a:gd name="T114" fmla="*/ 76 w 162"/>
                <a:gd name="T115" fmla="*/ 137 h 211"/>
                <a:gd name="T116" fmla="*/ 83 w 162"/>
                <a:gd name="T117" fmla="*/ 147 h 211"/>
                <a:gd name="T118" fmla="*/ 83 w 162"/>
                <a:gd name="T119" fmla="*/ 159 h 211"/>
                <a:gd name="T120" fmla="*/ 71 w 162"/>
                <a:gd name="T121" fmla="*/ 16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2" h="211">
                  <a:moveTo>
                    <a:pt x="91" y="164"/>
                  </a:moveTo>
                  <a:lnTo>
                    <a:pt x="105" y="158"/>
                  </a:lnTo>
                  <a:lnTo>
                    <a:pt x="118" y="149"/>
                  </a:lnTo>
                  <a:lnTo>
                    <a:pt x="129" y="138"/>
                  </a:lnTo>
                  <a:lnTo>
                    <a:pt x="140" y="125"/>
                  </a:lnTo>
                  <a:lnTo>
                    <a:pt x="149" y="111"/>
                  </a:lnTo>
                  <a:lnTo>
                    <a:pt x="156" y="96"/>
                  </a:lnTo>
                  <a:lnTo>
                    <a:pt x="160" y="80"/>
                  </a:lnTo>
                  <a:lnTo>
                    <a:pt x="162" y="63"/>
                  </a:lnTo>
                  <a:lnTo>
                    <a:pt x="161" y="50"/>
                  </a:lnTo>
                  <a:lnTo>
                    <a:pt x="157" y="38"/>
                  </a:lnTo>
                  <a:lnTo>
                    <a:pt x="152" y="27"/>
                  </a:lnTo>
                  <a:lnTo>
                    <a:pt x="145" y="18"/>
                  </a:lnTo>
                  <a:lnTo>
                    <a:pt x="136" y="10"/>
                  </a:lnTo>
                  <a:lnTo>
                    <a:pt x="126" y="5"/>
                  </a:lnTo>
                  <a:lnTo>
                    <a:pt x="115" y="2"/>
                  </a:lnTo>
                  <a:lnTo>
                    <a:pt x="102" y="0"/>
                  </a:lnTo>
                  <a:lnTo>
                    <a:pt x="83" y="3"/>
                  </a:lnTo>
                  <a:lnTo>
                    <a:pt x="65" y="10"/>
                  </a:lnTo>
                  <a:lnTo>
                    <a:pt x="48" y="20"/>
                  </a:lnTo>
                  <a:lnTo>
                    <a:pt x="32" y="34"/>
                  </a:lnTo>
                  <a:lnTo>
                    <a:pt x="19" y="50"/>
                  </a:lnTo>
                  <a:lnTo>
                    <a:pt x="9" y="68"/>
                  </a:lnTo>
                  <a:lnTo>
                    <a:pt x="3" y="88"/>
                  </a:lnTo>
                  <a:lnTo>
                    <a:pt x="0" y="108"/>
                  </a:lnTo>
                  <a:lnTo>
                    <a:pt x="1" y="122"/>
                  </a:lnTo>
                  <a:lnTo>
                    <a:pt x="5" y="134"/>
                  </a:lnTo>
                  <a:lnTo>
                    <a:pt x="10" y="145"/>
                  </a:lnTo>
                  <a:lnTo>
                    <a:pt x="18" y="154"/>
                  </a:lnTo>
                  <a:lnTo>
                    <a:pt x="26" y="161"/>
                  </a:lnTo>
                  <a:lnTo>
                    <a:pt x="37" y="166"/>
                  </a:lnTo>
                  <a:lnTo>
                    <a:pt x="48" y="169"/>
                  </a:lnTo>
                  <a:lnTo>
                    <a:pt x="60" y="171"/>
                  </a:lnTo>
                  <a:lnTo>
                    <a:pt x="70" y="170"/>
                  </a:lnTo>
                  <a:lnTo>
                    <a:pt x="83" y="167"/>
                  </a:lnTo>
                  <a:lnTo>
                    <a:pt x="83" y="176"/>
                  </a:lnTo>
                  <a:lnTo>
                    <a:pt x="82" y="180"/>
                  </a:lnTo>
                  <a:lnTo>
                    <a:pt x="82" y="183"/>
                  </a:lnTo>
                  <a:lnTo>
                    <a:pt x="82" y="185"/>
                  </a:lnTo>
                  <a:lnTo>
                    <a:pt x="82" y="188"/>
                  </a:lnTo>
                  <a:lnTo>
                    <a:pt x="82" y="192"/>
                  </a:lnTo>
                  <a:lnTo>
                    <a:pt x="83" y="197"/>
                  </a:lnTo>
                  <a:lnTo>
                    <a:pt x="85" y="201"/>
                  </a:lnTo>
                  <a:lnTo>
                    <a:pt x="87" y="205"/>
                  </a:lnTo>
                  <a:lnTo>
                    <a:pt x="90" y="208"/>
                  </a:lnTo>
                  <a:lnTo>
                    <a:pt x="95" y="210"/>
                  </a:lnTo>
                  <a:lnTo>
                    <a:pt x="102" y="211"/>
                  </a:lnTo>
                  <a:lnTo>
                    <a:pt x="111" y="209"/>
                  </a:lnTo>
                  <a:lnTo>
                    <a:pt x="119" y="204"/>
                  </a:lnTo>
                  <a:lnTo>
                    <a:pt x="126" y="197"/>
                  </a:lnTo>
                  <a:lnTo>
                    <a:pt x="131" y="189"/>
                  </a:lnTo>
                  <a:lnTo>
                    <a:pt x="136" y="181"/>
                  </a:lnTo>
                  <a:lnTo>
                    <a:pt x="138" y="174"/>
                  </a:lnTo>
                  <a:lnTo>
                    <a:pt x="140" y="168"/>
                  </a:lnTo>
                  <a:lnTo>
                    <a:pt x="141" y="165"/>
                  </a:lnTo>
                  <a:lnTo>
                    <a:pt x="140" y="164"/>
                  </a:lnTo>
                  <a:lnTo>
                    <a:pt x="138" y="163"/>
                  </a:lnTo>
                  <a:lnTo>
                    <a:pt x="136" y="164"/>
                  </a:lnTo>
                  <a:lnTo>
                    <a:pt x="135" y="166"/>
                  </a:lnTo>
                  <a:lnTo>
                    <a:pt x="130" y="176"/>
                  </a:lnTo>
                  <a:lnTo>
                    <a:pt x="122" y="183"/>
                  </a:lnTo>
                  <a:lnTo>
                    <a:pt x="115" y="187"/>
                  </a:lnTo>
                  <a:lnTo>
                    <a:pt x="108" y="188"/>
                  </a:lnTo>
                  <a:lnTo>
                    <a:pt x="101" y="187"/>
                  </a:lnTo>
                  <a:lnTo>
                    <a:pt x="96" y="183"/>
                  </a:lnTo>
                  <a:lnTo>
                    <a:pt x="93" y="175"/>
                  </a:lnTo>
                  <a:lnTo>
                    <a:pt x="91" y="164"/>
                  </a:lnTo>
                  <a:close/>
                  <a:moveTo>
                    <a:pt x="47" y="162"/>
                  </a:moveTo>
                  <a:lnTo>
                    <a:pt x="35" y="155"/>
                  </a:lnTo>
                  <a:lnTo>
                    <a:pt x="27" y="144"/>
                  </a:lnTo>
                  <a:lnTo>
                    <a:pt x="22" y="131"/>
                  </a:lnTo>
                  <a:lnTo>
                    <a:pt x="21" y="116"/>
                  </a:lnTo>
                  <a:lnTo>
                    <a:pt x="22" y="101"/>
                  </a:lnTo>
                  <a:lnTo>
                    <a:pt x="26" y="82"/>
                  </a:lnTo>
                  <a:lnTo>
                    <a:pt x="33" y="61"/>
                  </a:lnTo>
                  <a:lnTo>
                    <a:pt x="45" y="41"/>
                  </a:lnTo>
                  <a:lnTo>
                    <a:pt x="58" y="25"/>
                  </a:lnTo>
                  <a:lnTo>
                    <a:pt x="73" y="15"/>
                  </a:lnTo>
                  <a:lnTo>
                    <a:pt x="87" y="8"/>
                  </a:lnTo>
                  <a:lnTo>
                    <a:pt x="101" y="6"/>
                  </a:lnTo>
                  <a:lnTo>
                    <a:pt x="117" y="10"/>
                  </a:lnTo>
                  <a:lnTo>
                    <a:pt x="130" y="19"/>
                  </a:lnTo>
                  <a:lnTo>
                    <a:pt x="138" y="35"/>
                  </a:lnTo>
                  <a:lnTo>
                    <a:pt x="141" y="56"/>
                  </a:lnTo>
                  <a:lnTo>
                    <a:pt x="141" y="66"/>
                  </a:lnTo>
                  <a:lnTo>
                    <a:pt x="139" y="78"/>
                  </a:lnTo>
                  <a:lnTo>
                    <a:pt x="135" y="92"/>
                  </a:lnTo>
                  <a:lnTo>
                    <a:pt x="130" y="107"/>
                  </a:lnTo>
                  <a:lnTo>
                    <a:pt x="123" y="121"/>
                  </a:lnTo>
                  <a:lnTo>
                    <a:pt x="115" y="134"/>
                  </a:lnTo>
                  <a:lnTo>
                    <a:pt x="104" y="146"/>
                  </a:lnTo>
                  <a:lnTo>
                    <a:pt x="90" y="156"/>
                  </a:lnTo>
                  <a:lnTo>
                    <a:pt x="90" y="153"/>
                  </a:lnTo>
                  <a:lnTo>
                    <a:pt x="89" y="149"/>
                  </a:lnTo>
                  <a:lnTo>
                    <a:pt x="88" y="144"/>
                  </a:lnTo>
                  <a:lnTo>
                    <a:pt x="86" y="140"/>
                  </a:lnTo>
                  <a:lnTo>
                    <a:pt x="83" y="137"/>
                  </a:lnTo>
                  <a:lnTo>
                    <a:pt x="80" y="134"/>
                  </a:lnTo>
                  <a:lnTo>
                    <a:pt x="75" y="131"/>
                  </a:lnTo>
                  <a:lnTo>
                    <a:pt x="69" y="131"/>
                  </a:lnTo>
                  <a:lnTo>
                    <a:pt x="60" y="133"/>
                  </a:lnTo>
                  <a:lnTo>
                    <a:pt x="53" y="138"/>
                  </a:lnTo>
                  <a:lnTo>
                    <a:pt x="48" y="146"/>
                  </a:lnTo>
                  <a:lnTo>
                    <a:pt x="46" y="155"/>
                  </a:lnTo>
                  <a:lnTo>
                    <a:pt x="46" y="160"/>
                  </a:lnTo>
                  <a:lnTo>
                    <a:pt x="47" y="162"/>
                  </a:lnTo>
                  <a:close/>
                  <a:moveTo>
                    <a:pt x="61" y="165"/>
                  </a:moveTo>
                  <a:lnTo>
                    <a:pt x="58" y="165"/>
                  </a:lnTo>
                  <a:lnTo>
                    <a:pt x="55" y="163"/>
                  </a:lnTo>
                  <a:lnTo>
                    <a:pt x="52" y="160"/>
                  </a:lnTo>
                  <a:lnTo>
                    <a:pt x="51" y="155"/>
                  </a:lnTo>
                  <a:lnTo>
                    <a:pt x="52" y="148"/>
                  </a:lnTo>
                  <a:lnTo>
                    <a:pt x="56" y="142"/>
                  </a:lnTo>
                  <a:lnTo>
                    <a:pt x="62" y="138"/>
                  </a:lnTo>
                  <a:lnTo>
                    <a:pt x="69" y="136"/>
                  </a:lnTo>
                  <a:lnTo>
                    <a:pt x="76" y="137"/>
                  </a:lnTo>
                  <a:lnTo>
                    <a:pt x="80" y="141"/>
                  </a:lnTo>
                  <a:lnTo>
                    <a:pt x="83" y="147"/>
                  </a:lnTo>
                  <a:lnTo>
                    <a:pt x="84" y="156"/>
                  </a:lnTo>
                  <a:lnTo>
                    <a:pt x="83" y="159"/>
                  </a:lnTo>
                  <a:lnTo>
                    <a:pt x="81" y="160"/>
                  </a:lnTo>
                  <a:lnTo>
                    <a:pt x="71" y="164"/>
                  </a:lnTo>
                  <a:lnTo>
                    <a:pt x="61" y="16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60" name="Freeform 396"/>
            <p:cNvSpPr>
              <a:spLocks noChangeAspect="1"/>
            </p:cNvSpPr>
            <p:nvPr/>
          </p:nvSpPr>
          <p:spPr bwMode="auto">
            <a:xfrm>
              <a:off x="1977" y="0"/>
              <a:ext cx="42" cy="164"/>
            </a:xfrm>
            <a:custGeom>
              <a:avLst/>
              <a:gdLst>
                <a:gd name="T0" fmla="*/ 39 w 42"/>
                <a:gd name="T1" fmla="*/ 0 h 164"/>
                <a:gd name="T2" fmla="*/ 20 w 42"/>
                <a:gd name="T3" fmla="*/ 18 h 164"/>
                <a:gd name="T4" fmla="*/ 8 w 42"/>
                <a:gd name="T5" fmla="*/ 40 h 164"/>
                <a:gd name="T6" fmla="*/ 1 w 42"/>
                <a:gd name="T7" fmla="*/ 61 h 164"/>
                <a:gd name="T8" fmla="*/ 0 w 42"/>
                <a:gd name="T9" fmla="*/ 82 h 164"/>
                <a:gd name="T10" fmla="*/ 1 w 42"/>
                <a:gd name="T11" fmla="*/ 101 h 164"/>
                <a:gd name="T12" fmla="*/ 7 w 42"/>
                <a:gd name="T13" fmla="*/ 123 h 164"/>
                <a:gd name="T14" fmla="*/ 19 w 42"/>
                <a:gd name="T15" fmla="*/ 144 h 164"/>
                <a:gd name="T16" fmla="*/ 39 w 42"/>
                <a:gd name="T17" fmla="*/ 164 h 164"/>
                <a:gd name="T18" fmla="*/ 41 w 42"/>
                <a:gd name="T19" fmla="*/ 163 h 164"/>
                <a:gd name="T20" fmla="*/ 42 w 42"/>
                <a:gd name="T21" fmla="*/ 162 h 164"/>
                <a:gd name="T22" fmla="*/ 42 w 42"/>
                <a:gd name="T23" fmla="*/ 160 h 164"/>
                <a:gd name="T24" fmla="*/ 41 w 42"/>
                <a:gd name="T25" fmla="*/ 159 h 164"/>
                <a:gd name="T26" fmla="*/ 27 w 42"/>
                <a:gd name="T27" fmla="*/ 143 h 164"/>
                <a:gd name="T28" fmla="*/ 17 w 42"/>
                <a:gd name="T29" fmla="*/ 124 h 164"/>
                <a:gd name="T30" fmla="*/ 12 w 42"/>
                <a:gd name="T31" fmla="*/ 104 h 164"/>
                <a:gd name="T32" fmla="*/ 11 w 42"/>
                <a:gd name="T33" fmla="*/ 82 h 164"/>
                <a:gd name="T34" fmla="*/ 14 w 42"/>
                <a:gd name="T35" fmla="*/ 53 h 164"/>
                <a:gd name="T36" fmla="*/ 21 w 42"/>
                <a:gd name="T37" fmla="*/ 31 h 164"/>
                <a:gd name="T38" fmla="*/ 31 w 42"/>
                <a:gd name="T39" fmla="*/ 15 h 164"/>
                <a:gd name="T40" fmla="*/ 41 w 42"/>
                <a:gd name="T41" fmla="*/ 4 h 164"/>
                <a:gd name="T42" fmla="*/ 42 w 42"/>
                <a:gd name="T43" fmla="*/ 2 h 164"/>
                <a:gd name="T44" fmla="*/ 41 w 42"/>
                <a:gd name="T45" fmla="*/ 0 h 164"/>
                <a:gd name="T46" fmla="*/ 39 w 42"/>
                <a:gd name="T47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164">
                  <a:moveTo>
                    <a:pt x="39" y="0"/>
                  </a:moveTo>
                  <a:lnTo>
                    <a:pt x="20" y="18"/>
                  </a:lnTo>
                  <a:lnTo>
                    <a:pt x="8" y="40"/>
                  </a:lnTo>
                  <a:lnTo>
                    <a:pt x="1" y="61"/>
                  </a:lnTo>
                  <a:lnTo>
                    <a:pt x="0" y="82"/>
                  </a:lnTo>
                  <a:lnTo>
                    <a:pt x="1" y="101"/>
                  </a:lnTo>
                  <a:lnTo>
                    <a:pt x="7" y="123"/>
                  </a:lnTo>
                  <a:lnTo>
                    <a:pt x="19" y="144"/>
                  </a:lnTo>
                  <a:lnTo>
                    <a:pt x="39" y="164"/>
                  </a:lnTo>
                  <a:lnTo>
                    <a:pt x="41" y="163"/>
                  </a:lnTo>
                  <a:lnTo>
                    <a:pt x="42" y="162"/>
                  </a:lnTo>
                  <a:lnTo>
                    <a:pt x="42" y="160"/>
                  </a:lnTo>
                  <a:lnTo>
                    <a:pt x="41" y="159"/>
                  </a:lnTo>
                  <a:lnTo>
                    <a:pt x="27" y="143"/>
                  </a:lnTo>
                  <a:lnTo>
                    <a:pt x="17" y="124"/>
                  </a:lnTo>
                  <a:lnTo>
                    <a:pt x="12" y="104"/>
                  </a:lnTo>
                  <a:lnTo>
                    <a:pt x="11" y="82"/>
                  </a:lnTo>
                  <a:lnTo>
                    <a:pt x="14" y="53"/>
                  </a:lnTo>
                  <a:lnTo>
                    <a:pt x="21" y="31"/>
                  </a:lnTo>
                  <a:lnTo>
                    <a:pt x="31" y="15"/>
                  </a:lnTo>
                  <a:lnTo>
                    <a:pt x="41" y="4"/>
                  </a:lnTo>
                  <a:lnTo>
                    <a:pt x="42" y="2"/>
                  </a:lnTo>
                  <a:lnTo>
                    <a:pt x="41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61" name="Freeform 397"/>
            <p:cNvSpPr>
              <a:spLocks noChangeAspect="1" noEditPoints="1"/>
            </p:cNvSpPr>
            <p:nvPr/>
          </p:nvSpPr>
          <p:spPr bwMode="auto">
            <a:xfrm>
              <a:off x="2043" y="11"/>
              <a:ext cx="125" cy="112"/>
            </a:xfrm>
            <a:custGeom>
              <a:avLst/>
              <a:gdLst>
                <a:gd name="T0" fmla="*/ 18 w 125"/>
                <a:gd name="T1" fmla="*/ 102 h 112"/>
                <a:gd name="T2" fmla="*/ 12 w 125"/>
                <a:gd name="T3" fmla="*/ 105 h 112"/>
                <a:gd name="T4" fmla="*/ 1 w 125"/>
                <a:gd name="T5" fmla="*/ 106 h 112"/>
                <a:gd name="T6" fmla="*/ 1 w 125"/>
                <a:gd name="T7" fmla="*/ 111 h 112"/>
                <a:gd name="T8" fmla="*/ 68 w 125"/>
                <a:gd name="T9" fmla="*/ 112 h 112"/>
                <a:gd name="T10" fmla="*/ 103 w 125"/>
                <a:gd name="T11" fmla="*/ 100 h 112"/>
                <a:gd name="T12" fmla="*/ 117 w 125"/>
                <a:gd name="T13" fmla="*/ 77 h 112"/>
                <a:gd name="T14" fmla="*/ 109 w 125"/>
                <a:gd name="T15" fmla="*/ 61 h 112"/>
                <a:gd name="T16" fmla="*/ 89 w 125"/>
                <a:gd name="T17" fmla="*/ 53 h 112"/>
                <a:gd name="T18" fmla="*/ 114 w 125"/>
                <a:gd name="T19" fmla="*/ 42 h 112"/>
                <a:gd name="T20" fmla="*/ 125 w 125"/>
                <a:gd name="T21" fmla="*/ 23 h 112"/>
                <a:gd name="T22" fmla="*/ 116 w 125"/>
                <a:gd name="T23" fmla="*/ 7 h 112"/>
                <a:gd name="T24" fmla="*/ 91 w 125"/>
                <a:gd name="T25" fmla="*/ 0 h 112"/>
                <a:gd name="T26" fmla="*/ 28 w 125"/>
                <a:gd name="T27" fmla="*/ 0 h 112"/>
                <a:gd name="T28" fmla="*/ 28 w 125"/>
                <a:gd name="T29" fmla="*/ 5 h 112"/>
                <a:gd name="T30" fmla="*/ 34 w 125"/>
                <a:gd name="T31" fmla="*/ 6 h 112"/>
                <a:gd name="T32" fmla="*/ 41 w 125"/>
                <a:gd name="T33" fmla="*/ 7 h 112"/>
                <a:gd name="T34" fmla="*/ 41 w 125"/>
                <a:gd name="T35" fmla="*/ 9 h 112"/>
                <a:gd name="T36" fmla="*/ 19 w 125"/>
                <a:gd name="T37" fmla="*/ 99 h 112"/>
                <a:gd name="T38" fmla="*/ 55 w 125"/>
                <a:gd name="T39" fmla="*/ 11 h 112"/>
                <a:gd name="T40" fmla="*/ 57 w 125"/>
                <a:gd name="T41" fmla="*/ 7 h 112"/>
                <a:gd name="T42" fmla="*/ 64 w 125"/>
                <a:gd name="T43" fmla="*/ 6 h 112"/>
                <a:gd name="T44" fmla="*/ 94 w 125"/>
                <a:gd name="T45" fmla="*/ 6 h 112"/>
                <a:gd name="T46" fmla="*/ 102 w 125"/>
                <a:gd name="T47" fmla="*/ 10 h 112"/>
                <a:gd name="T48" fmla="*/ 107 w 125"/>
                <a:gd name="T49" fmla="*/ 15 h 112"/>
                <a:gd name="T50" fmla="*/ 109 w 125"/>
                <a:gd name="T51" fmla="*/ 20 h 112"/>
                <a:gd name="T52" fmla="*/ 106 w 125"/>
                <a:gd name="T53" fmla="*/ 33 h 112"/>
                <a:gd name="T54" fmla="*/ 87 w 125"/>
                <a:gd name="T55" fmla="*/ 49 h 112"/>
                <a:gd name="T56" fmla="*/ 45 w 125"/>
                <a:gd name="T57" fmla="*/ 51 h 112"/>
                <a:gd name="T58" fmla="*/ 34 w 125"/>
                <a:gd name="T59" fmla="*/ 106 h 112"/>
                <a:gd name="T60" fmla="*/ 32 w 125"/>
                <a:gd name="T61" fmla="*/ 105 h 112"/>
                <a:gd name="T62" fmla="*/ 32 w 125"/>
                <a:gd name="T63" fmla="*/ 103 h 112"/>
                <a:gd name="T64" fmla="*/ 44 w 125"/>
                <a:gd name="T65" fmla="*/ 56 h 112"/>
                <a:gd name="T66" fmla="*/ 89 w 125"/>
                <a:gd name="T67" fmla="*/ 58 h 112"/>
                <a:gd name="T68" fmla="*/ 99 w 125"/>
                <a:gd name="T69" fmla="*/ 68 h 112"/>
                <a:gd name="T70" fmla="*/ 97 w 125"/>
                <a:gd name="T71" fmla="*/ 87 h 112"/>
                <a:gd name="T72" fmla="*/ 78 w 125"/>
                <a:gd name="T73" fmla="*/ 103 h 112"/>
                <a:gd name="T74" fmla="*/ 37 w 125"/>
                <a:gd name="T75" fmla="*/ 10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5" h="112">
                  <a:moveTo>
                    <a:pt x="19" y="99"/>
                  </a:moveTo>
                  <a:lnTo>
                    <a:pt x="18" y="102"/>
                  </a:lnTo>
                  <a:lnTo>
                    <a:pt x="16" y="104"/>
                  </a:lnTo>
                  <a:lnTo>
                    <a:pt x="12" y="105"/>
                  </a:lnTo>
                  <a:lnTo>
                    <a:pt x="5" y="106"/>
                  </a:lnTo>
                  <a:lnTo>
                    <a:pt x="1" y="106"/>
                  </a:lnTo>
                  <a:lnTo>
                    <a:pt x="0" y="109"/>
                  </a:lnTo>
                  <a:lnTo>
                    <a:pt x="1" y="111"/>
                  </a:lnTo>
                  <a:lnTo>
                    <a:pt x="5" y="112"/>
                  </a:lnTo>
                  <a:lnTo>
                    <a:pt x="68" y="112"/>
                  </a:lnTo>
                  <a:lnTo>
                    <a:pt x="87" y="108"/>
                  </a:lnTo>
                  <a:lnTo>
                    <a:pt x="103" y="100"/>
                  </a:lnTo>
                  <a:lnTo>
                    <a:pt x="113" y="89"/>
                  </a:lnTo>
                  <a:lnTo>
                    <a:pt x="117" y="77"/>
                  </a:lnTo>
                  <a:lnTo>
                    <a:pt x="115" y="68"/>
                  </a:lnTo>
                  <a:lnTo>
                    <a:pt x="109" y="61"/>
                  </a:lnTo>
                  <a:lnTo>
                    <a:pt x="100" y="56"/>
                  </a:lnTo>
                  <a:lnTo>
                    <a:pt x="89" y="53"/>
                  </a:lnTo>
                  <a:lnTo>
                    <a:pt x="103" y="49"/>
                  </a:lnTo>
                  <a:lnTo>
                    <a:pt x="114" y="42"/>
                  </a:lnTo>
                  <a:lnTo>
                    <a:pt x="122" y="33"/>
                  </a:lnTo>
                  <a:lnTo>
                    <a:pt x="125" y="23"/>
                  </a:lnTo>
                  <a:lnTo>
                    <a:pt x="123" y="14"/>
                  </a:lnTo>
                  <a:lnTo>
                    <a:pt x="116" y="7"/>
                  </a:lnTo>
                  <a:lnTo>
                    <a:pt x="105" y="2"/>
                  </a:lnTo>
                  <a:lnTo>
                    <a:pt x="91" y="0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6" y="3"/>
                  </a:lnTo>
                  <a:lnTo>
                    <a:pt x="28" y="5"/>
                  </a:lnTo>
                  <a:lnTo>
                    <a:pt x="31" y="6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1" y="12"/>
                  </a:lnTo>
                  <a:lnTo>
                    <a:pt x="19" y="99"/>
                  </a:lnTo>
                  <a:close/>
                  <a:moveTo>
                    <a:pt x="45" y="51"/>
                  </a:moveTo>
                  <a:lnTo>
                    <a:pt x="55" y="11"/>
                  </a:lnTo>
                  <a:lnTo>
                    <a:pt x="56" y="8"/>
                  </a:lnTo>
                  <a:lnTo>
                    <a:pt x="57" y="7"/>
                  </a:lnTo>
                  <a:lnTo>
                    <a:pt x="60" y="6"/>
                  </a:lnTo>
                  <a:lnTo>
                    <a:pt x="64" y="6"/>
                  </a:lnTo>
                  <a:lnTo>
                    <a:pt x="88" y="6"/>
                  </a:lnTo>
                  <a:lnTo>
                    <a:pt x="94" y="6"/>
                  </a:lnTo>
                  <a:lnTo>
                    <a:pt x="99" y="7"/>
                  </a:lnTo>
                  <a:lnTo>
                    <a:pt x="102" y="10"/>
                  </a:lnTo>
                  <a:lnTo>
                    <a:pt x="105" y="12"/>
                  </a:lnTo>
                  <a:lnTo>
                    <a:pt x="107" y="15"/>
                  </a:lnTo>
                  <a:lnTo>
                    <a:pt x="108" y="18"/>
                  </a:lnTo>
                  <a:lnTo>
                    <a:pt x="109" y="20"/>
                  </a:lnTo>
                  <a:lnTo>
                    <a:pt x="109" y="23"/>
                  </a:lnTo>
                  <a:lnTo>
                    <a:pt x="106" y="33"/>
                  </a:lnTo>
                  <a:lnTo>
                    <a:pt x="99" y="42"/>
                  </a:lnTo>
                  <a:lnTo>
                    <a:pt x="87" y="49"/>
                  </a:lnTo>
                  <a:lnTo>
                    <a:pt x="72" y="51"/>
                  </a:lnTo>
                  <a:lnTo>
                    <a:pt x="45" y="51"/>
                  </a:lnTo>
                  <a:close/>
                  <a:moveTo>
                    <a:pt x="37" y="106"/>
                  </a:moveTo>
                  <a:lnTo>
                    <a:pt x="34" y="106"/>
                  </a:lnTo>
                  <a:lnTo>
                    <a:pt x="33" y="106"/>
                  </a:lnTo>
                  <a:lnTo>
                    <a:pt x="32" y="105"/>
                  </a:lnTo>
                  <a:lnTo>
                    <a:pt x="32" y="104"/>
                  </a:lnTo>
                  <a:lnTo>
                    <a:pt x="32" y="103"/>
                  </a:lnTo>
                  <a:lnTo>
                    <a:pt x="33" y="101"/>
                  </a:lnTo>
                  <a:lnTo>
                    <a:pt x="44" y="56"/>
                  </a:lnTo>
                  <a:lnTo>
                    <a:pt x="79" y="56"/>
                  </a:lnTo>
                  <a:lnTo>
                    <a:pt x="89" y="58"/>
                  </a:lnTo>
                  <a:lnTo>
                    <a:pt x="95" y="62"/>
                  </a:lnTo>
                  <a:lnTo>
                    <a:pt x="99" y="68"/>
                  </a:lnTo>
                  <a:lnTo>
                    <a:pt x="100" y="75"/>
                  </a:lnTo>
                  <a:lnTo>
                    <a:pt x="97" y="87"/>
                  </a:lnTo>
                  <a:lnTo>
                    <a:pt x="89" y="97"/>
                  </a:lnTo>
                  <a:lnTo>
                    <a:pt x="78" y="103"/>
                  </a:lnTo>
                  <a:lnTo>
                    <a:pt x="64" y="106"/>
                  </a:lnTo>
                  <a:lnTo>
                    <a:pt x="37" y="10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62" name="Freeform 398"/>
            <p:cNvSpPr>
              <a:spLocks noChangeAspect="1"/>
            </p:cNvSpPr>
            <p:nvPr/>
          </p:nvSpPr>
          <p:spPr bwMode="auto">
            <a:xfrm>
              <a:off x="2192" y="0"/>
              <a:ext cx="42" cy="164"/>
            </a:xfrm>
            <a:custGeom>
              <a:avLst/>
              <a:gdLst>
                <a:gd name="T0" fmla="*/ 3 w 42"/>
                <a:gd name="T1" fmla="*/ 0 h 164"/>
                <a:gd name="T2" fmla="*/ 1 w 42"/>
                <a:gd name="T3" fmla="*/ 0 h 164"/>
                <a:gd name="T4" fmla="*/ 0 w 42"/>
                <a:gd name="T5" fmla="*/ 2 h 164"/>
                <a:gd name="T6" fmla="*/ 1 w 42"/>
                <a:gd name="T7" fmla="*/ 4 h 164"/>
                <a:gd name="T8" fmla="*/ 12 w 42"/>
                <a:gd name="T9" fmla="*/ 16 h 164"/>
                <a:gd name="T10" fmla="*/ 22 w 42"/>
                <a:gd name="T11" fmla="*/ 32 h 164"/>
                <a:gd name="T12" fmla="*/ 29 w 42"/>
                <a:gd name="T13" fmla="*/ 53 h 164"/>
                <a:gd name="T14" fmla="*/ 31 w 42"/>
                <a:gd name="T15" fmla="*/ 82 h 164"/>
                <a:gd name="T16" fmla="*/ 29 w 42"/>
                <a:gd name="T17" fmla="*/ 106 h 164"/>
                <a:gd name="T18" fmla="*/ 24 w 42"/>
                <a:gd name="T19" fmla="*/ 127 h 164"/>
                <a:gd name="T20" fmla="*/ 15 w 42"/>
                <a:gd name="T21" fmla="*/ 144 h 164"/>
                <a:gd name="T22" fmla="*/ 3 w 42"/>
                <a:gd name="T23" fmla="*/ 158 h 164"/>
                <a:gd name="T24" fmla="*/ 0 w 42"/>
                <a:gd name="T25" fmla="*/ 160 h 164"/>
                <a:gd name="T26" fmla="*/ 0 w 42"/>
                <a:gd name="T27" fmla="*/ 162 h 164"/>
                <a:gd name="T28" fmla="*/ 0 w 42"/>
                <a:gd name="T29" fmla="*/ 163 h 164"/>
                <a:gd name="T30" fmla="*/ 2 w 42"/>
                <a:gd name="T31" fmla="*/ 164 h 164"/>
                <a:gd name="T32" fmla="*/ 3 w 42"/>
                <a:gd name="T33" fmla="*/ 163 h 164"/>
                <a:gd name="T34" fmla="*/ 6 w 42"/>
                <a:gd name="T35" fmla="*/ 162 h 164"/>
                <a:gd name="T36" fmla="*/ 9 w 42"/>
                <a:gd name="T37" fmla="*/ 159 h 164"/>
                <a:gd name="T38" fmla="*/ 13 w 42"/>
                <a:gd name="T39" fmla="*/ 156 h 164"/>
                <a:gd name="T40" fmla="*/ 17 w 42"/>
                <a:gd name="T41" fmla="*/ 151 h 164"/>
                <a:gd name="T42" fmla="*/ 22 w 42"/>
                <a:gd name="T43" fmla="*/ 146 h 164"/>
                <a:gd name="T44" fmla="*/ 26 w 42"/>
                <a:gd name="T45" fmla="*/ 139 h 164"/>
                <a:gd name="T46" fmla="*/ 30 w 42"/>
                <a:gd name="T47" fmla="*/ 132 h 164"/>
                <a:gd name="T48" fmla="*/ 39 w 42"/>
                <a:gd name="T49" fmla="*/ 109 h 164"/>
                <a:gd name="T50" fmla="*/ 42 w 42"/>
                <a:gd name="T51" fmla="*/ 82 h 164"/>
                <a:gd name="T52" fmla="*/ 41 w 42"/>
                <a:gd name="T53" fmla="*/ 62 h 164"/>
                <a:gd name="T54" fmla="*/ 35 w 42"/>
                <a:gd name="T55" fmla="*/ 41 h 164"/>
                <a:gd name="T56" fmla="*/ 23 w 42"/>
                <a:gd name="T57" fmla="*/ 19 h 164"/>
                <a:gd name="T58" fmla="*/ 3 w 42"/>
                <a:gd name="T5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164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4"/>
                  </a:lnTo>
                  <a:lnTo>
                    <a:pt x="12" y="16"/>
                  </a:lnTo>
                  <a:lnTo>
                    <a:pt x="22" y="32"/>
                  </a:lnTo>
                  <a:lnTo>
                    <a:pt x="29" y="53"/>
                  </a:lnTo>
                  <a:lnTo>
                    <a:pt x="31" y="82"/>
                  </a:lnTo>
                  <a:lnTo>
                    <a:pt x="29" y="106"/>
                  </a:lnTo>
                  <a:lnTo>
                    <a:pt x="24" y="127"/>
                  </a:lnTo>
                  <a:lnTo>
                    <a:pt x="15" y="144"/>
                  </a:lnTo>
                  <a:lnTo>
                    <a:pt x="3" y="158"/>
                  </a:lnTo>
                  <a:lnTo>
                    <a:pt x="0" y="160"/>
                  </a:lnTo>
                  <a:lnTo>
                    <a:pt x="0" y="162"/>
                  </a:lnTo>
                  <a:lnTo>
                    <a:pt x="0" y="163"/>
                  </a:lnTo>
                  <a:lnTo>
                    <a:pt x="2" y="164"/>
                  </a:lnTo>
                  <a:lnTo>
                    <a:pt x="3" y="163"/>
                  </a:lnTo>
                  <a:lnTo>
                    <a:pt x="6" y="162"/>
                  </a:lnTo>
                  <a:lnTo>
                    <a:pt x="9" y="159"/>
                  </a:lnTo>
                  <a:lnTo>
                    <a:pt x="13" y="156"/>
                  </a:lnTo>
                  <a:lnTo>
                    <a:pt x="17" y="151"/>
                  </a:lnTo>
                  <a:lnTo>
                    <a:pt x="22" y="146"/>
                  </a:lnTo>
                  <a:lnTo>
                    <a:pt x="26" y="139"/>
                  </a:lnTo>
                  <a:lnTo>
                    <a:pt x="30" y="132"/>
                  </a:lnTo>
                  <a:lnTo>
                    <a:pt x="39" y="109"/>
                  </a:lnTo>
                  <a:lnTo>
                    <a:pt x="42" y="82"/>
                  </a:lnTo>
                  <a:lnTo>
                    <a:pt x="41" y="62"/>
                  </a:lnTo>
                  <a:lnTo>
                    <a:pt x="35" y="41"/>
                  </a:lnTo>
                  <a:lnTo>
                    <a:pt x="23" y="1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63" name="Freeform 399"/>
            <p:cNvSpPr>
              <a:spLocks noChangeAspect="1"/>
            </p:cNvSpPr>
            <p:nvPr/>
          </p:nvSpPr>
          <p:spPr bwMode="auto">
            <a:xfrm>
              <a:off x="1969" y="202"/>
              <a:ext cx="126" cy="111"/>
            </a:xfrm>
            <a:custGeom>
              <a:avLst/>
              <a:gdLst>
                <a:gd name="T0" fmla="*/ 119 w 126"/>
                <a:gd name="T1" fmla="*/ 71 h 111"/>
                <a:gd name="T2" fmla="*/ 119 w 126"/>
                <a:gd name="T3" fmla="*/ 69 h 111"/>
                <a:gd name="T4" fmla="*/ 115 w 126"/>
                <a:gd name="T5" fmla="*/ 69 h 111"/>
                <a:gd name="T6" fmla="*/ 112 w 126"/>
                <a:gd name="T7" fmla="*/ 74 h 111"/>
                <a:gd name="T8" fmla="*/ 96 w 126"/>
                <a:gd name="T9" fmla="*/ 98 h 111"/>
                <a:gd name="T10" fmla="*/ 67 w 126"/>
                <a:gd name="T11" fmla="*/ 105 h 111"/>
                <a:gd name="T12" fmla="*/ 36 w 126"/>
                <a:gd name="T13" fmla="*/ 105 h 111"/>
                <a:gd name="T14" fmla="*/ 34 w 126"/>
                <a:gd name="T15" fmla="*/ 105 h 111"/>
                <a:gd name="T16" fmla="*/ 34 w 126"/>
                <a:gd name="T17" fmla="*/ 103 h 111"/>
                <a:gd name="T18" fmla="*/ 45 w 126"/>
                <a:gd name="T19" fmla="*/ 56 h 111"/>
                <a:gd name="T20" fmla="*/ 71 w 126"/>
                <a:gd name="T21" fmla="*/ 57 h 111"/>
                <a:gd name="T22" fmla="*/ 78 w 126"/>
                <a:gd name="T23" fmla="*/ 60 h 111"/>
                <a:gd name="T24" fmla="*/ 77 w 126"/>
                <a:gd name="T25" fmla="*/ 71 h 111"/>
                <a:gd name="T26" fmla="*/ 77 w 126"/>
                <a:gd name="T27" fmla="*/ 73 h 111"/>
                <a:gd name="T28" fmla="*/ 80 w 126"/>
                <a:gd name="T29" fmla="*/ 75 h 111"/>
                <a:gd name="T30" fmla="*/ 83 w 126"/>
                <a:gd name="T31" fmla="*/ 72 h 111"/>
                <a:gd name="T32" fmla="*/ 92 w 126"/>
                <a:gd name="T33" fmla="*/ 34 h 111"/>
                <a:gd name="T34" fmla="*/ 91 w 126"/>
                <a:gd name="T35" fmla="*/ 32 h 111"/>
                <a:gd name="T36" fmla="*/ 87 w 126"/>
                <a:gd name="T37" fmla="*/ 32 h 111"/>
                <a:gd name="T38" fmla="*/ 83 w 126"/>
                <a:gd name="T39" fmla="*/ 43 h 111"/>
                <a:gd name="T40" fmla="*/ 73 w 126"/>
                <a:gd name="T41" fmla="*/ 50 h 111"/>
                <a:gd name="T42" fmla="*/ 47 w 126"/>
                <a:gd name="T43" fmla="*/ 50 h 111"/>
                <a:gd name="T44" fmla="*/ 57 w 126"/>
                <a:gd name="T45" fmla="*/ 8 h 111"/>
                <a:gd name="T46" fmla="*/ 61 w 126"/>
                <a:gd name="T47" fmla="*/ 6 h 111"/>
                <a:gd name="T48" fmla="*/ 92 w 126"/>
                <a:gd name="T49" fmla="*/ 6 h 111"/>
                <a:gd name="T50" fmla="*/ 105 w 126"/>
                <a:gd name="T51" fmla="*/ 7 h 111"/>
                <a:gd name="T52" fmla="*/ 113 w 126"/>
                <a:gd name="T53" fmla="*/ 10 h 111"/>
                <a:gd name="T54" fmla="*/ 117 w 126"/>
                <a:gd name="T55" fmla="*/ 16 h 111"/>
                <a:gd name="T56" fmla="*/ 118 w 126"/>
                <a:gd name="T57" fmla="*/ 25 h 111"/>
                <a:gd name="T58" fmla="*/ 118 w 126"/>
                <a:gd name="T59" fmla="*/ 35 h 111"/>
                <a:gd name="T60" fmla="*/ 121 w 126"/>
                <a:gd name="T61" fmla="*/ 38 h 111"/>
                <a:gd name="T62" fmla="*/ 124 w 126"/>
                <a:gd name="T63" fmla="*/ 33 h 111"/>
                <a:gd name="T64" fmla="*/ 126 w 126"/>
                <a:gd name="T65" fmla="*/ 2 h 111"/>
                <a:gd name="T66" fmla="*/ 124 w 126"/>
                <a:gd name="T67" fmla="*/ 0 h 111"/>
                <a:gd name="T68" fmla="*/ 32 w 126"/>
                <a:gd name="T69" fmla="*/ 0 h 111"/>
                <a:gd name="T70" fmla="*/ 26 w 126"/>
                <a:gd name="T71" fmla="*/ 4 h 111"/>
                <a:gd name="T72" fmla="*/ 32 w 126"/>
                <a:gd name="T73" fmla="*/ 6 h 111"/>
                <a:gd name="T74" fmla="*/ 38 w 126"/>
                <a:gd name="T75" fmla="*/ 6 h 111"/>
                <a:gd name="T76" fmla="*/ 42 w 126"/>
                <a:gd name="T77" fmla="*/ 8 h 111"/>
                <a:gd name="T78" fmla="*/ 20 w 126"/>
                <a:gd name="T79" fmla="*/ 98 h 111"/>
                <a:gd name="T80" fmla="*/ 16 w 126"/>
                <a:gd name="T81" fmla="*/ 104 h 111"/>
                <a:gd name="T82" fmla="*/ 5 w 126"/>
                <a:gd name="T83" fmla="*/ 105 h 111"/>
                <a:gd name="T84" fmla="*/ 0 w 126"/>
                <a:gd name="T85" fmla="*/ 109 h 111"/>
                <a:gd name="T86" fmla="*/ 5 w 126"/>
                <a:gd name="T87" fmla="*/ 111 h 111"/>
                <a:gd name="T88" fmla="*/ 100 w 126"/>
                <a:gd name="T89" fmla="*/ 111 h 111"/>
                <a:gd name="T90" fmla="*/ 102 w 126"/>
                <a:gd name="T91" fmla="*/ 110 h 111"/>
                <a:gd name="T92" fmla="*/ 118 w 126"/>
                <a:gd name="T93" fmla="*/ 7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6" h="111">
                  <a:moveTo>
                    <a:pt x="118" y="73"/>
                  </a:moveTo>
                  <a:lnTo>
                    <a:pt x="119" y="71"/>
                  </a:lnTo>
                  <a:lnTo>
                    <a:pt x="119" y="70"/>
                  </a:lnTo>
                  <a:lnTo>
                    <a:pt x="119" y="69"/>
                  </a:lnTo>
                  <a:lnTo>
                    <a:pt x="117" y="68"/>
                  </a:lnTo>
                  <a:lnTo>
                    <a:pt x="115" y="69"/>
                  </a:lnTo>
                  <a:lnTo>
                    <a:pt x="114" y="70"/>
                  </a:lnTo>
                  <a:lnTo>
                    <a:pt x="112" y="74"/>
                  </a:lnTo>
                  <a:lnTo>
                    <a:pt x="104" y="88"/>
                  </a:lnTo>
                  <a:lnTo>
                    <a:pt x="96" y="98"/>
                  </a:lnTo>
                  <a:lnTo>
                    <a:pt x="84" y="104"/>
                  </a:lnTo>
                  <a:lnTo>
                    <a:pt x="67" y="105"/>
                  </a:lnTo>
                  <a:lnTo>
                    <a:pt x="39" y="105"/>
                  </a:lnTo>
                  <a:lnTo>
                    <a:pt x="36" y="105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34" y="104"/>
                  </a:lnTo>
                  <a:lnTo>
                    <a:pt x="34" y="103"/>
                  </a:lnTo>
                  <a:lnTo>
                    <a:pt x="34" y="100"/>
                  </a:lnTo>
                  <a:lnTo>
                    <a:pt x="45" y="56"/>
                  </a:lnTo>
                  <a:lnTo>
                    <a:pt x="64" y="56"/>
                  </a:lnTo>
                  <a:lnTo>
                    <a:pt x="71" y="57"/>
                  </a:lnTo>
                  <a:lnTo>
                    <a:pt x="76" y="58"/>
                  </a:lnTo>
                  <a:lnTo>
                    <a:pt x="78" y="60"/>
                  </a:lnTo>
                  <a:lnTo>
                    <a:pt x="78" y="64"/>
                  </a:lnTo>
                  <a:lnTo>
                    <a:pt x="77" y="71"/>
                  </a:lnTo>
                  <a:lnTo>
                    <a:pt x="77" y="73"/>
                  </a:lnTo>
                  <a:lnTo>
                    <a:pt x="77" y="73"/>
                  </a:lnTo>
                  <a:lnTo>
                    <a:pt x="77" y="74"/>
                  </a:lnTo>
                  <a:lnTo>
                    <a:pt x="80" y="75"/>
                  </a:lnTo>
                  <a:lnTo>
                    <a:pt x="82" y="75"/>
                  </a:lnTo>
                  <a:lnTo>
                    <a:pt x="83" y="72"/>
                  </a:lnTo>
                  <a:lnTo>
                    <a:pt x="92" y="36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1" y="32"/>
                  </a:lnTo>
                  <a:lnTo>
                    <a:pt x="89" y="31"/>
                  </a:lnTo>
                  <a:lnTo>
                    <a:pt x="87" y="32"/>
                  </a:lnTo>
                  <a:lnTo>
                    <a:pt x="86" y="35"/>
                  </a:lnTo>
                  <a:lnTo>
                    <a:pt x="83" y="43"/>
                  </a:lnTo>
                  <a:lnTo>
                    <a:pt x="79" y="48"/>
                  </a:lnTo>
                  <a:lnTo>
                    <a:pt x="73" y="50"/>
                  </a:lnTo>
                  <a:lnTo>
                    <a:pt x="64" y="50"/>
                  </a:lnTo>
                  <a:lnTo>
                    <a:pt x="47" y="50"/>
                  </a:lnTo>
                  <a:lnTo>
                    <a:pt x="57" y="11"/>
                  </a:lnTo>
                  <a:lnTo>
                    <a:pt x="57" y="8"/>
                  </a:lnTo>
                  <a:lnTo>
                    <a:pt x="59" y="7"/>
                  </a:lnTo>
                  <a:lnTo>
                    <a:pt x="61" y="6"/>
                  </a:lnTo>
                  <a:lnTo>
                    <a:pt x="65" y="6"/>
                  </a:lnTo>
                  <a:lnTo>
                    <a:pt x="92" y="6"/>
                  </a:lnTo>
                  <a:lnTo>
                    <a:pt x="99" y="6"/>
                  </a:lnTo>
                  <a:lnTo>
                    <a:pt x="105" y="7"/>
                  </a:lnTo>
                  <a:lnTo>
                    <a:pt x="109" y="8"/>
                  </a:lnTo>
                  <a:lnTo>
                    <a:pt x="113" y="10"/>
                  </a:lnTo>
                  <a:lnTo>
                    <a:pt x="116" y="12"/>
                  </a:lnTo>
                  <a:lnTo>
                    <a:pt x="117" y="16"/>
                  </a:lnTo>
                  <a:lnTo>
                    <a:pt x="118" y="20"/>
                  </a:lnTo>
                  <a:lnTo>
                    <a:pt x="118" y="25"/>
                  </a:lnTo>
                  <a:lnTo>
                    <a:pt x="118" y="31"/>
                  </a:lnTo>
                  <a:lnTo>
                    <a:pt x="118" y="35"/>
                  </a:lnTo>
                  <a:lnTo>
                    <a:pt x="118" y="37"/>
                  </a:lnTo>
                  <a:lnTo>
                    <a:pt x="121" y="38"/>
                  </a:lnTo>
                  <a:lnTo>
                    <a:pt x="123" y="36"/>
                  </a:lnTo>
                  <a:lnTo>
                    <a:pt x="124" y="33"/>
                  </a:lnTo>
                  <a:lnTo>
                    <a:pt x="126" y="5"/>
                  </a:lnTo>
                  <a:lnTo>
                    <a:pt x="126" y="2"/>
                  </a:lnTo>
                  <a:lnTo>
                    <a:pt x="126" y="1"/>
                  </a:lnTo>
                  <a:lnTo>
                    <a:pt x="124" y="0"/>
                  </a:lnTo>
                  <a:lnTo>
                    <a:pt x="122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41" y="7"/>
                  </a:lnTo>
                  <a:lnTo>
                    <a:pt x="42" y="8"/>
                  </a:lnTo>
                  <a:lnTo>
                    <a:pt x="41" y="12"/>
                  </a:lnTo>
                  <a:lnTo>
                    <a:pt x="20" y="98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2" y="105"/>
                  </a:lnTo>
                  <a:lnTo>
                    <a:pt x="5" y="105"/>
                  </a:lnTo>
                  <a:lnTo>
                    <a:pt x="1" y="106"/>
                  </a:lnTo>
                  <a:lnTo>
                    <a:pt x="0" y="109"/>
                  </a:lnTo>
                  <a:lnTo>
                    <a:pt x="1" y="111"/>
                  </a:lnTo>
                  <a:lnTo>
                    <a:pt x="5" y="111"/>
                  </a:lnTo>
                  <a:lnTo>
                    <a:pt x="97" y="111"/>
                  </a:lnTo>
                  <a:lnTo>
                    <a:pt x="100" y="111"/>
                  </a:lnTo>
                  <a:lnTo>
                    <a:pt x="101" y="111"/>
                  </a:lnTo>
                  <a:lnTo>
                    <a:pt x="102" y="110"/>
                  </a:lnTo>
                  <a:lnTo>
                    <a:pt x="103" y="108"/>
                  </a:lnTo>
                  <a:lnTo>
                    <a:pt x="118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64" name="Freeform 400"/>
            <p:cNvSpPr>
              <a:spLocks noChangeAspect="1"/>
            </p:cNvSpPr>
            <p:nvPr/>
          </p:nvSpPr>
          <p:spPr bwMode="auto">
            <a:xfrm>
              <a:off x="2288" y="69"/>
              <a:ext cx="54" cy="234"/>
            </a:xfrm>
            <a:custGeom>
              <a:avLst/>
              <a:gdLst>
                <a:gd name="T0" fmla="*/ 54 w 54"/>
                <a:gd name="T1" fmla="*/ 232 h 234"/>
                <a:gd name="T2" fmla="*/ 54 w 54"/>
                <a:gd name="T3" fmla="*/ 231 h 234"/>
                <a:gd name="T4" fmla="*/ 54 w 54"/>
                <a:gd name="T5" fmla="*/ 230 h 234"/>
                <a:gd name="T6" fmla="*/ 53 w 54"/>
                <a:gd name="T7" fmla="*/ 229 h 234"/>
                <a:gd name="T8" fmla="*/ 51 w 54"/>
                <a:gd name="T9" fmla="*/ 226 h 234"/>
                <a:gd name="T10" fmla="*/ 32 w 54"/>
                <a:gd name="T11" fmla="*/ 202 h 234"/>
                <a:gd name="T12" fmla="*/ 21 w 54"/>
                <a:gd name="T13" fmla="*/ 174 h 234"/>
                <a:gd name="T14" fmla="*/ 15 w 54"/>
                <a:gd name="T15" fmla="*/ 145 h 234"/>
                <a:gd name="T16" fmla="*/ 14 w 54"/>
                <a:gd name="T17" fmla="*/ 117 h 234"/>
                <a:gd name="T18" fmla="*/ 16 w 54"/>
                <a:gd name="T19" fmla="*/ 87 h 234"/>
                <a:gd name="T20" fmla="*/ 22 w 54"/>
                <a:gd name="T21" fmla="*/ 57 h 234"/>
                <a:gd name="T22" fmla="*/ 33 w 54"/>
                <a:gd name="T23" fmla="*/ 30 h 234"/>
                <a:gd name="T24" fmla="*/ 51 w 54"/>
                <a:gd name="T25" fmla="*/ 6 h 234"/>
                <a:gd name="T26" fmla="*/ 54 w 54"/>
                <a:gd name="T27" fmla="*/ 3 h 234"/>
                <a:gd name="T28" fmla="*/ 54 w 54"/>
                <a:gd name="T29" fmla="*/ 2 h 234"/>
                <a:gd name="T30" fmla="*/ 54 w 54"/>
                <a:gd name="T31" fmla="*/ 0 h 234"/>
                <a:gd name="T32" fmla="*/ 52 w 54"/>
                <a:gd name="T33" fmla="*/ 0 h 234"/>
                <a:gd name="T34" fmla="*/ 47 w 54"/>
                <a:gd name="T35" fmla="*/ 3 h 234"/>
                <a:gd name="T36" fmla="*/ 38 w 54"/>
                <a:gd name="T37" fmla="*/ 12 h 234"/>
                <a:gd name="T38" fmla="*/ 26 w 54"/>
                <a:gd name="T39" fmla="*/ 26 h 234"/>
                <a:gd name="T40" fmla="*/ 15 w 54"/>
                <a:gd name="T41" fmla="*/ 46 h 234"/>
                <a:gd name="T42" fmla="*/ 8 w 54"/>
                <a:gd name="T43" fmla="*/ 65 h 234"/>
                <a:gd name="T44" fmla="*/ 3 w 54"/>
                <a:gd name="T45" fmla="*/ 83 h 234"/>
                <a:gd name="T46" fmla="*/ 1 w 54"/>
                <a:gd name="T47" fmla="*/ 101 h 234"/>
                <a:gd name="T48" fmla="*/ 0 w 54"/>
                <a:gd name="T49" fmla="*/ 117 h 234"/>
                <a:gd name="T50" fmla="*/ 1 w 54"/>
                <a:gd name="T51" fmla="*/ 132 h 234"/>
                <a:gd name="T52" fmla="*/ 3 w 54"/>
                <a:gd name="T53" fmla="*/ 150 h 234"/>
                <a:gd name="T54" fmla="*/ 8 w 54"/>
                <a:gd name="T55" fmla="*/ 170 h 234"/>
                <a:gd name="T56" fmla="*/ 16 w 54"/>
                <a:gd name="T57" fmla="*/ 190 h 234"/>
                <a:gd name="T58" fmla="*/ 27 w 54"/>
                <a:gd name="T59" fmla="*/ 209 h 234"/>
                <a:gd name="T60" fmla="*/ 38 w 54"/>
                <a:gd name="T61" fmla="*/ 223 h 234"/>
                <a:gd name="T62" fmla="*/ 48 w 54"/>
                <a:gd name="T63" fmla="*/ 231 h 234"/>
                <a:gd name="T64" fmla="*/ 52 w 54"/>
                <a:gd name="T65" fmla="*/ 234 h 234"/>
                <a:gd name="T66" fmla="*/ 54 w 54"/>
                <a:gd name="T67" fmla="*/ 233 h 234"/>
                <a:gd name="T68" fmla="*/ 54 w 54"/>
                <a:gd name="T69" fmla="*/ 23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234">
                  <a:moveTo>
                    <a:pt x="54" y="232"/>
                  </a:moveTo>
                  <a:lnTo>
                    <a:pt x="54" y="231"/>
                  </a:lnTo>
                  <a:lnTo>
                    <a:pt x="54" y="230"/>
                  </a:lnTo>
                  <a:lnTo>
                    <a:pt x="53" y="229"/>
                  </a:lnTo>
                  <a:lnTo>
                    <a:pt x="51" y="226"/>
                  </a:lnTo>
                  <a:lnTo>
                    <a:pt x="32" y="202"/>
                  </a:lnTo>
                  <a:lnTo>
                    <a:pt x="21" y="174"/>
                  </a:lnTo>
                  <a:lnTo>
                    <a:pt x="15" y="145"/>
                  </a:lnTo>
                  <a:lnTo>
                    <a:pt x="14" y="117"/>
                  </a:lnTo>
                  <a:lnTo>
                    <a:pt x="16" y="87"/>
                  </a:lnTo>
                  <a:lnTo>
                    <a:pt x="22" y="57"/>
                  </a:lnTo>
                  <a:lnTo>
                    <a:pt x="33" y="30"/>
                  </a:lnTo>
                  <a:lnTo>
                    <a:pt x="51" y="6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47" y="3"/>
                  </a:lnTo>
                  <a:lnTo>
                    <a:pt x="38" y="12"/>
                  </a:lnTo>
                  <a:lnTo>
                    <a:pt x="26" y="26"/>
                  </a:lnTo>
                  <a:lnTo>
                    <a:pt x="15" y="46"/>
                  </a:lnTo>
                  <a:lnTo>
                    <a:pt x="8" y="65"/>
                  </a:lnTo>
                  <a:lnTo>
                    <a:pt x="3" y="83"/>
                  </a:lnTo>
                  <a:lnTo>
                    <a:pt x="1" y="101"/>
                  </a:lnTo>
                  <a:lnTo>
                    <a:pt x="0" y="117"/>
                  </a:lnTo>
                  <a:lnTo>
                    <a:pt x="1" y="132"/>
                  </a:lnTo>
                  <a:lnTo>
                    <a:pt x="3" y="150"/>
                  </a:lnTo>
                  <a:lnTo>
                    <a:pt x="8" y="170"/>
                  </a:lnTo>
                  <a:lnTo>
                    <a:pt x="16" y="190"/>
                  </a:lnTo>
                  <a:lnTo>
                    <a:pt x="27" y="209"/>
                  </a:lnTo>
                  <a:lnTo>
                    <a:pt x="38" y="223"/>
                  </a:lnTo>
                  <a:lnTo>
                    <a:pt x="48" y="231"/>
                  </a:lnTo>
                  <a:lnTo>
                    <a:pt x="52" y="234"/>
                  </a:lnTo>
                  <a:lnTo>
                    <a:pt x="54" y="233"/>
                  </a:lnTo>
                  <a:lnTo>
                    <a:pt x="54" y="2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65" name="Freeform 401"/>
            <p:cNvSpPr>
              <a:spLocks noChangeAspect="1" noEditPoints="1"/>
            </p:cNvSpPr>
            <p:nvPr/>
          </p:nvSpPr>
          <p:spPr bwMode="auto">
            <a:xfrm>
              <a:off x="2363" y="141"/>
              <a:ext cx="111" cy="154"/>
            </a:xfrm>
            <a:custGeom>
              <a:avLst/>
              <a:gdLst>
                <a:gd name="T0" fmla="*/ 0 w 111"/>
                <a:gd name="T1" fmla="*/ 147 h 154"/>
                <a:gd name="T2" fmla="*/ 2 w 111"/>
                <a:gd name="T3" fmla="*/ 152 h 154"/>
                <a:gd name="T4" fmla="*/ 10 w 111"/>
                <a:gd name="T5" fmla="*/ 153 h 154"/>
                <a:gd name="T6" fmla="*/ 14 w 111"/>
                <a:gd name="T7" fmla="*/ 150 h 154"/>
                <a:gd name="T8" fmla="*/ 17 w 111"/>
                <a:gd name="T9" fmla="*/ 142 h 154"/>
                <a:gd name="T10" fmla="*/ 25 w 111"/>
                <a:gd name="T11" fmla="*/ 110 h 154"/>
                <a:gd name="T12" fmla="*/ 34 w 111"/>
                <a:gd name="T13" fmla="*/ 97 h 154"/>
                <a:gd name="T14" fmla="*/ 45 w 111"/>
                <a:gd name="T15" fmla="*/ 105 h 154"/>
                <a:gd name="T16" fmla="*/ 63 w 111"/>
                <a:gd name="T17" fmla="*/ 105 h 154"/>
                <a:gd name="T18" fmla="*/ 83 w 111"/>
                <a:gd name="T19" fmla="*/ 94 h 154"/>
                <a:gd name="T20" fmla="*/ 100 w 111"/>
                <a:gd name="T21" fmla="*/ 75 h 154"/>
                <a:gd name="T22" fmla="*/ 109 w 111"/>
                <a:gd name="T23" fmla="*/ 51 h 154"/>
                <a:gd name="T24" fmla="*/ 108 w 111"/>
                <a:gd name="T25" fmla="*/ 22 h 154"/>
                <a:gd name="T26" fmla="*/ 90 w 111"/>
                <a:gd name="T27" fmla="*/ 2 h 154"/>
                <a:gd name="T28" fmla="*/ 61 w 111"/>
                <a:gd name="T29" fmla="*/ 4 h 154"/>
                <a:gd name="T30" fmla="*/ 32 w 111"/>
                <a:gd name="T31" fmla="*/ 32 h 154"/>
                <a:gd name="T32" fmla="*/ 1 w 111"/>
                <a:gd name="T33" fmla="*/ 144 h 154"/>
                <a:gd name="T34" fmla="*/ 47 w 111"/>
                <a:gd name="T35" fmla="*/ 100 h 154"/>
                <a:gd name="T36" fmla="*/ 39 w 111"/>
                <a:gd name="T37" fmla="*/ 95 h 154"/>
                <a:gd name="T38" fmla="*/ 35 w 111"/>
                <a:gd name="T39" fmla="*/ 88 h 154"/>
                <a:gd name="T40" fmla="*/ 33 w 111"/>
                <a:gd name="T41" fmla="*/ 81 h 154"/>
                <a:gd name="T42" fmla="*/ 33 w 111"/>
                <a:gd name="T43" fmla="*/ 76 h 154"/>
                <a:gd name="T44" fmla="*/ 39 w 111"/>
                <a:gd name="T45" fmla="*/ 55 h 154"/>
                <a:gd name="T46" fmla="*/ 45 w 111"/>
                <a:gd name="T47" fmla="*/ 34 h 154"/>
                <a:gd name="T48" fmla="*/ 56 w 111"/>
                <a:gd name="T49" fmla="*/ 17 h 154"/>
                <a:gd name="T50" fmla="*/ 71 w 111"/>
                <a:gd name="T51" fmla="*/ 6 h 154"/>
                <a:gd name="T52" fmla="*/ 84 w 111"/>
                <a:gd name="T53" fmla="*/ 6 h 154"/>
                <a:gd name="T54" fmla="*/ 92 w 111"/>
                <a:gd name="T55" fmla="*/ 18 h 154"/>
                <a:gd name="T56" fmla="*/ 93 w 111"/>
                <a:gd name="T57" fmla="*/ 40 h 154"/>
                <a:gd name="T58" fmla="*/ 85 w 111"/>
                <a:gd name="T59" fmla="*/ 68 h 154"/>
                <a:gd name="T60" fmla="*/ 74 w 111"/>
                <a:gd name="T61" fmla="*/ 88 h 154"/>
                <a:gd name="T62" fmla="*/ 60 w 111"/>
                <a:gd name="T63" fmla="*/ 9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" h="154">
                  <a:moveTo>
                    <a:pt x="1" y="144"/>
                  </a:moveTo>
                  <a:lnTo>
                    <a:pt x="0" y="147"/>
                  </a:lnTo>
                  <a:lnTo>
                    <a:pt x="0" y="148"/>
                  </a:lnTo>
                  <a:lnTo>
                    <a:pt x="2" y="152"/>
                  </a:lnTo>
                  <a:lnTo>
                    <a:pt x="7" y="154"/>
                  </a:lnTo>
                  <a:lnTo>
                    <a:pt x="10" y="153"/>
                  </a:lnTo>
                  <a:lnTo>
                    <a:pt x="12" y="152"/>
                  </a:lnTo>
                  <a:lnTo>
                    <a:pt x="14" y="150"/>
                  </a:lnTo>
                  <a:lnTo>
                    <a:pt x="15" y="149"/>
                  </a:lnTo>
                  <a:lnTo>
                    <a:pt x="17" y="142"/>
                  </a:lnTo>
                  <a:lnTo>
                    <a:pt x="20" y="128"/>
                  </a:lnTo>
                  <a:lnTo>
                    <a:pt x="25" y="110"/>
                  </a:lnTo>
                  <a:lnTo>
                    <a:pt x="30" y="90"/>
                  </a:lnTo>
                  <a:lnTo>
                    <a:pt x="34" y="97"/>
                  </a:lnTo>
                  <a:lnTo>
                    <a:pt x="39" y="102"/>
                  </a:lnTo>
                  <a:lnTo>
                    <a:pt x="45" y="105"/>
                  </a:lnTo>
                  <a:lnTo>
                    <a:pt x="53" y="106"/>
                  </a:lnTo>
                  <a:lnTo>
                    <a:pt x="63" y="105"/>
                  </a:lnTo>
                  <a:lnTo>
                    <a:pt x="74" y="100"/>
                  </a:lnTo>
                  <a:lnTo>
                    <a:pt x="83" y="94"/>
                  </a:lnTo>
                  <a:lnTo>
                    <a:pt x="92" y="85"/>
                  </a:lnTo>
                  <a:lnTo>
                    <a:pt x="100" y="75"/>
                  </a:lnTo>
                  <a:lnTo>
                    <a:pt x="105" y="63"/>
                  </a:lnTo>
                  <a:lnTo>
                    <a:pt x="109" y="51"/>
                  </a:lnTo>
                  <a:lnTo>
                    <a:pt x="111" y="38"/>
                  </a:lnTo>
                  <a:lnTo>
                    <a:pt x="108" y="22"/>
                  </a:lnTo>
                  <a:lnTo>
                    <a:pt x="101" y="10"/>
                  </a:lnTo>
                  <a:lnTo>
                    <a:pt x="90" y="2"/>
                  </a:lnTo>
                  <a:lnTo>
                    <a:pt x="78" y="0"/>
                  </a:lnTo>
                  <a:lnTo>
                    <a:pt x="61" y="4"/>
                  </a:lnTo>
                  <a:lnTo>
                    <a:pt x="45" y="15"/>
                  </a:lnTo>
                  <a:lnTo>
                    <a:pt x="32" y="32"/>
                  </a:lnTo>
                  <a:lnTo>
                    <a:pt x="24" y="52"/>
                  </a:lnTo>
                  <a:lnTo>
                    <a:pt x="1" y="144"/>
                  </a:lnTo>
                  <a:close/>
                  <a:moveTo>
                    <a:pt x="53" y="101"/>
                  </a:moveTo>
                  <a:lnTo>
                    <a:pt x="47" y="100"/>
                  </a:lnTo>
                  <a:lnTo>
                    <a:pt x="43" y="98"/>
                  </a:lnTo>
                  <a:lnTo>
                    <a:pt x="39" y="95"/>
                  </a:lnTo>
                  <a:lnTo>
                    <a:pt x="37" y="91"/>
                  </a:lnTo>
                  <a:lnTo>
                    <a:pt x="35" y="88"/>
                  </a:lnTo>
                  <a:lnTo>
                    <a:pt x="34" y="84"/>
                  </a:lnTo>
                  <a:lnTo>
                    <a:pt x="33" y="81"/>
                  </a:lnTo>
                  <a:lnTo>
                    <a:pt x="33" y="80"/>
                  </a:lnTo>
                  <a:lnTo>
                    <a:pt x="33" y="76"/>
                  </a:lnTo>
                  <a:lnTo>
                    <a:pt x="35" y="71"/>
                  </a:lnTo>
                  <a:lnTo>
                    <a:pt x="39" y="55"/>
                  </a:lnTo>
                  <a:lnTo>
                    <a:pt x="42" y="43"/>
                  </a:lnTo>
                  <a:lnTo>
                    <a:pt x="45" y="34"/>
                  </a:lnTo>
                  <a:lnTo>
                    <a:pt x="49" y="27"/>
                  </a:lnTo>
                  <a:lnTo>
                    <a:pt x="56" y="17"/>
                  </a:lnTo>
                  <a:lnTo>
                    <a:pt x="64" y="10"/>
                  </a:lnTo>
                  <a:lnTo>
                    <a:pt x="71" y="6"/>
                  </a:lnTo>
                  <a:lnTo>
                    <a:pt x="78" y="5"/>
                  </a:lnTo>
                  <a:lnTo>
                    <a:pt x="84" y="6"/>
                  </a:lnTo>
                  <a:lnTo>
                    <a:pt x="89" y="10"/>
                  </a:lnTo>
                  <a:lnTo>
                    <a:pt x="92" y="18"/>
                  </a:lnTo>
                  <a:lnTo>
                    <a:pt x="94" y="28"/>
                  </a:lnTo>
                  <a:lnTo>
                    <a:pt x="93" y="40"/>
                  </a:lnTo>
                  <a:lnTo>
                    <a:pt x="90" y="54"/>
                  </a:lnTo>
                  <a:lnTo>
                    <a:pt x="85" y="68"/>
                  </a:lnTo>
                  <a:lnTo>
                    <a:pt x="81" y="79"/>
                  </a:lnTo>
                  <a:lnTo>
                    <a:pt x="74" y="88"/>
                  </a:lnTo>
                  <a:lnTo>
                    <a:pt x="67" y="95"/>
                  </a:lnTo>
                  <a:lnTo>
                    <a:pt x="60" y="99"/>
                  </a:lnTo>
                  <a:lnTo>
                    <a:pt x="53" y="10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66" name="Freeform 402"/>
            <p:cNvSpPr>
              <a:spLocks noChangeAspect="1" noEditPoints="1"/>
            </p:cNvSpPr>
            <p:nvPr/>
          </p:nvSpPr>
          <p:spPr bwMode="auto">
            <a:xfrm>
              <a:off x="2487" y="163"/>
              <a:ext cx="123" cy="117"/>
            </a:xfrm>
            <a:custGeom>
              <a:avLst/>
              <a:gdLst>
                <a:gd name="T0" fmla="*/ 24 w 123"/>
                <a:gd name="T1" fmla="*/ 97 h 117"/>
                <a:gd name="T2" fmla="*/ 20 w 123"/>
                <a:gd name="T3" fmla="*/ 103 h 117"/>
                <a:gd name="T4" fmla="*/ 15 w 123"/>
                <a:gd name="T5" fmla="*/ 107 h 117"/>
                <a:gd name="T6" fmla="*/ 10 w 123"/>
                <a:gd name="T7" fmla="*/ 109 h 117"/>
                <a:gd name="T8" fmla="*/ 3 w 123"/>
                <a:gd name="T9" fmla="*/ 111 h 117"/>
                <a:gd name="T10" fmla="*/ 1 w 123"/>
                <a:gd name="T11" fmla="*/ 111 h 117"/>
                <a:gd name="T12" fmla="*/ 0 w 123"/>
                <a:gd name="T13" fmla="*/ 114 h 117"/>
                <a:gd name="T14" fmla="*/ 0 w 123"/>
                <a:gd name="T15" fmla="*/ 116 h 117"/>
                <a:gd name="T16" fmla="*/ 2 w 123"/>
                <a:gd name="T17" fmla="*/ 117 h 117"/>
                <a:gd name="T18" fmla="*/ 9 w 123"/>
                <a:gd name="T19" fmla="*/ 116 h 117"/>
                <a:gd name="T20" fmla="*/ 16 w 123"/>
                <a:gd name="T21" fmla="*/ 116 h 117"/>
                <a:gd name="T22" fmla="*/ 24 w 123"/>
                <a:gd name="T23" fmla="*/ 116 h 117"/>
                <a:gd name="T24" fmla="*/ 33 w 123"/>
                <a:gd name="T25" fmla="*/ 117 h 117"/>
                <a:gd name="T26" fmla="*/ 34 w 123"/>
                <a:gd name="T27" fmla="*/ 116 h 117"/>
                <a:gd name="T28" fmla="*/ 35 w 123"/>
                <a:gd name="T29" fmla="*/ 116 h 117"/>
                <a:gd name="T30" fmla="*/ 36 w 123"/>
                <a:gd name="T31" fmla="*/ 115 h 117"/>
                <a:gd name="T32" fmla="*/ 36 w 123"/>
                <a:gd name="T33" fmla="*/ 113 h 117"/>
                <a:gd name="T34" fmla="*/ 35 w 123"/>
                <a:gd name="T35" fmla="*/ 111 h 117"/>
                <a:gd name="T36" fmla="*/ 33 w 123"/>
                <a:gd name="T37" fmla="*/ 111 h 117"/>
                <a:gd name="T38" fmla="*/ 32 w 123"/>
                <a:gd name="T39" fmla="*/ 110 h 117"/>
                <a:gd name="T40" fmla="*/ 29 w 123"/>
                <a:gd name="T41" fmla="*/ 110 h 117"/>
                <a:gd name="T42" fmla="*/ 27 w 123"/>
                <a:gd name="T43" fmla="*/ 108 h 117"/>
                <a:gd name="T44" fmla="*/ 26 w 123"/>
                <a:gd name="T45" fmla="*/ 106 h 117"/>
                <a:gd name="T46" fmla="*/ 27 w 123"/>
                <a:gd name="T47" fmla="*/ 102 h 117"/>
                <a:gd name="T48" fmla="*/ 28 w 123"/>
                <a:gd name="T49" fmla="*/ 99 h 117"/>
                <a:gd name="T50" fmla="*/ 42 w 123"/>
                <a:gd name="T51" fmla="*/ 79 h 117"/>
                <a:gd name="T52" fmla="*/ 88 w 123"/>
                <a:gd name="T53" fmla="*/ 79 h 117"/>
                <a:gd name="T54" fmla="*/ 92 w 123"/>
                <a:gd name="T55" fmla="*/ 106 h 117"/>
                <a:gd name="T56" fmla="*/ 92 w 123"/>
                <a:gd name="T57" fmla="*/ 108 h 117"/>
                <a:gd name="T58" fmla="*/ 90 w 123"/>
                <a:gd name="T59" fmla="*/ 109 h 117"/>
                <a:gd name="T60" fmla="*/ 87 w 123"/>
                <a:gd name="T61" fmla="*/ 110 h 117"/>
                <a:gd name="T62" fmla="*/ 81 w 123"/>
                <a:gd name="T63" fmla="*/ 111 h 117"/>
                <a:gd name="T64" fmla="*/ 78 w 123"/>
                <a:gd name="T65" fmla="*/ 111 h 117"/>
                <a:gd name="T66" fmla="*/ 77 w 123"/>
                <a:gd name="T67" fmla="*/ 114 h 117"/>
                <a:gd name="T68" fmla="*/ 77 w 123"/>
                <a:gd name="T69" fmla="*/ 116 h 117"/>
                <a:gd name="T70" fmla="*/ 79 w 123"/>
                <a:gd name="T71" fmla="*/ 117 h 117"/>
                <a:gd name="T72" fmla="*/ 84 w 123"/>
                <a:gd name="T73" fmla="*/ 116 h 117"/>
                <a:gd name="T74" fmla="*/ 90 w 123"/>
                <a:gd name="T75" fmla="*/ 116 h 117"/>
                <a:gd name="T76" fmla="*/ 96 w 123"/>
                <a:gd name="T77" fmla="*/ 116 h 117"/>
                <a:gd name="T78" fmla="*/ 101 w 123"/>
                <a:gd name="T79" fmla="*/ 116 h 117"/>
                <a:gd name="T80" fmla="*/ 110 w 123"/>
                <a:gd name="T81" fmla="*/ 116 h 117"/>
                <a:gd name="T82" fmla="*/ 120 w 123"/>
                <a:gd name="T83" fmla="*/ 117 h 117"/>
                <a:gd name="T84" fmla="*/ 122 w 123"/>
                <a:gd name="T85" fmla="*/ 116 h 117"/>
                <a:gd name="T86" fmla="*/ 123 w 123"/>
                <a:gd name="T87" fmla="*/ 113 h 117"/>
                <a:gd name="T88" fmla="*/ 121 w 123"/>
                <a:gd name="T89" fmla="*/ 111 h 117"/>
                <a:gd name="T90" fmla="*/ 118 w 123"/>
                <a:gd name="T91" fmla="*/ 111 h 117"/>
                <a:gd name="T92" fmla="*/ 113 w 123"/>
                <a:gd name="T93" fmla="*/ 110 h 117"/>
                <a:gd name="T94" fmla="*/ 110 w 123"/>
                <a:gd name="T95" fmla="*/ 109 h 117"/>
                <a:gd name="T96" fmla="*/ 108 w 123"/>
                <a:gd name="T97" fmla="*/ 108 h 117"/>
                <a:gd name="T98" fmla="*/ 108 w 123"/>
                <a:gd name="T99" fmla="*/ 105 h 117"/>
                <a:gd name="T100" fmla="*/ 93 w 123"/>
                <a:gd name="T101" fmla="*/ 4 h 117"/>
                <a:gd name="T102" fmla="*/ 92 w 123"/>
                <a:gd name="T103" fmla="*/ 1 h 117"/>
                <a:gd name="T104" fmla="*/ 90 w 123"/>
                <a:gd name="T105" fmla="*/ 0 h 117"/>
                <a:gd name="T106" fmla="*/ 86 w 123"/>
                <a:gd name="T107" fmla="*/ 1 h 117"/>
                <a:gd name="T108" fmla="*/ 84 w 123"/>
                <a:gd name="T109" fmla="*/ 3 h 117"/>
                <a:gd name="T110" fmla="*/ 24 w 123"/>
                <a:gd name="T111" fmla="*/ 97 h 117"/>
                <a:gd name="T112" fmla="*/ 45 w 123"/>
                <a:gd name="T113" fmla="*/ 73 h 117"/>
                <a:gd name="T114" fmla="*/ 80 w 123"/>
                <a:gd name="T115" fmla="*/ 20 h 117"/>
                <a:gd name="T116" fmla="*/ 88 w 123"/>
                <a:gd name="T117" fmla="*/ 73 h 117"/>
                <a:gd name="T118" fmla="*/ 45 w 123"/>
                <a:gd name="T119" fmla="*/ 7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" h="117">
                  <a:moveTo>
                    <a:pt x="24" y="97"/>
                  </a:moveTo>
                  <a:lnTo>
                    <a:pt x="20" y="103"/>
                  </a:lnTo>
                  <a:lnTo>
                    <a:pt x="15" y="107"/>
                  </a:lnTo>
                  <a:lnTo>
                    <a:pt x="10" y="109"/>
                  </a:lnTo>
                  <a:lnTo>
                    <a:pt x="3" y="111"/>
                  </a:lnTo>
                  <a:lnTo>
                    <a:pt x="1" y="111"/>
                  </a:lnTo>
                  <a:lnTo>
                    <a:pt x="0" y="114"/>
                  </a:lnTo>
                  <a:lnTo>
                    <a:pt x="0" y="116"/>
                  </a:lnTo>
                  <a:lnTo>
                    <a:pt x="2" y="117"/>
                  </a:lnTo>
                  <a:lnTo>
                    <a:pt x="9" y="116"/>
                  </a:lnTo>
                  <a:lnTo>
                    <a:pt x="16" y="116"/>
                  </a:lnTo>
                  <a:lnTo>
                    <a:pt x="24" y="116"/>
                  </a:lnTo>
                  <a:lnTo>
                    <a:pt x="33" y="117"/>
                  </a:lnTo>
                  <a:lnTo>
                    <a:pt x="34" y="116"/>
                  </a:lnTo>
                  <a:lnTo>
                    <a:pt x="35" y="116"/>
                  </a:lnTo>
                  <a:lnTo>
                    <a:pt x="36" y="115"/>
                  </a:lnTo>
                  <a:lnTo>
                    <a:pt x="36" y="113"/>
                  </a:lnTo>
                  <a:lnTo>
                    <a:pt x="35" y="111"/>
                  </a:lnTo>
                  <a:lnTo>
                    <a:pt x="33" y="111"/>
                  </a:lnTo>
                  <a:lnTo>
                    <a:pt x="32" y="110"/>
                  </a:lnTo>
                  <a:lnTo>
                    <a:pt x="29" y="110"/>
                  </a:lnTo>
                  <a:lnTo>
                    <a:pt x="27" y="108"/>
                  </a:lnTo>
                  <a:lnTo>
                    <a:pt x="26" y="106"/>
                  </a:lnTo>
                  <a:lnTo>
                    <a:pt x="27" y="102"/>
                  </a:lnTo>
                  <a:lnTo>
                    <a:pt x="28" y="99"/>
                  </a:lnTo>
                  <a:lnTo>
                    <a:pt x="42" y="79"/>
                  </a:lnTo>
                  <a:lnTo>
                    <a:pt x="88" y="79"/>
                  </a:lnTo>
                  <a:lnTo>
                    <a:pt x="92" y="106"/>
                  </a:lnTo>
                  <a:lnTo>
                    <a:pt x="92" y="108"/>
                  </a:lnTo>
                  <a:lnTo>
                    <a:pt x="90" y="109"/>
                  </a:lnTo>
                  <a:lnTo>
                    <a:pt x="87" y="110"/>
                  </a:lnTo>
                  <a:lnTo>
                    <a:pt x="81" y="111"/>
                  </a:lnTo>
                  <a:lnTo>
                    <a:pt x="78" y="111"/>
                  </a:lnTo>
                  <a:lnTo>
                    <a:pt x="77" y="114"/>
                  </a:lnTo>
                  <a:lnTo>
                    <a:pt x="77" y="116"/>
                  </a:lnTo>
                  <a:lnTo>
                    <a:pt x="79" y="117"/>
                  </a:lnTo>
                  <a:lnTo>
                    <a:pt x="84" y="116"/>
                  </a:lnTo>
                  <a:lnTo>
                    <a:pt x="90" y="116"/>
                  </a:lnTo>
                  <a:lnTo>
                    <a:pt x="96" y="116"/>
                  </a:lnTo>
                  <a:lnTo>
                    <a:pt x="101" y="116"/>
                  </a:lnTo>
                  <a:lnTo>
                    <a:pt x="110" y="116"/>
                  </a:lnTo>
                  <a:lnTo>
                    <a:pt x="120" y="117"/>
                  </a:lnTo>
                  <a:lnTo>
                    <a:pt x="122" y="116"/>
                  </a:lnTo>
                  <a:lnTo>
                    <a:pt x="123" y="113"/>
                  </a:lnTo>
                  <a:lnTo>
                    <a:pt x="121" y="111"/>
                  </a:lnTo>
                  <a:lnTo>
                    <a:pt x="118" y="111"/>
                  </a:lnTo>
                  <a:lnTo>
                    <a:pt x="113" y="110"/>
                  </a:lnTo>
                  <a:lnTo>
                    <a:pt x="110" y="109"/>
                  </a:lnTo>
                  <a:lnTo>
                    <a:pt x="108" y="108"/>
                  </a:lnTo>
                  <a:lnTo>
                    <a:pt x="108" y="105"/>
                  </a:lnTo>
                  <a:lnTo>
                    <a:pt x="93" y="4"/>
                  </a:lnTo>
                  <a:lnTo>
                    <a:pt x="92" y="1"/>
                  </a:lnTo>
                  <a:lnTo>
                    <a:pt x="90" y="0"/>
                  </a:lnTo>
                  <a:lnTo>
                    <a:pt x="86" y="1"/>
                  </a:lnTo>
                  <a:lnTo>
                    <a:pt x="84" y="3"/>
                  </a:lnTo>
                  <a:lnTo>
                    <a:pt x="24" y="97"/>
                  </a:lnTo>
                  <a:close/>
                  <a:moveTo>
                    <a:pt x="45" y="73"/>
                  </a:moveTo>
                  <a:lnTo>
                    <a:pt x="80" y="20"/>
                  </a:lnTo>
                  <a:lnTo>
                    <a:pt x="88" y="73"/>
                  </a:lnTo>
                  <a:lnTo>
                    <a:pt x="45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67" name="Freeform 403"/>
            <p:cNvSpPr>
              <a:spLocks noChangeAspect="1" noEditPoints="1"/>
            </p:cNvSpPr>
            <p:nvPr/>
          </p:nvSpPr>
          <p:spPr bwMode="auto">
            <a:xfrm>
              <a:off x="2630" y="168"/>
              <a:ext cx="125" cy="112"/>
            </a:xfrm>
            <a:custGeom>
              <a:avLst/>
              <a:gdLst>
                <a:gd name="T0" fmla="*/ 18 w 125"/>
                <a:gd name="T1" fmla="*/ 102 h 112"/>
                <a:gd name="T2" fmla="*/ 12 w 125"/>
                <a:gd name="T3" fmla="*/ 105 h 112"/>
                <a:gd name="T4" fmla="*/ 1 w 125"/>
                <a:gd name="T5" fmla="*/ 106 h 112"/>
                <a:gd name="T6" fmla="*/ 1 w 125"/>
                <a:gd name="T7" fmla="*/ 111 h 112"/>
                <a:gd name="T8" fmla="*/ 68 w 125"/>
                <a:gd name="T9" fmla="*/ 112 h 112"/>
                <a:gd name="T10" fmla="*/ 103 w 125"/>
                <a:gd name="T11" fmla="*/ 100 h 112"/>
                <a:gd name="T12" fmla="*/ 117 w 125"/>
                <a:gd name="T13" fmla="*/ 76 h 112"/>
                <a:gd name="T14" fmla="*/ 109 w 125"/>
                <a:gd name="T15" fmla="*/ 61 h 112"/>
                <a:gd name="T16" fmla="*/ 89 w 125"/>
                <a:gd name="T17" fmla="*/ 53 h 112"/>
                <a:gd name="T18" fmla="*/ 114 w 125"/>
                <a:gd name="T19" fmla="*/ 42 h 112"/>
                <a:gd name="T20" fmla="*/ 125 w 125"/>
                <a:gd name="T21" fmla="*/ 23 h 112"/>
                <a:gd name="T22" fmla="*/ 116 w 125"/>
                <a:gd name="T23" fmla="*/ 7 h 112"/>
                <a:gd name="T24" fmla="*/ 91 w 125"/>
                <a:gd name="T25" fmla="*/ 0 h 112"/>
                <a:gd name="T26" fmla="*/ 28 w 125"/>
                <a:gd name="T27" fmla="*/ 0 h 112"/>
                <a:gd name="T28" fmla="*/ 28 w 125"/>
                <a:gd name="T29" fmla="*/ 5 h 112"/>
                <a:gd name="T30" fmla="*/ 33 w 125"/>
                <a:gd name="T31" fmla="*/ 6 h 112"/>
                <a:gd name="T32" fmla="*/ 41 w 125"/>
                <a:gd name="T33" fmla="*/ 6 h 112"/>
                <a:gd name="T34" fmla="*/ 41 w 125"/>
                <a:gd name="T35" fmla="*/ 9 h 112"/>
                <a:gd name="T36" fmla="*/ 19 w 125"/>
                <a:gd name="T37" fmla="*/ 99 h 112"/>
                <a:gd name="T38" fmla="*/ 55 w 125"/>
                <a:gd name="T39" fmla="*/ 11 h 112"/>
                <a:gd name="T40" fmla="*/ 57 w 125"/>
                <a:gd name="T41" fmla="*/ 6 h 112"/>
                <a:gd name="T42" fmla="*/ 64 w 125"/>
                <a:gd name="T43" fmla="*/ 5 h 112"/>
                <a:gd name="T44" fmla="*/ 94 w 125"/>
                <a:gd name="T45" fmla="*/ 6 h 112"/>
                <a:gd name="T46" fmla="*/ 102 w 125"/>
                <a:gd name="T47" fmla="*/ 9 h 112"/>
                <a:gd name="T48" fmla="*/ 107 w 125"/>
                <a:gd name="T49" fmla="*/ 15 h 112"/>
                <a:gd name="T50" fmla="*/ 109 w 125"/>
                <a:gd name="T51" fmla="*/ 20 h 112"/>
                <a:gd name="T52" fmla="*/ 106 w 125"/>
                <a:gd name="T53" fmla="*/ 33 h 112"/>
                <a:gd name="T54" fmla="*/ 87 w 125"/>
                <a:gd name="T55" fmla="*/ 48 h 112"/>
                <a:gd name="T56" fmla="*/ 45 w 125"/>
                <a:gd name="T57" fmla="*/ 51 h 112"/>
                <a:gd name="T58" fmla="*/ 34 w 125"/>
                <a:gd name="T59" fmla="*/ 106 h 112"/>
                <a:gd name="T60" fmla="*/ 32 w 125"/>
                <a:gd name="T61" fmla="*/ 105 h 112"/>
                <a:gd name="T62" fmla="*/ 32 w 125"/>
                <a:gd name="T63" fmla="*/ 103 h 112"/>
                <a:gd name="T64" fmla="*/ 44 w 125"/>
                <a:gd name="T65" fmla="*/ 56 h 112"/>
                <a:gd name="T66" fmla="*/ 89 w 125"/>
                <a:gd name="T67" fmla="*/ 57 h 112"/>
                <a:gd name="T68" fmla="*/ 99 w 125"/>
                <a:gd name="T69" fmla="*/ 68 h 112"/>
                <a:gd name="T70" fmla="*/ 97 w 125"/>
                <a:gd name="T71" fmla="*/ 87 h 112"/>
                <a:gd name="T72" fmla="*/ 78 w 125"/>
                <a:gd name="T73" fmla="*/ 103 h 112"/>
                <a:gd name="T74" fmla="*/ 37 w 125"/>
                <a:gd name="T75" fmla="*/ 10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5" h="112">
                  <a:moveTo>
                    <a:pt x="19" y="99"/>
                  </a:moveTo>
                  <a:lnTo>
                    <a:pt x="18" y="102"/>
                  </a:lnTo>
                  <a:lnTo>
                    <a:pt x="16" y="104"/>
                  </a:lnTo>
                  <a:lnTo>
                    <a:pt x="12" y="105"/>
                  </a:lnTo>
                  <a:lnTo>
                    <a:pt x="5" y="106"/>
                  </a:lnTo>
                  <a:lnTo>
                    <a:pt x="1" y="106"/>
                  </a:lnTo>
                  <a:lnTo>
                    <a:pt x="0" y="109"/>
                  </a:lnTo>
                  <a:lnTo>
                    <a:pt x="1" y="111"/>
                  </a:lnTo>
                  <a:lnTo>
                    <a:pt x="5" y="112"/>
                  </a:lnTo>
                  <a:lnTo>
                    <a:pt x="68" y="112"/>
                  </a:lnTo>
                  <a:lnTo>
                    <a:pt x="87" y="108"/>
                  </a:lnTo>
                  <a:lnTo>
                    <a:pt x="103" y="100"/>
                  </a:lnTo>
                  <a:lnTo>
                    <a:pt x="113" y="89"/>
                  </a:lnTo>
                  <a:lnTo>
                    <a:pt x="117" y="76"/>
                  </a:lnTo>
                  <a:lnTo>
                    <a:pt x="115" y="68"/>
                  </a:lnTo>
                  <a:lnTo>
                    <a:pt x="109" y="61"/>
                  </a:lnTo>
                  <a:lnTo>
                    <a:pt x="100" y="56"/>
                  </a:lnTo>
                  <a:lnTo>
                    <a:pt x="89" y="53"/>
                  </a:lnTo>
                  <a:lnTo>
                    <a:pt x="103" y="49"/>
                  </a:lnTo>
                  <a:lnTo>
                    <a:pt x="114" y="42"/>
                  </a:lnTo>
                  <a:lnTo>
                    <a:pt x="122" y="33"/>
                  </a:lnTo>
                  <a:lnTo>
                    <a:pt x="125" y="23"/>
                  </a:lnTo>
                  <a:lnTo>
                    <a:pt x="123" y="14"/>
                  </a:lnTo>
                  <a:lnTo>
                    <a:pt x="116" y="7"/>
                  </a:lnTo>
                  <a:lnTo>
                    <a:pt x="105" y="1"/>
                  </a:lnTo>
                  <a:lnTo>
                    <a:pt x="91" y="0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6" y="3"/>
                  </a:lnTo>
                  <a:lnTo>
                    <a:pt x="28" y="5"/>
                  </a:lnTo>
                  <a:lnTo>
                    <a:pt x="31" y="5"/>
                  </a:lnTo>
                  <a:lnTo>
                    <a:pt x="33" y="6"/>
                  </a:lnTo>
                  <a:lnTo>
                    <a:pt x="38" y="6"/>
                  </a:lnTo>
                  <a:lnTo>
                    <a:pt x="41" y="6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1" y="12"/>
                  </a:lnTo>
                  <a:lnTo>
                    <a:pt x="19" y="99"/>
                  </a:lnTo>
                  <a:close/>
                  <a:moveTo>
                    <a:pt x="45" y="51"/>
                  </a:moveTo>
                  <a:lnTo>
                    <a:pt x="55" y="11"/>
                  </a:lnTo>
                  <a:lnTo>
                    <a:pt x="56" y="8"/>
                  </a:lnTo>
                  <a:lnTo>
                    <a:pt x="57" y="6"/>
                  </a:lnTo>
                  <a:lnTo>
                    <a:pt x="60" y="6"/>
                  </a:lnTo>
                  <a:lnTo>
                    <a:pt x="64" y="5"/>
                  </a:lnTo>
                  <a:lnTo>
                    <a:pt x="89" y="5"/>
                  </a:lnTo>
                  <a:lnTo>
                    <a:pt x="94" y="6"/>
                  </a:lnTo>
                  <a:lnTo>
                    <a:pt x="99" y="7"/>
                  </a:lnTo>
                  <a:lnTo>
                    <a:pt x="102" y="9"/>
                  </a:lnTo>
                  <a:lnTo>
                    <a:pt x="105" y="12"/>
                  </a:lnTo>
                  <a:lnTo>
                    <a:pt x="107" y="15"/>
                  </a:lnTo>
                  <a:lnTo>
                    <a:pt x="108" y="17"/>
                  </a:lnTo>
                  <a:lnTo>
                    <a:pt x="109" y="20"/>
                  </a:lnTo>
                  <a:lnTo>
                    <a:pt x="109" y="23"/>
                  </a:lnTo>
                  <a:lnTo>
                    <a:pt x="106" y="33"/>
                  </a:lnTo>
                  <a:lnTo>
                    <a:pt x="99" y="42"/>
                  </a:lnTo>
                  <a:lnTo>
                    <a:pt x="87" y="48"/>
                  </a:lnTo>
                  <a:lnTo>
                    <a:pt x="72" y="51"/>
                  </a:lnTo>
                  <a:lnTo>
                    <a:pt x="45" y="51"/>
                  </a:lnTo>
                  <a:close/>
                  <a:moveTo>
                    <a:pt x="37" y="106"/>
                  </a:moveTo>
                  <a:lnTo>
                    <a:pt x="34" y="106"/>
                  </a:lnTo>
                  <a:lnTo>
                    <a:pt x="33" y="105"/>
                  </a:lnTo>
                  <a:lnTo>
                    <a:pt x="32" y="105"/>
                  </a:lnTo>
                  <a:lnTo>
                    <a:pt x="32" y="104"/>
                  </a:lnTo>
                  <a:lnTo>
                    <a:pt x="32" y="103"/>
                  </a:lnTo>
                  <a:lnTo>
                    <a:pt x="33" y="100"/>
                  </a:lnTo>
                  <a:lnTo>
                    <a:pt x="44" y="56"/>
                  </a:lnTo>
                  <a:lnTo>
                    <a:pt x="79" y="56"/>
                  </a:lnTo>
                  <a:lnTo>
                    <a:pt x="89" y="57"/>
                  </a:lnTo>
                  <a:lnTo>
                    <a:pt x="95" y="62"/>
                  </a:lnTo>
                  <a:lnTo>
                    <a:pt x="99" y="68"/>
                  </a:lnTo>
                  <a:lnTo>
                    <a:pt x="100" y="75"/>
                  </a:lnTo>
                  <a:lnTo>
                    <a:pt x="97" y="87"/>
                  </a:lnTo>
                  <a:lnTo>
                    <a:pt x="89" y="97"/>
                  </a:lnTo>
                  <a:lnTo>
                    <a:pt x="78" y="103"/>
                  </a:lnTo>
                  <a:lnTo>
                    <a:pt x="64" y="106"/>
                  </a:lnTo>
                  <a:lnTo>
                    <a:pt x="37" y="10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68" name="Freeform 404"/>
            <p:cNvSpPr>
              <a:spLocks noChangeAspect="1"/>
            </p:cNvSpPr>
            <p:nvPr/>
          </p:nvSpPr>
          <p:spPr bwMode="auto">
            <a:xfrm>
              <a:off x="2792" y="69"/>
              <a:ext cx="55" cy="234"/>
            </a:xfrm>
            <a:custGeom>
              <a:avLst/>
              <a:gdLst>
                <a:gd name="T0" fmla="*/ 55 w 55"/>
                <a:gd name="T1" fmla="*/ 117 h 234"/>
                <a:gd name="T2" fmla="*/ 54 w 55"/>
                <a:gd name="T3" fmla="*/ 102 h 234"/>
                <a:gd name="T4" fmla="*/ 52 w 55"/>
                <a:gd name="T5" fmla="*/ 83 h 234"/>
                <a:gd name="T6" fmla="*/ 47 w 55"/>
                <a:gd name="T7" fmla="*/ 64 h 234"/>
                <a:gd name="T8" fmla="*/ 39 w 55"/>
                <a:gd name="T9" fmla="*/ 44 h 234"/>
                <a:gd name="T10" fmla="*/ 28 w 55"/>
                <a:gd name="T11" fmla="*/ 25 h 234"/>
                <a:gd name="T12" fmla="*/ 16 w 55"/>
                <a:gd name="T13" fmla="*/ 11 h 234"/>
                <a:gd name="T14" fmla="*/ 7 w 55"/>
                <a:gd name="T15" fmla="*/ 3 h 234"/>
                <a:gd name="T16" fmla="*/ 3 w 55"/>
                <a:gd name="T17" fmla="*/ 0 h 234"/>
                <a:gd name="T18" fmla="*/ 1 w 55"/>
                <a:gd name="T19" fmla="*/ 1 h 234"/>
                <a:gd name="T20" fmla="*/ 0 w 55"/>
                <a:gd name="T21" fmla="*/ 2 h 234"/>
                <a:gd name="T22" fmla="*/ 0 w 55"/>
                <a:gd name="T23" fmla="*/ 3 h 234"/>
                <a:gd name="T24" fmla="*/ 1 w 55"/>
                <a:gd name="T25" fmla="*/ 4 h 234"/>
                <a:gd name="T26" fmla="*/ 2 w 55"/>
                <a:gd name="T27" fmla="*/ 5 h 234"/>
                <a:gd name="T28" fmla="*/ 5 w 55"/>
                <a:gd name="T29" fmla="*/ 8 h 234"/>
                <a:gd name="T30" fmla="*/ 20 w 55"/>
                <a:gd name="T31" fmla="*/ 28 h 234"/>
                <a:gd name="T32" fmla="*/ 31 w 55"/>
                <a:gd name="T33" fmla="*/ 53 h 234"/>
                <a:gd name="T34" fmla="*/ 39 w 55"/>
                <a:gd name="T35" fmla="*/ 82 h 234"/>
                <a:gd name="T36" fmla="*/ 41 w 55"/>
                <a:gd name="T37" fmla="*/ 117 h 234"/>
                <a:gd name="T38" fmla="*/ 39 w 55"/>
                <a:gd name="T39" fmla="*/ 147 h 234"/>
                <a:gd name="T40" fmla="*/ 33 w 55"/>
                <a:gd name="T41" fmla="*/ 176 h 234"/>
                <a:gd name="T42" fmla="*/ 21 w 55"/>
                <a:gd name="T43" fmla="*/ 204 h 234"/>
                <a:gd name="T44" fmla="*/ 3 w 55"/>
                <a:gd name="T45" fmla="*/ 228 h 234"/>
                <a:gd name="T46" fmla="*/ 1 w 55"/>
                <a:gd name="T47" fmla="*/ 230 h 234"/>
                <a:gd name="T48" fmla="*/ 0 w 55"/>
                <a:gd name="T49" fmla="*/ 232 h 234"/>
                <a:gd name="T50" fmla="*/ 1 w 55"/>
                <a:gd name="T51" fmla="*/ 233 h 234"/>
                <a:gd name="T52" fmla="*/ 3 w 55"/>
                <a:gd name="T53" fmla="*/ 234 h 234"/>
                <a:gd name="T54" fmla="*/ 7 w 55"/>
                <a:gd name="T55" fmla="*/ 231 h 234"/>
                <a:gd name="T56" fmla="*/ 17 w 55"/>
                <a:gd name="T57" fmla="*/ 222 h 234"/>
                <a:gd name="T58" fmla="*/ 29 w 55"/>
                <a:gd name="T59" fmla="*/ 208 h 234"/>
                <a:gd name="T60" fmla="*/ 40 w 55"/>
                <a:gd name="T61" fmla="*/ 188 h 234"/>
                <a:gd name="T62" fmla="*/ 47 w 55"/>
                <a:gd name="T63" fmla="*/ 169 h 234"/>
                <a:gd name="T64" fmla="*/ 52 w 55"/>
                <a:gd name="T65" fmla="*/ 150 h 234"/>
                <a:gd name="T66" fmla="*/ 54 w 55"/>
                <a:gd name="T67" fmla="*/ 133 h 234"/>
                <a:gd name="T68" fmla="*/ 55 w 55"/>
                <a:gd name="T69" fmla="*/ 11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4">
                  <a:moveTo>
                    <a:pt x="55" y="117"/>
                  </a:moveTo>
                  <a:lnTo>
                    <a:pt x="54" y="102"/>
                  </a:lnTo>
                  <a:lnTo>
                    <a:pt x="52" y="83"/>
                  </a:lnTo>
                  <a:lnTo>
                    <a:pt x="47" y="64"/>
                  </a:lnTo>
                  <a:lnTo>
                    <a:pt x="39" y="44"/>
                  </a:lnTo>
                  <a:lnTo>
                    <a:pt x="28" y="25"/>
                  </a:lnTo>
                  <a:lnTo>
                    <a:pt x="16" y="11"/>
                  </a:lnTo>
                  <a:lnTo>
                    <a:pt x="7" y="3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5" y="8"/>
                  </a:lnTo>
                  <a:lnTo>
                    <a:pt x="20" y="28"/>
                  </a:lnTo>
                  <a:lnTo>
                    <a:pt x="31" y="53"/>
                  </a:lnTo>
                  <a:lnTo>
                    <a:pt x="39" y="82"/>
                  </a:lnTo>
                  <a:lnTo>
                    <a:pt x="41" y="117"/>
                  </a:lnTo>
                  <a:lnTo>
                    <a:pt x="39" y="147"/>
                  </a:lnTo>
                  <a:lnTo>
                    <a:pt x="33" y="176"/>
                  </a:lnTo>
                  <a:lnTo>
                    <a:pt x="21" y="204"/>
                  </a:lnTo>
                  <a:lnTo>
                    <a:pt x="3" y="228"/>
                  </a:lnTo>
                  <a:lnTo>
                    <a:pt x="1" y="230"/>
                  </a:lnTo>
                  <a:lnTo>
                    <a:pt x="0" y="232"/>
                  </a:lnTo>
                  <a:lnTo>
                    <a:pt x="1" y="233"/>
                  </a:lnTo>
                  <a:lnTo>
                    <a:pt x="3" y="234"/>
                  </a:lnTo>
                  <a:lnTo>
                    <a:pt x="7" y="231"/>
                  </a:lnTo>
                  <a:lnTo>
                    <a:pt x="17" y="222"/>
                  </a:lnTo>
                  <a:lnTo>
                    <a:pt x="29" y="208"/>
                  </a:lnTo>
                  <a:lnTo>
                    <a:pt x="40" y="188"/>
                  </a:lnTo>
                  <a:lnTo>
                    <a:pt x="47" y="169"/>
                  </a:lnTo>
                  <a:lnTo>
                    <a:pt x="52" y="150"/>
                  </a:lnTo>
                  <a:lnTo>
                    <a:pt x="54" y="133"/>
                  </a:lnTo>
                  <a:lnTo>
                    <a:pt x="55" y="1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69" name="Freeform 405"/>
            <p:cNvSpPr>
              <a:spLocks noChangeAspect="1" noEditPoints="1"/>
            </p:cNvSpPr>
            <p:nvPr/>
          </p:nvSpPr>
          <p:spPr bwMode="auto">
            <a:xfrm>
              <a:off x="2954" y="96"/>
              <a:ext cx="143" cy="181"/>
            </a:xfrm>
            <a:custGeom>
              <a:avLst/>
              <a:gdLst>
                <a:gd name="T0" fmla="*/ 139 w 143"/>
                <a:gd name="T1" fmla="*/ 9 h 181"/>
                <a:gd name="T2" fmla="*/ 142 w 143"/>
                <a:gd name="T3" fmla="*/ 7 h 181"/>
                <a:gd name="T4" fmla="*/ 143 w 143"/>
                <a:gd name="T5" fmla="*/ 4 h 181"/>
                <a:gd name="T6" fmla="*/ 142 w 143"/>
                <a:gd name="T7" fmla="*/ 1 h 181"/>
                <a:gd name="T8" fmla="*/ 138 w 143"/>
                <a:gd name="T9" fmla="*/ 0 h 181"/>
                <a:gd name="T10" fmla="*/ 136 w 143"/>
                <a:gd name="T11" fmla="*/ 0 h 181"/>
                <a:gd name="T12" fmla="*/ 134 w 143"/>
                <a:gd name="T13" fmla="*/ 1 h 181"/>
                <a:gd name="T14" fmla="*/ 5 w 143"/>
                <a:gd name="T15" fmla="*/ 62 h 181"/>
                <a:gd name="T16" fmla="*/ 1 w 143"/>
                <a:gd name="T17" fmla="*/ 65 h 181"/>
                <a:gd name="T18" fmla="*/ 0 w 143"/>
                <a:gd name="T19" fmla="*/ 67 h 181"/>
                <a:gd name="T20" fmla="*/ 1 w 143"/>
                <a:gd name="T21" fmla="*/ 70 h 181"/>
                <a:gd name="T22" fmla="*/ 5 w 143"/>
                <a:gd name="T23" fmla="*/ 73 h 181"/>
                <a:gd name="T24" fmla="*/ 134 w 143"/>
                <a:gd name="T25" fmla="*/ 133 h 181"/>
                <a:gd name="T26" fmla="*/ 137 w 143"/>
                <a:gd name="T27" fmla="*/ 135 h 181"/>
                <a:gd name="T28" fmla="*/ 138 w 143"/>
                <a:gd name="T29" fmla="*/ 135 h 181"/>
                <a:gd name="T30" fmla="*/ 142 w 143"/>
                <a:gd name="T31" fmla="*/ 134 h 181"/>
                <a:gd name="T32" fmla="*/ 143 w 143"/>
                <a:gd name="T33" fmla="*/ 130 h 181"/>
                <a:gd name="T34" fmla="*/ 142 w 143"/>
                <a:gd name="T35" fmla="*/ 128 h 181"/>
                <a:gd name="T36" fmla="*/ 138 w 143"/>
                <a:gd name="T37" fmla="*/ 125 h 181"/>
                <a:gd name="T38" fmla="*/ 16 w 143"/>
                <a:gd name="T39" fmla="*/ 67 h 181"/>
                <a:gd name="T40" fmla="*/ 139 w 143"/>
                <a:gd name="T41" fmla="*/ 9 h 181"/>
                <a:gd name="T42" fmla="*/ 135 w 143"/>
                <a:gd name="T43" fmla="*/ 181 h 181"/>
                <a:gd name="T44" fmla="*/ 138 w 143"/>
                <a:gd name="T45" fmla="*/ 180 h 181"/>
                <a:gd name="T46" fmla="*/ 141 w 143"/>
                <a:gd name="T47" fmla="*/ 180 h 181"/>
                <a:gd name="T48" fmla="*/ 142 w 143"/>
                <a:gd name="T49" fmla="*/ 179 h 181"/>
                <a:gd name="T50" fmla="*/ 143 w 143"/>
                <a:gd name="T51" fmla="*/ 176 h 181"/>
                <a:gd name="T52" fmla="*/ 142 w 143"/>
                <a:gd name="T53" fmla="*/ 173 h 181"/>
                <a:gd name="T54" fmla="*/ 140 w 143"/>
                <a:gd name="T55" fmla="*/ 172 h 181"/>
                <a:gd name="T56" fmla="*/ 138 w 143"/>
                <a:gd name="T57" fmla="*/ 171 h 181"/>
                <a:gd name="T58" fmla="*/ 135 w 143"/>
                <a:gd name="T59" fmla="*/ 171 h 181"/>
                <a:gd name="T60" fmla="*/ 9 w 143"/>
                <a:gd name="T61" fmla="*/ 171 h 181"/>
                <a:gd name="T62" fmla="*/ 6 w 143"/>
                <a:gd name="T63" fmla="*/ 171 h 181"/>
                <a:gd name="T64" fmla="*/ 3 w 143"/>
                <a:gd name="T65" fmla="*/ 172 h 181"/>
                <a:gd name="T66" fmla="*/ 1 w 143"/>
                <a:gd name="T67" fmla="*/ 173 h 181"/>
                <a:gd name="T68" fmla="*/ 0 w 143"/>
                <a:gd name="T69" fmla="*/ 176 h 181"/>
                <a:gd name="T70" fmla="*/ 1 w 143"/>
                <a:gd name="T71" fmla="*/ 179 h 181"/>
                <a:gd name="T72" fmla="*/ 3 w 143"/>
                <a:gd name="T73" fmla="*/ 180 h 181"/>
                <a:gd name="T74" fmla="*/ 5 w 143"/>
                <a:gd name="T75" fmla="*/ 180 h 181"/>
                <a:gd name="T76" fmla="*/ 8 w 143"/>
                <a:gd name="T77" fmla="*/ 181 h 181"/>
                <a:gd name="T78" fmla="*/ 135 w 143"/>
                <a:gd name="T7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3" h="181">
                  <a:moveTo>
                    <a:pt x="139" y="9"/>
                  </a:moveTo>
                  <a:lnTo>
                    <a:pt x="142" y="7"/>
                  </a:lnTo>
                  <a:lnTo>
                    <a:pt x="143" y="4"/>
                  </a:lnTo>
                  <a:lnTo>
                    <a:pt x="142" y="1"/>
                  </a:lnTo>
                  <a:lnTo>
                    <a:pt x="138" y="0"/>
                  </a:lnTo>
                  <a:lnTo>
                    <a:pt x="136" y="0"/>
                  </a:lnTo>
                  <a:lnTo>
                    <a:pt x="134" y="1"/>
                  </a:lnTo>
                  <a:lnTo>
                    <a:pt x="5" y="62"/>
                  </a:lnTo>
                  <a:lnTo>
                    <a:pt x="1" y="65"/>
                  </a:lnTo>
                  <a:lnTo>
                    <a:pt x="0" y="67"/>
                  </a:lnTo>
                  <a:lnTo>
                    <a:pt x="1" y="70"/>
                  </a:lnTo>
                  <a:lnTo>
                    <a:pt x="5" y="73"/>
                  </a:lnTo>
                  <a:lnTo>
                    <a:pt x="134" y="133"/>
                  </a:lnTo>
                  <a:lnTo>
                    <a:pt x="137" y="135"/>
                  </a:lnTo>
                  <a:lnTo>
                    <a:pt x="138" y="135"/>
                  </a:lnTo>
                  <a:lnTo>
                    <a:pt x="142" y="134"/>
                  </a:lnTo>
                  <a:lnTo>
                    <a:pt x="143" y="130"/>
                  </a:lnTo>
                  <a:lnTo>
                    <a:pt x="142" y="128"/>
                  </a:lnTo>
                  <a:lnTo>
                    <a:pt x="138" y="125"/>
                  </a:lnTo>
                  <a:lnTo>
                    <a:pt x="16" y="67"/>
                  </a:lnTo>
                  <a:lnTo>
                    <a:pt x="139" y="9"/>
                  </a:lnTo>
                  <a:close/>
                  <a:moveTo>
                    <a:pt x="135" y="181"/>
                  </a:moveTo>
                  <a:lnTo>
                    <a:pt x="138" y="180"/>
                  </a:lnTo>
                  <a:lnTo>
                    <a:pt x="141" y="180"/>
                  </a:lnTo>
                  <a:lnTo>
                    <a:pt x="142" y="179"/>
                  </a:lnTo>
                  <a:lnTo>
                    <a:pt x="143" y="176"/>
                  </a:lnTo>
                  <a:lnTo>
                    <a:pt x="142" y="173"/>
                  </a:lnTo>
                  <a:lnTo>
                    <a:pt x="140" y="172"/>
                  </a:lnTo>
                  <a:lnTo>
                    <a:pt x="138" y="171"/>
                  </a:lnTo>
                  <a:lnTo>
                    <a:pt x="135" y="171"/>
                  </a:lnTo>
                  <a:lnTo>
                    <a:pt x="9" y="171"/>
                  </a:lnTo>
                  <a:lnTo>
                    <a:pt x="6" y="171"/>
                  </a:lnTo>
                  <a:lnTo>
                    <a:pt x="3" y="172"/>
                  </a:lnTo>
                  <a:lnTo>
                    <a:pt x="1" y="173"/>
                  </a:lnTo>
                  <a:lnTo>
                    <a:pt x="0" y="176"/>
                  </a:lnTo>
                  <a:lnTo>
                    <a:pt x="1" y="179"/>
                  </a:lnTo>
                  <a:lnTo>
                    <a:pt x="3" y="180"/>
                  </a:lnTo>
                  <a:lnTo>
                    <a:pt x="5" y="180"/>
                  </a:lnTo>
                  <a:lnTo>
                    <a:pt x="8" y="181"/>
                  </a:lnTo>
                  <a:lnTo>
                    <a:pt x="135" y="18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70" name="Freeform 406"/>
            <p:cNvSpPr>
              <a:spLocks noChangeAspect="1"/>
            </p:cNvSpPr>
            <p:nvPr/>
          </p:nvSpPr>
          <p:spPr bwMode="auto">
            <a:xfrm>
              <a:off x="3191" y="85"/>
              <a:ext cx="170" cy="159"/>
            </a:xfrm>
            <a:custGeom>
              <a:avLst/>
              <a:gdLst>
                <a:gd name="T0" fmla="*/ 157 w 170"/>
                <a:gd name="T1" fmla="*/ 103 h 159"/>
                <a:gd name="T2" fmla="*/ 157 w 170"/>
                <a:gd name="T3" fmla="*/ 100 h 159"/>
                <a:gd name="T4" fmla="*/ 153 w 170"/>
                <a:gd name="T5" fmla="*/ 100 h 159"/>
                <a:gd name="T6" fmla="*/ 146 w 170"/>
                <a:gd name="T7" fmla="*/ 114 h 159"/>
                <a:gd name="T8" fmla="*/ 136 w 170"/>
                <a:gd name="T9" fmla="*/ 133 h 159"/>
                <a:gd name="T10" fmla="*/ 122 w 170"/>
                <a:gd name="T11" fmla="*/ 145 h 159"/>
                <a:gd name="T12" fmla="*/ 102 w 170"/>
                <a:gd name="T13" fmla="*/ 151 h 159"/>
                <a:gd name="T14" fmla="*/ 54 w 170"/>
                <a:gd name="T15" fmla="*/ 152 h 159"/>
                <a:gd name="T16" fmla="*/ 49 w 170"/>
                <a:gd name="T17" fmla="*/ 152 h 159"/>
                <a:gd name="T18" fmla="*/ 46 w 170"/>
                <a:gd name="T19" fmla="*/ 150 h 159"/>
                <a:gd name="T20" fmla="*/ 47 w 170"/>
                <a:gd name="T21" fmla="*/ 144 h 159"/>
                <a:gd name="T22" fmla="*/ 86 w 170"/>
                <a:gd name="T23" fmla="*/ 80 h 159"/>
                <a:gd name="T24" fmla="*/ 97 w 170"/>
                <a:gd name="T25" fmla="*/ 81 h 159"/>
                <a:gd name="T26" fmla="*/ 103 w 170"/>
                <a:gd name="T27" fmla="*/ 84 h 159"/>
                <a:gd name="T28" fmla="*/ 105 w 170"/>
                <a:gd name="T29" fmla="*/ 87 h 159"/>
                <a:gd name="T30" fmla="*/ 106 w 170"/>
                <a:gd name="T31" fmla="*/ 91 h 159"/>
                <a:gd name="T32" fmla="*/ 104 w 170"/>
                <a:gd name="T33" fmla="*/ 103 h 159"/>
                <a:gd name="T34" fmla="*/ 104 w 170"/>
                <a:gd name="T35" fmla="*/ 107 h 159"/>
                <a:gd name="T36" fmla="*/ 109 w 170"/>
                <a:gd name="T37" fmla="*/ 107 h 159"/>
                <a:gd name="T38" fmla="*/ 123 w 170"/>
                <a:gd name="T39" fmla="*/ 48 h 159"/>
                <a:gd name="T40" fmla="*/ 121 w 170"/>
                <a:gd name="T41" fmla="*/ 46 h 159"/>
                <a:gd name="T42" fmla="*/ 117 w 170"/>
                <a:gd name="T43" fmla="*/ 50 h 159"/>
                <a:gd name="T44" fmla="*/ 113 w 170"/>
                <a:gd name="T45" fmla="*/ 61 h 159"/>
                <a:gd name="T46" fmla="*/ 108 w 170"/>
                <a:gd name="T47" fmla="*/ 68 h 159"/>
                <a:gd name="T48" fmla="*/ 100 w 170"/>
                <a:gd name="T49" fmla="*/ 72 h 159"/>
                <a:gd name="T50" fmla="*/ 87 w 170"/>
                <a:gd name="T51" fmla="*/ 73 h 159"/>
                <a:gd name="T52" fmla="*/ 79 w 170"/>
                <a:gd name="T53" fmla="*/ 17 h 159"/>
                <a:gd name="T54" fmla="*/ 82 w 170"/>
                <a:gd name="T55" fmla="*/ 9 h 159"/>
                <a:gd name="T56" fmla="*/ 91 w 170"/>
                <a:gd name="T57" fmla="*/ 7 h 159"/>
                <a:gd name="T58" fmla="*/ 134 w 170"/>
                <a:gd name="T59" fmla="*/ 8 h 159"/>
                <a:gd name="T60" fmla="*/ 148 w 170"/>
                <a:gd name="T61" fmla="*/ 11 h 159"/>
                <a:gd name="T62" fmla="*/ 156 w 170"/>
                <a:gd name="T63" fmla="*/ 17 h 159"/>
                <a:gd name="T64" fmla="*/ 159 w 170"/>
                <a:gd name="T65" fmla="*/ 27 h 159"/>
                <a:gd name="T66" fmla="*/ 160 w 170"/>
                <a:gd name="T67" fmla="*/ 37 h 159"/>
                <a:gd name="T68" fmla="*/ 159 w 170"/>
                <a:gd name="T69" fmla="*/ 42 h 159"/>
                <a:gd name="T70" fmla="*/ 159 w 170"/>
                <a:gd name="T71" fmla="*/ 50 h 159"/>
                <a:gd name="T72" fmla="*/ 162 w 170"/>
                <a:gd name="T73" fmla="*/ 53 h 159"/>
                <a:gd name="T74" fmla="*/ 165 w 170"/>
                <a:gd name="T75" fmla="*/ 47 h 159"/>
                <a:gd name="T76" fmla="*/ 170 w 170"/>
                <a:gd name="T77" fmla="*/ 3 h 159"/>
                <a:gd name="T78" fmla="*/ 167 w 170"/>
                <a:gd name="T79" fmla="*/ 0 h 159"/>
                <a:gd name="T80" fmla="*/ 45 w 170"/>
                <a:gd name="T81" fmla="*/ 0 h 159"/>
                <a:gd name="T82" fmla="*/ 40 w 170"/>
                <a:gd name="T83" fmla="*/ 1 h 159"/>
                <a:gd name="T84" fmla="*/ 38 w 170"/>
                <a:gd name="T85" fmla="*/ 5 h 159"/>
                <a:gd name="T86" fmla="*/ 45 w 170"/>
                <a:gd name="T87" fmla="*/ 7 h 159"/>
                <a:gd name="T88" fmla="*/ 55 w 170"/>
                <a:gd name="T89" fmla="*/ 8 h 159"/>
                <a:gd name="T90" fmla="*/ 60 w 170"/>
                <a:gd name="T91" fmla="*/ 12 h 159"/>
                <a:gd name="T92" fmla="*/ 59 w 170"/>
                <a:gd name="T93" fmla="*/ 17 h 159"/>
                <a:gd name="T94" fmla="*/ 27 w 170"/>
                <a:gd name="T95" fmla="*/ 144 h 159"/>
                <a:gd name="T96" fmla="*/ 25 w 170"/>
                <a:gd name="T97" fmla="*/ 149 h 159"/>
                <a:gd name="T98" fmla="*/ 21 w 170"/>
                <a:gd name="T99" fmla="*/ 151 h 159"/>
                <a:gd name="T100" fmla="*/ 13 w 170"/>
                <a:gd name="T101" fmla="*/ 152 h 159"/>
                <a:gd name="T102" fmla="*/ 4 w 170"/>
                <a:gd name="T103" fmla="*/ 152 h 159"/>
                <a:gd name="T104" fmla="*/ 0 w 170"/>
                <a:gd name="T105" fmla="*/ 154 h 159"/>
                <a:gd name="T106" fmla="*/ 1 w 170"/>
                <a:gd name="T107" fmla="*/ 159 h 159"/>
                <a:gd name="T108" fmla="*/ 128 w 170"/>
                <a:gd name="T109" fmla="*/ 159 h 159"/>
                <a:gd name="T110" fmla="*/ 133 w 170"/>
                <a:gd name="T111" fmla="*/ 159 h 159"/>
                <a:gd name="T112" fmla="*/ 135 w 170"/>
                <a:gd name="T113" fmla="*/ 15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0" h="159">
                  <a:moveTo>
                    <a:pt x="157" y="105"/>
                  </a:moveTo>
                  <a:lnTo>
                    <a:pt x="157" y="103"/>
                  </a:lnTo>
                  <a:lnTo>
                    <a:pt x="158" y="102"/>
                  </a:lnTo>
                  <a:lnTo>
                    <a:pt x="157" y="100"/>
                  </a:lnTo>
                  <a:lnTo>
                    <a:pt x="155" y="99"/>
                  </a:lnTo>
                  <a:lnTo>
                    <a:pt x="153" y="100"/>
                  </a:lnTo>
                  <a:lnTo>
                    <a:pt x="152" y="102"/>
                  </a:lnTo>
                  <a:lnTo>
                    <a:pt x="146" y="114"/>
                  </a:lnTo>
                  <a:lnTo>
                    <a:pt x="141" y="124"/>
                  </a:lnTo>
                  <a:lnTo>
                    <a:pt x="136" y="133"/>
                  </a:lnTo>
                  <a:lnTo>
                    <a:pt x="129" y="140"/>
                  </a:lnTo>
                  <a:lnTo>
                    <a:pt x="122" y="145"/>
                  </a:lnTo>
                  <a:lnTo>
                    <a:pt x="113" y="149"/>
                  </a:lnTo>
                  <a:lnTo>
                    <a:pt x="102" y="151"/>
                  </a:lnTo>
                  <a:lnTo>
                    <a:pt x="88" y="152"/>
                  </a:lnTo>
                  <a:lnTo>
                    <a:pt x="54" y="152"/>
                  </a:lnTo>
                  <a:lnTo>
                    <a:pt x="51" y="152"/>
                  </a:lnTo>
                  <a:lnTo>
                    <a:pt x="49" y="152"/>
                  </a:lnTo>
                  <a:lnTo>
                    <a:pt x="46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4"/>
                  </a:lnTo>
                  <a:lnTo>
                    <a:pt x="63" y="80"/>
                  </a:lnTo>
                  <a:lnTo>
                    <a:pt x="86" y="80"/>
                  </a:lnTo>
                  <a:lnTo>
                    <a:pt x="92" y="80"/>
                  </a:lnTo>
                  <a:lnTo>
                    <a:pt x="97" y="81"/>
                  </a:lnTo>
                  <a:lnTo>
                    <a:pt x="101" y="82"/>
                  </a:lnTo>
                  <a:lnTo>
                    <a:pt x="103" y="84"/>
                  </a:lnTo>
                  <a:lnTo>
                    <a:pt x="105" y="85"/>
                  </a:lnTo>
                  <a:lnTo>
                    <a:pt x="105" y="87"/>
                  </a:lnTo>
                  <a:lnTo>
                    <a:pt x="106" y="89"/>
                  </a:lnTo>
                  <a:lnTo>
                    <a:pt x="106" y="91"/>
                  </a:lnTo>
                  <a:lnTo>
                    <a:pt x="106" y="95"/>
                  </a:lnTo>
                  <a:lnTo>
                    <a:pt x="104" y="103"/>
                  </a:lnTo>
                  <a:lnTo>
                    <a:pt x="103" y="105"/>
                  </a:lnTo>
                  <a:lnTo>
                    <a:pt x="104" y="107"/>
                  </a:lnTo>
                  <a:lnTo>
                    <a:pt x="106" y="108"/>
                  </a:lnTo>
                  <a:lnTo>
                    <a:pt x="109" y="107"/>
                  </a:lnTo>
                  <a:lnTo>
                    <a:pt x="110" y="103"/>
                  </a:lnTo>
                  <a:lnTo>
                    <a:pt x="123" y="48"/>
                  </a:lnTo>
                  <a:lnTo>
                    <a:pt x="123" y="46"/>
                  </a:lnTo>
                  <a:lnTo>
                    <a:pt x="121" y="46"/>
                  </a:lnTo>
                  <a:lnTo>
                    <a:pt x="118" y="47"/>
                  </a:lnTo>
                  <a:lnTo>
                    <a:pt x="117" y="50"/>
                  </a:lnTo>
                  <a:lnTo>
                    <a:pt x="115" y="56"/>
                  </a:lnTo>
                  <a:lnTo>
                    <a:pt x="113" y="61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04" y="70"/>
                  </a:lnTo>
                  <a:lnTo>
                    <a:pt x="100" y="72"/>
                  </a:lnTo>
                  <a:lnTo>
                    <a:pt x="94" y="73"/>
                  </a:lnTo>
                  <a:lnTo>
                    <a:pt x="87" y="73"/>
                  </a:lnTo>
                  <a:lnTo>
                    <a:pt x="65" y="73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2" y="9"/>
                  </a:lnTo>
                  <a:lnTo>
                    <a:pt x="85" y="8"/>
                  </a:lnTo>
                  <a:lnTo>
                    <a:pt x="91" y="7"/>
                  </a:lnTo>
                  <a:lnTo>
                    <a:pt x="124" y="7"/>
                  </a:lnTo>
                  <a:lnTo>
                    <a:pt x="134" y="8"/>
                  </a:lnTo>
                  <a:lnTo>
                    <a:pt x="142" y="9"/>
                  </a:lnTo>
                  <a:lnTo>
                    <a:pt x="148" y="11"/>
                  </a:lnTo>
                  <a:lnTo>
                    <a:pt x="153" y="13"/>
                  </a:lnTo>
                  <a:lnTo>
                    <a:pt x="156" y="17"/>
                  </a:lnTo>
                  <a:lnTo>
                    <a:pt x="158" y="21"/>
                  </a:lnTo>
                  <a:lnTo>
                    <a:pt x="159" y="27"/>
                  </a:lnTo>
                  <a:lnTo>
                    <a:pt x="160" y="33"/>
                  </a:lnTo>
                  <a:lnTo>
                    <a:pt x="160" y="37"/>
                  </a:lnTo>
                  <a:lnTo>
                    <a:pt x="160" y="39"/>
                  </a:lnTo>
                  <a:lnTo>
                    <a:pt x="159" y="42"/>
                  </a:lnTo>
                  <a:lnTo>
                    <a:pt x="159" y="46"/>
                  </a:lnTo>
                  <a:lnTo>
                    <a:pt x="159" y="50"/>
                  </a:lnTo>
                  <a:lnTo>
                    <a:pt x="159" y="52"/>
                  </a:lnTo>
                  <a:lnTo>
                    <a:pt x="162" y="53"/>
                  </a:lnTo>
                  <a:lnTo>
                    <a:pt x="164" y="52"/>
                  </a:lnTo>
                  <a:lnTo>
                    <a:pt x="165" y="47"/>
                  </a:lnTo>
                  <a:lnTo>
                    <a:pt x="169" y="7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7" y="0"/>
                  </a:lnTo>
                  <a:lnTo>
                    <a:pt x="163" y="0"/>
                  </a:lnTo>
                  <a:lnTo>
                    <a:pt x="45" y="0"/>
                  </a:lnTo>
                  <a:lnTo>
                    <a:pt x="42" y="0"/>
                  </a:lnTo>
                  <a:lnTo>
                    <a:pt x="40" y="1"/>
                  </a:lnTo>
                  <a:lnTo>
                    <a:pt x="38" y="2"/>
                  </a:lnTo>
                  <a:lnTo>
                    <a:pt x="38" y="5"/>
                  </a:lnTo>
                  <a:lnTo>
                    <a:pt x="40" y="7"/>
                  </a:lnTo>
                  <a:lnTo>
                    <a:pt x="45" y="7"/>
                  </a:lnTo>
                  <a:lnTo>
                    <a:pt x="51" y="8"/>
                  </a:lnTo>
                  <a:lnTo>
                    <a:pt x="55" y="8"/>
                  </a:lnTo>
                  <a:lnTo>
                    <a:pt x="59" y="9"/>
                  </a:lnTo>
                  <a:lnTo>
                    <a:pt x="60" y="12"/>
                  </a:lnTo>
                  <a:lnTo>
                    <a:pt x="60" y="13"/>
                  </a:lnTo>
                  <a:lnTo>
                    <a:pt x="59" y="17"/>
                  </a:lnTo>
                  <a:lnTo>
                    <a:pt x="28" y="141"/>
                  </a:lnTo>
                  <a:lnTo>
                    <a:pt x="27" y="144"/>
                  </a:lnTo>
                  <a:lnTo>
                    <a:pt x="26" y="147"/>
                  </a:lnTo>
                  <a:lnTo>
                    <a:pt x="25" y="149"/>
                  </a:lnTo>
                  <a:lnTo>
                    <a:pt x="23" y="150"/>
                  </a:lnTo>
                  <a:lnTo>
                    <a:pt x="21" y="151"/>
                  </a:lnTo>
                  <a:lnTo>
                    <a:pt x="17" y="152"/>
                  </a:lnTo>
                  <a:lnTo>
                    <a:pt x="13" y="152"/>
                  </a:lnTo>
                  <a:lnTo>
                    <a:pt x="6" y="152"/>
                  </a:lnTo>
                  <a:lnTo>
                    <a:pt x="4" y="152"/>
                  </a:lnTo>
                  <a:lnTo>
                    <a:pt x="2" y="153"/>
                  </a:lnTo>
                  <a:lnTo>
                    <a:pt x="0" y="154"/>
                  </a:lnTo>
                  <a:lnTo>
                    <a:pt x="0" y="157"/>
                  </a:lnTo>
                  <a:lnTo>
                    <a:pt x="1" y="159"/>
                  </a:lnTo>
                  <a:lnTo>
                    <a:pt x="6" y="159"/>
                  </a:lnTo>
                  <a:lnTo>
                    <a:pt x="128" y="159"/>
                  </a:lnTo>
                  <a:lnTo>
                    <a:pt x="131" y="159"/>
                  </a:lnTo>
                  <a:lnTo>
                    <a:pt x="133" y="159"/>
                  </a:lnTo>
                  <a:lnTo>
                    <a:pt x="134" y="158"/>
                  </a:lnTo>
                  <a:lnTo>
                    <a:pt x="135" y="155"/>
                  </a:lnTo>
                  <a:lnTo>
                    <a:pt x="157" y="10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71" name="Freeform 407"/>
            <p:cNvSpPr>
              <a:spLocks noChangeAspect="1" noEditPoints="1"/>
            </p:cNvSpPr>
            <p:nvPr/>
          </p:nvSpPr>
          <p:spPr bwMode="auto">
            <a:xfrm>
              <a:off x="3364" y="163"/>
              <a:ext cx="123" cy="117"/>
            </a:xfrm>
            <a:custGeom>
              <a:avLst/>
              <a:gdLst>
                <a:gd name="T0" fmla="*/ 24 w 123"/>
                <a:gd name="T1" fmla="*/ 97 h 117"/>
                <a:gd name="T2" fmla="*/ 20 w 123"/>
                <a:gd name="T3" fmla="*/ 103 h 117"/>
                <a:gd name="T4" fmla="*/ 16 w 123"/>
                <a:gd name="T5" fmla="*/ 107 h 117"/>
                <a:gd name="T6" fmla="*/ 10 w 123"/>
                <a:gd name="T7" fmla="*/ 109 h 117"/>
                <a:gd name="T8" fmla="*/ 4 w 123"/>
                <a:gd name="T9" fmla="*/ 111 h 117"/>
                <a:gd name="T10" fmla="*/ 1 w 123"/>
                <a:gd name="T11" fmla="*/ 111 h 117"/>
                <a:gd name="T12" fmla="*/ 0 w 123"/>
                <a:gd name="T13" fmla="*/ 114 h 117"/>
                <a:gd name="T14" fmla="*/ 1 w 123"/>
                <a:gd name="T15" fmla="*/ 116 h 117"/>
                <a:gd name="T16" fmla="*/ 2 w 123"/>
                <a:gd name="T17" fmla="*/ 117 h 117"/>
                <a:gd name="T18" fmla="*/ 9 w 123"/>
                <a:gd name="T19" fmla="*/ 116 h 117"/>
                <a:gd name="T20" fmla="*/ 16 w 123"/>
                <a:gd name="T21" fmla="*/ 116 h 117"/>
                <a:gd name="T22" fmla="*/ 25 w 123"/>
                <a:gd name="T23" fmla="*/ 116 h 117"/>
                <a:gd name="T24" fmla="*/ 33 w 123"/>
                <a:gd name="T25" fmla="*/ 117 h 117"/>
                <a:gd name="T26" fmla="*/ 34 w 123"/>
                <a:gd name="T27" fmla="*/ 116 h 117"/>
                <a:gd name="T28" fmla="*/ 35 w 123"/>
                <a:gd name="T29" fmla="*/ 116 h 117"/>
                <a:gd name="T30" fmla="*/ 36 w 123"/>
                <a:gd name="T31" fmla="*/ 115 h 117"/>
                <a:gd name="T32" fmla="*/ 37 w 123"/>
                <a:gd name="T33" fmla="*/ 113 h 117"/>
                <a:gd name="T34" fmla="*/ 35 w 123"/>
                <a:gd name="T35" fmla="*/ 111 h 117"/>
                <a:gd name="T36" fmla="*/ 34 w 123"/>
                <a:gd name="T37" fmla="*/ 111 h 117"/>
                <a:gd name="T38" fmla="*/ 32 w 123"/>
                <a:gd name="T39" fmla="*/ 110 h 117"/>
                <a:gd name="T40" fmla="*/ 30 w 123"/>
                <a:gd name="T41" fmla="*/ 110 h 117"/>
                <a:gd name="T42" fmla="*/ 28 w 123"/>
                <a:gd name="T43" fmla="*/ 108 h 117"/>
                <a:gd name="T44" fmla="*/ 27 w 123"/>
                <a:gd name="T45" fmla="*/ 106 h 117"/>
                <a:gd name="T46" fmla="*/ 27 w 123"/>
                <a:gd name="T47" fmla="*/ 102 h 117"/>
                <a:gd name="T48" fmla="*/ 29 w 123"/>
                <a:gd name="T49" fmla="*/ 99 h 117"/>
                <a:gd name="T50" fmla="*/ 42 w 123"/>
                <a:gd name="T51" fmla="*/ 79 h 117"/>
                <a:gd name="T52" fmla="*/ 89 w 123"/>
                <a:gd name="T53" fmla="*/ 79 h 117"/>
                <a:gd name="T54" fmla="*/ 93 w 123"/>
                <a:gd name="T55" fmla="*/ 106 h 117"/>
                <a:gd name="T56" fmla="*/ 92 w 123"/>
                <a:gd name="T57" fmla="*/ 108 h 117"/>
                <a:gd name="T58" fmla="*/ 91 w 123"/>
                <a:gd name="T59" fmla="*/ 109 h 117"/>
                <a:gd name="T60" fmla="*/ 87 w 123"/>
                <a:gd name="T61" fmla="*/ 110 h 117"/>
                <a:gd name="T62" fmla="*/ 82 w 123"/>
                <a:gd name="T63" fmla="*/ 111 h 117"/>
                <a:gd name="T64" fmla="*/ 79 w 123"/>
                <a:gd name="T65" fmla="*/ 111 h 117"/>
                <a:gd name="T66" fmla="*/ 77 w 123"/>
                <a:gd name="T67" fmla="*/ 114 h 117"/>
                <a:gd name="T68" fmla="*/ 78 w 123"/>
                <a:gd name="T69" fmla="*/ 116 h 117"/>
                <a:gd name="T70" fmla="*/ 80 w 123"/>
                <a:gd name="T71" fmla="*/ 117 h 117"/>
                <a:gd name="T72" fmla="*/ 85 w 123"/>
                <a:gd name="T73" fmla="*/ 116 h 117"/>
                <a:gd name="T74" fmla="*/ 91 w 123"/>
                <a:gd name="T75" fmla="*/ 116 h 117"/>
                <a:gd name="T76" fmla="*/ 96 w 123"/>
                <a:gd name="T77" fmla="*/ 116 h 117"/>
                <a:gd name="T78" fmla="*/ 101 w 123"/>
                <a:gd name="T79" fmla="*/ 116 h 117"/>
                <a:gd name="T80" fmla="*/ 111 w 123"/>
                <a:gd name="T81" fmla="*/ 116 h 117"/>
                <a:gd name="T82" fmla="*/ 120 w 123"/>
                <a:gd name="T83" fmla="*/ 117 h 117"/>
                <a:gd name="T84" fmla="*/ 123 w 123"/>
                <a:gd name="T85" fmla="*/ 116 h 117"/>
                <a:gd name="T86" fmla="*/ 123 w 123"/>
                <a:gd name="T87" fmla="*/ 113 h 117"/>
                <a:gd name="T88" fmla="*/ 122 w 123"/>
                <a:gd name="T89" fmla="*/ 111 h 117"/>
                <a:gd name="T90" fmla="*/ 119 w 123"/>
                <a:gd name="T91" fmla="*/ 111 h 117"/>
                <a:gd name="T92" fmla="*/ 113 w 123"/>
                <a:gd name="T93" fmla="*/ 110 h 117"/>
                <a:gd name="T94" fmla="*/ 110 w 123"/>
                <a:gd name="T95" fmla="*/ 109 h 117"/>
                <a:gd name="T96" fmla="*/ 109 w 123"/>
                <a:gd name="T97" fmla="*/ 108 h 117"/>
                <a:gd name="T98" fmla="*/ 108 w 123"/>
                <a:gd name="T99" fmla="*/ 105 h 117"/>
                <a:gd name="T100" fmla="*/ 94 w 123"/>
                <a:gd name="T101" fmla="*/ 4 h 117"/>
                <a:gd name="T102" fmla="*/ 93 w 123"/>
                <a:gd name="T103" fmla="*/ 1 h 117"/>
                <a:gd name="T104" fmla="*/ 90 w 123"/>
                <a:gd name="T105" fmla="*/ 0 h 117"/>
                <a:gd name="T106" fmla="*/ 87 w 123"/>
                <a:gd name="T107" fmla="*/ 1 h 117"/>
                <a:gd name="T108" fmla="*/ 85 w 123"/>
                <a:gd name="T109" fmla="*/ 3 h 117"/>
                <a:gd name="T110" fmla="*/ 24 w 123"/>
                <a:gd name="T111" fmla="*/ 97 h 117"/>
                <a:gd name="T112" fmla="*/ 46 w 123"/>
                <a:gd name="T113" fmla="*/ 73 h 117"/>
                <a:gd name="T114" fmla="*/ 80 w 123"/>
                <a:gd name="T115" fmla="*/ 20 h 117"/>
                <a:gd name="T116" fmla="*/ 88 w 123"/>
                <a:gd name="T117" fmla="*/ 73 h 117"/>
                <a:gd name="T118" fmla="*/ 46 w 123"/>
                <a:gd name="T119" fmla="*/ 7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" h="117">
                  <a:moveTo>
                    <a:pt x="24" y="97"/>
                  </a:moveTo>
                  <a:lnTo>
                    <a:pt x="20" y="103"/>
                  </a:lnTo>
                  <a:lnTo>
                    <a:pt x="16" y="107"/>
                  </a:lnTo>
                  <a:lnTo>
                    <a:pt x="10" y="109"/>
                  </a:lnTo>
                  <a:lnTo>
                    <a:pt x="4" y="111"/>
                  </a:lnTo>
                  <a:lnTo>
                    <a:pt x="1" y="111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9" y="116"/>
                  </a:lnTo>
                  <a:lnTo>
                    <a:pt x="16" y="116"/>
                  </a:lnTo>
                  <a:lnTo>
                    <a:pt x="25" y="116"/>
                  </a:lnTo>
                  <a:lnTo>
                    <a:pt x="33" y="117"/>
                  </a:lnTo>
                  <a:lnTo>
                    <a:pt x="34" y="116"/>
                  </a:lnTo>
                  <a:lnTo>
                    <a:pt x="35" y="116"/>
                  </a:lnTo>
                  <a:lnTo>
                    <a:pt x="36" y="115"/>
                  </a:lnTo>
                  <a:lnTo>
                    <a:pt x="37" y="113"/>
                  </a:lnTo>
                  <a:lnTo>
                    <a:pt x="35" y="111"/>
                  </a:lnTo>
                  <a:lnTo>
                    <a:pt x="34" y="111"/>
                  </a:lnTo>
                  <a:lnTo>
                    <a:pt x="32" y="110"/>
                  </a:lnTo>
                  <a:lnTo>
                    <a:pt x="30" y="110"/>
                  </a:lnTo>
                  <a:lnTo>
                    <a:pt x="28" y="108"/>
                  </a:lnTo>
                  <a:lnTo>
                    <a:pt x="27" y="106"/>
                  </a:lnTo>
                  <a:lnTo>
                    <a:pt x="27" y="102"/>
                  </a:lnTo>
                  <a:lnTo>
                    <a:pt x="29" y="99"/>
                  </a:lnTo>
                  <a:lnTo>
                    <a:pt x="42" y="79"/>
                  </a:lnTo>
                  <a:lnTo>
                    <a:pt x="89" y="79"/>
                  </a:lnTo>
                  <a:lnTo>
                    <a:pt x="93" y="106"/>
                  </a:lnTo>
                  <a:lnTo>
                    <a:pt x="92" y="108"/>
                  </a:lnTo>
                  <a:lnTo>
                    <a:pt x="91" y="109"/>
                  </a:lnTo>
                  <a:lnTo>
                    <a:pt x="87" y="110"/>
                  </a:lnTo>
                  <a:lnTo>
                    <a:pt x="82" y="111"/>
                  </a:lnTo>
                  <a:lnTo>
                    <a:pt x="79" y="111"/>
                  </a:lnTo>
                  <a:lnTo>
                    <a:pt x="77" y="114"/>
                  </a:lnTo>
                  <a:lnTo>
                    <a:pt x="78" y="116"/>
                  </a:lnTo>
                  <a:lnTo>
                    <a:pt x="80" y="117"/>
                  </a:lnTo>
                  <a:lnTo>
                    <a:pt x="85" y="116"/>
                  </a:lnTo>
                  <a:lnTo>
                    <a:pt x="91" y="116"/>
                  </a:lnTo>
                  <a:lnTo>
                    <a:pt x="96" y="116"/>
                  </a:lnTo>
                  <a:lnTo>
                    <a:pt x="101" y="116"/>
                  </a:lnTo>
                  <a:lnTo>
                    <a:pt x="111" y="116"/>
                  </a:lnTo>
                  <a:lnTo>
                    <a:pt x="120" y="117"/>
                  </a:lnTo>
                  <a:lnTo>
                    <a:pt x="123" y="116"/>
                  </a:lnTo>
                  <a:lnTo>
                    <a:pt x="123" y="113"/>
                  </a:lnTo>
                  <a:lnTo>
                    <a:pt x="122" y="111"/>
                  </a:lnTo>
                  <a:lnTo>
                    <a:pt x="119" y="111"/>
                  </a:lnTo>
                  <a:lnTo>
                    <a:pt x="113" y="110"/>
                  </a:lnTo>
                  <a:lnTo>
                    <a:pt x="110" y="109"/>
                  </a:lnTo>
                  <a:lnTo>
                    <a:pt x="109" y="108"/>
                  </a:lnTo>
                  <a:lnTo>
                    <a:pt x="108" y="105"/>
                  </a:lnTo>
                  <a:lnTo>
                    <a:pt x="94" y="4"/>
                  </a:lnTo>
                  <a:lnTo>
                    <a:pt x="93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5" y="3"/>
                  </a:lnTo>
                  <a:lnTo>
                    <a:pt x="24" y="97"/>
                  </a:lnTo>
                  <a:close/>
                  <a:moveTo>
                    <a:pt x="46" y="73"/>
                  </a:moveTo>
                  <a:lnTo>
                    <a:pt x="80" y="20"/>
                  </a:lnTo>
                  <a:lnTo>
                    <a:pt x="88" y="73"/>
                  </a:lnTo>
                  <a:lnTo>
                    <a:pt x="46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72" name="Freeform 408"/>
            <p:cNvSpPr>
              <a:spLocks noChangeAspect="1" noEditPoints="1"/>
            </p:cNvSpPr>
            <p:nvPr/>
          </p:nvSpPr>
          <p:spPr bwMode="auto">
            <a:xfrm>
              <a:off x="3507" y="168"/>
              <a:ext cx="126" cy="112"/>
            </a:xfrm>
            <a:custGeom>
              <a:avLst/>
              <a:gdLst>
                <a:gd name="T0" fmla="*/ 18 w 126"/>
                <a:gd name="T1" fmla="*/ 102 h 112"/>
                <a:gd name="T2" fmla="*/ 13 w 126"/>
                <a:gd name="T3" fmla="*/ 105 h 112"/>
                <a:gd name="T4" fmla="*/ 2 w 126"/>
                <a:gd name="T5" fmla="*/ 106 h 112"/>
                <a:gd name="T6" fmla="*/ 2 w 126"/>
                <a:gd name="T7" fmla="*/ 111 h 112"/>
                <a:gd name="T8" fmla="*/ 69 w 126"/>
                <a:gd name="T9" fmla="*/ 112 h 112"/>
                <a:gd name="T10" fmla="*/ 103 w 126"/>
                <a:gd name="T11" fmla="*/ 100 h 112"/>
                <a:gd name="T12" fmla="*/ 117 w 126"/>
                <a:gd name="T13" fmla="*/ 76 h 112"/>
                <a:gd name="T14" fmla="*/ 110 w 126"/>
                <a:gd name="T15" fmla="*/ 61 h 112"/>
                <a:gd name="T16" fmla="*/ 89 w 126"/>
                <a:gd name="T17" fmla="*/ 53 h 112"/>
                <a:gd name="T18" fmla="*/ 115 w 126"/>
                <a:gd name="T19" fmla="*/ 42 h 112"/>
                <a:gd name="T20" fmla="*/ 126 w 126"/>
                <a:gd name="T21" fmla="*/ 23 h 112"/>
                <a:gd name="T22" fmla="*/ 117 w 126"/>
                <a:gd name="T23" fmla="*/ 7 h 112"/>
                <a:gd name="T24" fmla="*/ 92 w 126"/>
                <a:gd name="T25" fmla="*/ 0 h 112"/>
                <a:gd name="T26" fmla="*/ 28 w 126"/>
                <a:gd name="T27" fmla="*/ 0 h 112"/>
                <a:gd name="T28" fmla="*/ 28 w 126"/>
                <a:gd name="T29" fmla="*/ 5 h 112"/>
                <a:gd name="T30" fmla="*/ 34 w 126"/>
                <a:gd name="T31" fmla="*/ 6 h 112"/>
                <a:gd name="T32" fmla="*/ 41 w 126"/>
                <a:gd name="T33" fmla="*/ 6 h 112"/>
                <a:gd name="T34" fmla="*/ 42 w 126"/>
                <a:gd name="T35" fmla="*/ 9 h 112"/>
                <a:gd name="T36" fmla="*/ 20 w 126"/>
                <a:gd name="T37" fmla="*/ 99 h 112"/>
                <a:gd name="T38" fmla="*/ 56 w 126"/>
                <a:gd name="T39" fmla="*/ 11 h 112"/>
                <a:gd name="T40" fmla="*/ 58 w 126"/>
                <a:gd name="T41" fmla="*/ 6 h 112"/>
                <a:gd name="T42" fmla="*/ 64 w 126"/>
                <a:gd name="T43" fmla="*/ 5 h 112"/>
                <a:gd name="T44" fmla="*/ 95 w 126"/>
                <a:gd name="T45" fmla="*/ 6 h 112"/>
                <a:gd name="T46" fmla="*/ 103 w 126"/>
                <a:gd name="T47" fmla="*/ 9 h 112"/>
                <a:gd name="T48" fmla="*/ 107 w 126"/>
                <a:gd name="T49" fmla="*/ 15 h 112"/>
                <a:gd name="T50" fmla="*/ 109 w 126"/>
                <a:gd name="T51" fmla="*/ 20 h 112"/>
                <a:gd name="T52" fmla="*/ 107 w 126"/>
                <a:gd name="T53" fmla="*/ 33 h 112"/>
                <a:gd name="T54" fmla="*/ 88 w 126"/>
                <a:gd name="T55" fmla="*/ 48 h 112"/>
                <a:gd name="T56" fmla="*/ 46 w 126"/>
                <a:gd name="T57" fmla="*/ 51 h 112"/>
                <a:gd name="T58" fmla="*/ 35 w 126"/>
                <a:gd name="T59" fmla="*/ 106 h 112"/>
                <a:gd name="T60" fmla="*/ 33 w 126"/>
                <a:gd name="T61" fmla="*/ 105 h 112"/>
                <a:gd name="T62" fmla="*/ 33 w 126"/>
                <a:gd name="T63" fmla="*/ 103 h 112"/>
                <a:gd name="T64" fmla="*/ 45 w 126"/>
                <a:gd name="T65" fmla="*/ 56 h 112"/>
                <a:gd name="T66" fmla="*/ 89 w 126"/>
                <a:gd name="T67" fmla="*/ 57 h 112"/>
                <a:gd name="T68" fmla="*/ 99 w 126"/>
                <a:gd name="T69" fmla="*/ 68 h 112"/>
                <a:gd name="T70" fmla="*/ 98 w 126"/>
                <a:gd name="T71" fmla="*/ 87 h 112"/>
                <a:gd name="T72" fmla="*/ 78 w 126"/>
                <a:gd name="T73" fmla="*/ 103 h 112"/>
                <a:gd name="T74" fmla="*/ 38 w 126"/>
                <a:gd name="T75" fmla="*/ 10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6" h="112">
                  <a:moveTo>
                    <a:pt x="20" y="99"/>
                  </a:moveTo>
                  <a:lnTo>
                    <a:pt x="18" y="102"/>
                  </a:lnTo>
                  <a:lnTo>
                    <a:pt x="17" y="104"/>
                  </a:lnTo>
                  <a:lnTo>
                    <a:pt x="13" y="105"/>
                  </a:lnTo>
                  <a:lnTo>
                    <a:pt x="5" y="106"/>
                  </a:lnTo>
                  <a:lnTo>
                    <a:pt x="2" y="106"/>
                  </a:lnTo>
                  <a:lnTo>
                    <a:pt x="0" y="109"/>
                  </a:lnTo>
                  <a:lnTo>
                    <a:pt x="2" y="111"/>
                  </a:lnTo>
                  <a:lnTo>
                    <a:pt x="5" y="112"/>
                  </a:lnTo>
                  <a:lnTo>
                    <a:pt x="69" y="112"/>
                  </a:lnTo>
                  <a:lnTo>
                    <a:pt x="88" y="108"/>
                  </a:lnTo>
                  <a:lnTo>
                    <a:pt x="103" y="100"/>
                  </a:lnTo>
                  <a:lnTo>
                    <a:pt x="113" y="89"/>
                  </a:lnTo>
                  <a:lnTo>
                    <a:pt x="117" y="76"/>
                  </a:lnTo>
                  <a:lnTo>
                    <a:pt x="115" y="68"/>
                  </a:lnTo>
                  <a:lnTo>
                    <a:pt x="110" y="61"/>
                  </a:lnTo>
                  <a:lnTo>
                    <a:pt x="101" y="56"/>
                  </a:lnTo>
                  <a:lnTo>
                    <a:pt x="89" y="53"/>
                  </a:lnTo>
                  <a:lnTo>
                    <a:pt x="103" y="49"/>
                  </a:lnTo>
                  <a:lnTo>
                    <a:pt x="115" y="42"/>
                  </a:lnTo>
                  <a:lnTo>
                    <a:pt x="123" y="33"/>
                  </a:lnTo>
                  <a:lnTo>
                    <a:pt x="126" y="23"/>
                  </a:lnTo>
                  <a:lnTo>
                    <a:pt x="123" y="14"/>
                  </a:lnTo>
                  <a:lnTo>
                    <a:pt x="117" y="7"/>
                  </a:lnTo>
                  <a:lnTo>
                    <a:pt x="106" y="1"/>
                  </a:lnTo>
                  <a:lnTo>
                    <a:pt x="92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7" y="3"/>
                  </a:lnTo>
                  <a:lnTo>
                    <a:pt x="28" y="5"/>
                  </a:lnTo>
                  <a:lnTo>
                    <a:pt x="32" y="5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41" y="6"/>
                  </a:lnTo>
                  <a:lnTo>
                    <a:pt x="42" y="8"/>
                  </a:lnTo>
                  <a:lnTo>
                    <a:pt x="42" y="9"/>
                  </a:lnTo>
                  <a:lnTo>
                    <a:pt x="41" y="12"/>
                  </a:lnTo>
                  <a:lnTo>
                    <a:pt x="20" y="99"/>
                  </a:lnTo>
                  <a:close/>
                  <a:moveTo>
                    <a:pt x="46" y="51"/>
                  </a:moveTo>
                  <a:lnTo>
                    <a:pt x="56" y="11"/>
                  </a:lnTo>
                  <a:lnTo>
                    <a:pt x="57" y="8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64" y="5"/>
                  </a:lnTo>
                  <a:lnTo>
                    <a:pt x="89" y="5"/>
                  </a:lnTo>
                  <a:lnTo>
                    <a:pt x="95" y="6"/>
                  </a:lnTo>
                  <a:lnTo>
                    <a:pt x="99" y="7"/>
                  </a:lnTo>
                  <a:lnTo>
                    <a:pt x="103" y="9"/>
                  </a:lnTo>
                  <a:lnTo>
                    <a:pt x="106" y="12"/>
                  </a:lnTo>
                  <a:lnTo>
                    <a:pt x="107" y="15"/>
                  </a:lnTo>
                  <a:lnTo>
                    <a:pt x="109" y="17"/>
                  </a:lnTo>
                  <a:lnTo>
                    <a:pt x="109" y="20"/>
                  </a:lnTo>
                  <a:lnTo>
                    <a:pt x="109" y="23"/>
                  </a:lnTo>
                  <a:lnTo>
                    <a:pt x="107" y="33"/>
                  </a:lnTo>
                  <a:lnTo>
                    <a:pt x="99" y="42"/>
                  </a:lnTo>
                  <a:lnTo>
                    <a:pt x="88" y="48"/>
                  </a:lnTo>
                  <a:lnTo>
                    <a:pt x="73" y="51"/>
                  </a:lnTo>
                  <a:lnTo>
                    <a:pt x="46" y="51"/>
                  </a:lnTo>
                  <a:close/>
                  <a:moveTo>
                    <a:pt x="38" y="106"/>
                  </a:moveTo>
                  <a:lnTo>
                    <a:pt x="35" y="106"/>
                  </a:lnTo>
                  <a:lnTo>
                    <a:pt x="33" y="105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3"/>
                  </a:lnTo>
                  <a:lnTo>
                    <a:pt x="33" y="100"/>
                  </a:lnTo>
                  <a:lnTo>
                    <a:pt x="45" y="56"/>
                  </a:lnTo>
                  <a:lnTo>
                    <a:pt x="79" y="56"/>
                  </a:lnTo>
                  <a:lnTo>
                    <a:pt x="89" y="57"/>
                  </a:lnTo>
                  <a:lnTo>
                    <a:pt x="96" y="62"/>
                  </a:lnTo>
                  <a:lnTo>
                    <a:pt x="99" y="68"/>
                  </a:lnTo>
                  <a:lnTo>
                    <a:pt x="101" y="75"/>
                  </a:lnTo>
                  <a:lnTo>
                    <a:pt x="98" y="87"/>
                  </a:lnTo>
                  <a:lnTo>
                    <a:pt x="90" y="97"/>
                  </a:lnTo>
                  <a:lnTo>
                    <a:pt x="78" y="103"/>
                  </a:lnTo>
                  <a:lnTo>
                    <a:pt x="64" y="106"/>
                  </a:lnTo>
                  <a:lnTo>
                    <a:pt x="38" y="10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73" name="Freeform 409"/>
            <p:cNvSpPr>
              <a:spLocks noChangeAspect="1" noEditPoints="1"/>
            </p:cNvSpPr>
            <p:nvPr/>
          </p:nvSpPr>
          <p:spPr bwMode="auto">
            <a:xfrm>
              <a:off x="3662" y="209"/>
              <a:ext cx="19" cy="71"/>
            </a:xfrm>
            <a:custGeom>
              <a:avLst/>
              <a:gdLst>
                <a:gd name="T0" fmla="*/ 19 w 19"/>
                <a:gd name="T1" fmla="*/ 9 h 71"/>
                <a:gd name="T2" fmla="*/ 18 w 19"/>
                <a:gd name="T3" fmla="*/ 6 h 71"/>
                <a:gd name="T4" fmla="*/ 16 w 19"/>
                <a:gd name="T5" fmla="*/ 2 h 71"/>
                <a:gd name="T6" fmla="*/ 13 w 19"/>
                <a:gd name="T7" fmla="*/ 1 h 71"/>
                <a:gd name="T8" fmla="*/ 9 w 19"/>
                <a:gd name="T9" fmla="*/ 0 h 71"/>
                <a:gd name="T10" fmla="*/ 5 w 19"/>
                <a:gd name="T11" fmla="*/ 1 h 71"/>
                <a:gd name="T12" fmla="*/ 3 w 19"/>
                <a:gd name="T13" fmla="*/ 3 h 71"/>
                <a:gd name="T14" fmla="*/ 1 w 19"/>
                <a:gd name="T15" fmla="*/ 6 h 71"/>
                <a:gd name="T16" fmla="*/ 0 w 19"/>
                <a:gd name="T17" fmla="*/ 9 h 71"/>
                <a:gd name="T18" fmla="*/ 1 w 19"/>
                <a:gd name="T19" fmla="*/ 13 h 71"/>
                <a:gd name="T20" fmla="*/ 3 w 19"/>
                <a:gd name="T21" fmla="*/ 16 h 71"/>
                <a:gd name="T22" fmla="*/ 6 w 19"/>
                <a:gd name="T23" fmla="*/ 18 h 71"/>
                <a:gd name="T24" fmla="*/ 9 w 19"/>
                <a:gd name="T25" fmla="*/ 19 h 71"/>
                <a:gd name="T26" fmla="*/ 13 w 19"/>
                <a:gd name="T27" fmla="*/ 18 h 71"/>
                <a:gd name="T28" fmla="*/ 16 w 19"/>
                <a:gd name="T29" fmla="*/ 16 h 71"/>
                <a:gd name="T30" fmla="*/ 18 w 19"/>
                <a:gd name="T31" fmla="*/ 13 h 71"/>
                <a:gd name="T32" fmla="*/ 19 w 19"/>
                <a:gd name="T33" fmla="*/ 9 h 71"/>
                <a:gd name="T34" fmla="*/ 19 w 19"/>
                <a:gd name="T35" fmla="*/ 61 h 71"/>
                <a:gd name="T36" fmla="*/ 18 w 19"/>
                <a:gd name="T37" fmla="*/ 57 h 71"/>
                <a:gd name="T38" fmla="*/ 16 w 19"/>
                <a:gd name="T39" fmla="*/ 54 h 71"/>
                <a:gd name="T40" fmla="*/ 13 w 19"/>
                <a:gd name="T41" fmla="*/ 52 h 71"/>
                <a:gd name="T42" fmla="*/ 9 w 19"/>
                <a:gd name="T43" fmla="*/ 52 h 71"/>
                <a:gd name="T44" fmla="*/ 5 w 19"/>
                <a:gd name="T45" fmla="*/ 52 h 71"/>
                <a:gd name="T46" fmla="*/ 3 w 19"/>
                <a:gd name="T47" fmla="*/ 55 h 71"/>
                <a:gd name="T48" fmla="*/ 1 w 19"/>
                <a:gd name="T49" fmla="*/ 58 h 71"/>
                <a:gd name="T50" fmla="*/ 0 w 19"/>
                <a:gd name="T51" fmla="*/ 61 h 71"/>
                <a:gd name="T52" fmla="*/ 1 w 19"/>
                <a:gd name="T53" fmla="*/ 65 h 71"/>
                <a:gd name="T54" fmla="*/ 3 w 19"/>
                <a:gd name="T55" fmla="*/ 68 h 71"/>
                <a:gd name="T56" fmla="*/ 6 w 19"/>
                <a:gd name="T57" fmla="*/ 70 h 71"/>
                <a:gd name="T58" fmla="*/ 9 w 19"/>
                <a:gd name="T59" fmla="*/ 71 h 71"/>
                <a:gd name="T60" fmla="*/ 13 w 19"/>
                <a:gd name="T61" fmla="*/ 70 h 71"/>
                <a:gd name="T62" fmla="*/ 16 w 19"/>
                <a:gd name="T63" fmla="*/ 68 h 71"/>
                <a:gd name="T64" fmla="*/ 18 w 19"/>
                <a:gd name="T65" fmla="*/ 65 h 71"/>
                <a:gd name="T66" fmla="*/ 19 w 19"/>
                <a:gd name="T67" fmla="*/ 6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" h="71">
                  <a:moveTo>
                    <a:pt x="19" y="9"/>
                  </a:moveTo>
                  <a:lnTo>
                    <a:pt x="18" y="6"/>
                  </a:lnTo>
                  <a:lnTo>
                    <a:pt x="16" y="2"/>
                  </a:lnTo>
                  <a:lnTo>
                    <a:pt x="13" y="1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9"/>
                  </a:lnTo>
                  <a:lnTo>
                    <a:pt x="1" y="13"/>
                  </a:lnTo>
                  <a:lnTo>
                    <a:pt x="3" y="16"/>
                  </a:lnTo>
                  <a:lnTo>
                    <a:pt x="6" y="18"/>
                  </a:lnTo>
                  <a:lnTo>
                    <a:pt x="9" y="19"/>
                  </a:lnTo>
                  <a:lnTo>
                    <a:pt x="13" y="18"/>
                  </a:lnTo>
                  <a:lnTo>
                    <a:pt x="16" y="16"/>
                  </a:lnTo>
                  <a:lnTo>
                    <a:pt x="18" y="13"/>
                  </a:lnTo>
                  <a:lnTo>
                    <a:pt x="19" y="9"/>
                  </a:lnTo>
                  <a:close/>
                  <a:moveTo>
                    <a:pt x="19" y="61"/>
                  </a:moveTo>
                  <a:lnTo>
                    <a:pt x="18" y="57"/>
                  </a:lnTo>
                  <a:lnTo>
                    <a:pt x="16" y="54"/>
                  </a:lnTo>
                  <a:lnTo>
                    <a:pt x="13" y="52"/>
                  </a:lnTo>
                  <a:lnTo>
                    <a:pt x="9" y="52"/>
                  </a:lnTo>
                  <a:lnTo>
                    <a:pt x="5" y="52"/>
                  </a:lnTo>
                  <a:lnTo>
                    <a:pt x="3" y="55"/>
                  </a:lnTo>
                  <a:lnTo>
                    <a:pt x="1" y="58"/>
                  </a:lnTo>
                  <a:lnTo>
                    <a:pt x="0" y="61"/>
                  </a:lnTo>
                  <a:lnTo>
                    <a:pt x="1" y="65"/>
                  </a:lnTo>
                  <a:lnTo>
                    <a:pt x="3" y="68"/>
                  </a:lnTo>
                  <a:lnTo>
                    <a:pt x="6" y="70"/>
                  </a:lnTo>
                  <a:lnTo>
                    <a:pt x="9" y="71"/>
                  </a:lnTo>
                  <a:lnTo>
                    <a:pt x="13" y="70"/>
                  </a:lnTo>
                  <a:lnTo>
                    <a:pt x="16" y="68"/>
                  </a:lnTo>
                  <a:lnTo>
                    <a:pt x="18" y="65"/>
                  </a:lnTo>
                  <a:lnTo>
                    <a:pt x="19" y="6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74" name="Freeform 410"/>
            <p:cNvSpPr>
              <a:spLocks noChangeAspect="1"/>
            </p:cNvSpPr>
            <p:nvPr/>
          </p:nvSpPr>
          <p:spPr bwMode="auto">
            <a:xfrm>
              <a:off x="3710" y="168"/>
              <a:ext cx="175" cy="112"/>
            </a:xfrm>
            <a:custGeom>
              <a:avLst/>
              <a:gdLst>
                <a:gd name="T0" fmla="*/ 156 w 175"/>
                <a:gd name="T1" fmla="*/ 9 h 112"/>
                <a:gd name="T2" fmla="*/ 162 w 175"/>
                <a:gd name="T3" fmla="*/ 6 h 112"/>
                <a:gd name="T4" fmla="*/ 173 w 175"/>
                <a:gd name="T5" fmla="*/ 5 h 112"/>
                <a:gd name="T6" fmla="*/ 173 w 175"/>
                <a:gd name="T7" fmla="*/ 0 h 112"/>
                <a:gd name="T8" fmla="*/ 147 w 175"/>
                <a:gd name="T9" fmla="*/ 0 h 112"/>
                <a:gd name="T10" fmla="*/ 143 w 175"/>
                <a:gd name="T11" fmla="*/ 0 h 112"/>
                <a:gd name="T12" fmla="*/ 140 w 175"/>
                <a:gd name="T13" fmla="*/ 3 h 112"/>
                <a:gd name="T14" fmla="*/ 61 w 175"/>
                <a:gd name="T15" fmla="*/ 4 h 112"/>
                <a:gd name="T16" fmla="*/ 60 w 175"/>
                <a:gd name="T17" fmla="*/ 0 h 112"/>
                <a:gd name="T18" fmla="*/ 55 w 175"/>
                <a:gd name="T19" fmla="*/ 0 h 112"/>
                <a:gd name="T20" fmla="*/ 28 w 175"/>
                <a:gd name="T21" fmla="*/ 0 h 112"/>
                <a:gd name="T22" fmla="*/ 28 w 175"/>
                <a:gd name="T23" fmla="*/ 5 h 112"/>
                <a:gd name="T24" fmla="*/ 35 w 175"/>
                <a:gd name="T25" fmla="*/ 6 h 112"/>
                <a:gd name="T26" fmla="*/ 41 w 175"/>
                <a:gd name="T27" fmla="*/ 6 h 112"/>
                <a:gd name="T28" fmla="*/ 42 w 175"/>
                <a:gd name="T29" fmla="*/ 9 h 112"/>
                <a:gd name="T30" fmla="*/ 20 w 175"/>
                <a:gd name="T31" fmla="*/ 94 h 112"/>
                <a:gd name="T32" fmla="*/ 16 w 175"/>
                <a:gd name="T33" fmla="*/ 102 h 112"/>
                <a:gd name="T34" fmla="*/ 3 w 175"/>
                <a:gd name="T35" fmla="*/ 106 h 112"/>
                <a:gd name="T36" fmla="*/ 0 w 175"/>
                <a:gd name="T37" fmla="*/ 109 h 112"/>
                <a:gd name="T38" fmla="*/ 2 w 175"/>
                <a:gd name="T39" fmla="*/ 112 h 112"/>
                <a:gd name="T40" fmla="*/ 19 w 175"/>
                <a:gd name="T41" fmla="*/ 111 h 112"/>
                <a:gd name="T42" fmla="*/ 28 w 175"/>
                <a:gd name="T43" fmla="*/ 111 h 112"/>
                <a:gd name="T44" fmla="*/ 37 w 175"/>
                <a:gd name="T45" fmla="*/ 112 h 112"/>
                <a:gd name="T46" fmla="*/ 39 w 175"/>
                <a:gd name="T47" fmla="*/ 111 h 112"/>
                <a:gd name="T48" fmla="*/ 40 w 175"/>
                <a:gd name="T49" fmla="*/ 108 h 112"/>
                <a:gd name="T50" fmla="*/ 37 w 175"/>
                <a:gd name="T51" fmla="*/ 106 h 112"/>
                <a:gd name="T52" fmla="*/ 27 w 175"/>
                <a:gd name="T53" fmla="*/ 103 h 112"/>
                <a:gd name="T54" fmla="*/ 26 w 175"/>
                <a:gd name="T55" fmla="*/ 99 h 112"/>
                <a:gd name="T56" fmla="*/ 27 w 175"/>
                <a:gd name="T57" fmla="*/ 95 h 112"/>
                <a:gd name="T58" fmla="*/ 49 w 175"/>
                <a:gd name="T59" fmla="*/ 7 h 112"/>
                <a:gd name="T60" fmla="*/ 67 w 175"/>
                <a:gd name="T61" fmla="*/ 110 h 112"/>
                <a:gd name="T62" fmla="*/ 72 w 175"/>
                <a:gd name="T63" fmla="*/ 110 h 112"/>
                <a:gd name="T64" fmla="*/ 143 w 175"/>
                <a:gd name="T65" fmla="*/ 6 h 112"/>
                <a:gd name="T66" fmla="*/ 120 w 175"/>
                <a:gd name="T67" fmla="*/ 99 h 112"/>
                <a:gd name="T68" fmla="*/ 117 w 175"/>
                <a:gd name="T69" fmla="*/ 104 h 112"/>
                <a:gd name="T70" fmla="*/ 106 w 175"/>
                <a:gd name="T71" fmla="*/ 106 h 112"/>
                <a:gd name="T72" fmla="*/ 101 w 175"/>
                <a:gd name="T73" fmla="*/ 109 h 112"/>
                <a:gd name="T74" fmla="*/ 103 w 175"/>
                <a:gd name="T75" fmla="*/ 112 h 112"/>
                <a:gd name="T76" fmla="*/ 124 w 175"/>
                <a:gd name="T77" fmla="*/ 111 h 112"/>
                <a:gd name="T78" fmla="*/ 134 w 175"/>
                <a:gd name="T79" fmla="*/ 111 h 112"/>
                <a:gd name="T80" fmla="*/ 145 w 175"/>
                <a:gd name="T81" fmla="*/ 112 h 112"/>
                <a:gd name="T82" fmla="*/ 147 w 175"/>
                <a:gd name="T83" fmla="*/ 111 h 112"/>
                <a:gd name="T84" fmla="*/ 148 w 175"/>
                <a:gd name="T85" fmla="*/ 108 h 112"/>
                <a:gd name="T86" fmla="*/ 143 w 175"/>
                <a:gd name="T87" fmla="*/ 106 h 112"/>
                <a:gd name="T88" fmla="*/ 137 w 175"/>
                <a:gd name="T89" fmla="*/ 105 h 112"/>
                <a:gd name="T90" fmla="*/ 133 w 175"/>
                <a:gd name="T91" fmla="*/ 103 h 112"/>
                <a:gd name="T92" fmla="*/ 155 w 175"/>
                <a:gd name="T93" fmla="*/ 1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5" h="112">
                  <a:moveTo>
                    <a:pt x="155" y="13"/>
                  </a:moveTo>
                  <a:lnTo>
                    <a:pt x="156" y="9"/>
                  </a:lnTo>
                  <a:lnTo>
                    <a:pt x="158" y="7"/>
                  </a:lnTo>
                  <a:lnTo>
                    <a:pt x="162" y="6"/>
                  </a:lnTo>
                  <a:lnTo>
                    <a:pt x="169" y="5"/>
                  </a:lnTo>
                  <a:lnTo>
                    <a:pt x="173" y="5"/>
                  </a:lnTo>
                  <a:lnTo>
                    <a:pt x="175" y="2"/>
                  </a:lnTo>
                  <a:lnTo>
                    <a:pt x="173" y="0"/>
                  </a:lnTo>
                  <a:lnTo>
                    <a:pt x="170" y="0"/>
                  </a:lnTo>
                  <a:lnTo>
                    <a:pt x="147" y="0"/>
                  </a:lnTo>
                  <a:lnTo>
                    <a:pt x="145" y="0"/>
                  </a:lnTo>
                  <a:lnTo>
                    <a:pt x="143" y="0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77" y="96"/>
                  </a:lnTo>
                  <a:lnTo>
                    <a:pt x="61" y="4"/>
                  </a:lnTo>
                  <a:lnTo>
                    <a:pt x="60" y="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3"/>
                  </a:lnTo>
                  <a:lnTo>
                    <a:pt x="28" y="5"/>
                  </a:lnTo>
                  <a:lnTo>
                    <a:pt x="32" y="5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41" y="6"/>
                  </a:lnTo>
                  <a:lnTo>
                    <a:pt x="42" y="8"/>
                  </a:lnTo>
                  <a:lnTo>
                    <a:pt x="42" y="9"/>
                  </a:lnTo>
                  <a:lnTo>
                    <a:pt x="41" y="12"/>
                  </a:lnTo>
                  <a:lnTo>
                    <a:pt x="20" y="94"/>
                  </a:lnTo>
                  <a:lnTo>
                    <a:pt x="19" y="98"/>
                  </a:lnTo>
                  <a:lnTo>
                    <a:pt x="16" y="102"/>
                  </a:lnTo>
                  <a:lnTo>
                    <a:pt x="11" y="104"/>
                  </a:lnTo>
                  <a:lnTo>
                    <a:pt x="3" y="106"/>
                  </a:lnTo>
                  <a:lnTo>
                    <a:pt x="1" y="106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2" y="112"/>
                  </a:lnTo>
                  <a:lnTo>
                    <a:pt x="11" y="111"/>
                  </a:lnTo>
                  <a:lnTo>
                    <a:pt x="19" y="111"/>
                  </a:lnTo>
                  <a:lnTo>
                    <a:pt x="23" y="111"/>
                  </a:lnTo>
                  <a:lnTo>
                    <a:pt x="28" y="111"/>
                  </a:lnTo>
                  <a:lnTo>
                    <a:pt x="33" y="111"/>
                  </a:lnTo>
                  <a:lnTo>
                    <a:pt x="37" y="112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40" y="110"/>
                  </a:lnTo>
                  <a:lnTo>
                    <a:pt x="40" y="108"/>
                  </a:lnTo>
                  <a:lnTo>
                    <a:pt x="39" y="106"/>
                  </a:lnTo>
                  <a:lnTo>
                    <a:pt x="37" y="106"/>
                  </a:lnTo>
                  <a:lnTo>
                    <a:pt x="31" y="105"/>
                  </a:lnTo>
                  <a:lnTo>
                    <a:pt x="27" y="103"/>
                  </a:lnTo>
                  <a:lnTo>
                    <a:pt x="26" y="101"/>
                  </a:lnTo>
                  <a:lnTo>
                    <a:pt x="26" y="99"/>
                  </a:lnTo>
                  <a:lnTo>
                    <a:pt x="26" y="97"/>
                  </a:lnTo>
                  <a:lnTo>
                    <a:pt x="27" y="95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66" y="107"/>
                  </a:lnTo>
                  <a:lnTo>
                    <a:pt x="67" y="110"/>
                  </a:lnTo>
                  <a:lnTo>
                    <a:pt x="69" y="112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20" y="99"/>
                  </a:lnTo>
                  <a:lnTo>
                    <a:pt x="119" y="102"/>
                  </a:lnTo>
                  <a:lnTo>
                    <a:pt x="117" y="104"/>
                  </a:lnTo>
                  <a:lnTo>
                    <a:pt x="113" y="105"/>
                  </a:lnTo>
                  <a:lnTo>
                    <a:pt x="106" y="106"/>
                  </a:lnTo>
                  <a:lnTo>
                    <a:pt x="102" y="106"/>
                  </a:lnTo>
                  <a:lnTo>
                    <a:pt x="101" y="109"/>
                  </a:lnTo>
                  <a:lnTo>
                    <a:pt x="101" y="110"/>
                  </a:lnTo>
                  <a:lnTo>
                    <a:pt x="103" y="112"/>
                  </a:lnTo>
                  <a:lnTo>
                    <a:pt x="114" y="111"/>
                  </a:lnTo>
                  <a:lnTo>
                    <a:pt x="124" y="111"/>
                  </a:lnTo>
                  <a:lnTo>
                    <a:pt x="128" y="111"/>
                  </a:lnTo>
                  <a:lnTo>
                    <a:pt x="134" y="111"/>
                  </a:lnTo>
                  <a:lnTo>
                    <a:pt x="140" y="111"/>
                  </a:lnTo>
                  <a:lnTo>
                    <a:pt x="145" y="112"/>
                  </a:lnTo>
                  <a:lnTo>
                    <a:pt x="146" y="111"/>
                  </a:lnTo>
                  <a:lnTo>
                    <a:pt x="147" y="111"/>
                  </a:lnTo>
                  <a:lnTo>
                    <a:pt x="148" y="110"/>
                  </a:lnTo>
                  <a:lnTo>
                    <a:pt x="148" y="108"/>
                  </a:lnTo>
                  <a:lnTo>
                    <a:pt x="147" y="106"/>
                  </a:lnTo>
                  <a:lnTo>
                    <a:pt x="143" y="106"/>
                  </a:lnTo>
                  <a:lnTo>
                    <a:pt x="141" y="106"/>
                  </a:lnTo>
                  <a:lnTo>
                    <a:pt x="137" y="105"/>
                  </a:lnTo>
                  <a:lnTo>
                    <a:pt x="133" y="105"/>
                  </a:lnTo>
                  <a:lnTo>
                    <a:pt x="133" y="103"/>
                  </a:lnTo>
                  <a:lnTo>
                    <a:pt x="134" y="99"/>
                  </a:lnTo>
                  <a:lnTo>
                    <a:pt x="155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75" name="Freeform 411"/>
            <p:cNvSpPr>
              <a:spLocks noChangeAspect="1"/>
            </p:cNvSpPr>
            <p:nvPr/>
          </p:nvSpPr>
          <p:spPr bwMode="auto">
            <a:xfrm>
              <a:off x="3893" y="225"/>
              <a:ext cx="48" cy="78"/>
            </a:xfrm>
            <a:custGeom>
              <a:avLst/>
              <a:gdLst>
                <a:gd name="T0" fmla="*/ 30 w 48"/>
                <a:gd name="T1" fmla="*/ 4 h 78"/>
                <a:gd name="T2" fmla="*/ 30 w 48"/>
                <a:gd name="T3" fmla="*/ 1 h 78"/>
                <a:gd name="T4" fmla="*/ 29 w 48"/>
                <a:gd name="T5" fmla="*/ 0 h 78"/>
                <a:gd name="T6" fmla="*/ 28 w 48"/>
                <a:gd name="T7" fmla="*/ 0 h 78"/>
                <a:gd name="T8" fmla="*/ 26 w 48"/>
                <a:gd name="T9" fmla="*/ 0 h 78"/>
                <a:gd name="T10" fmla="*/ 19 w 48"/>
                <a:gd name="T11" fmla="*/ 4 h 78"/>
                <a:gd name="T12" fmla="*/ 12 w 48"/>
                <a:gd name="T13" fmla="*/ 7 h 78"/>
                <a:gd name="T14" fmla="*/ 6 w 48"/>
                <a:gd name="T15" fmla="*/ 7 h 78"/>
                <a:gd name="T16" fmla="*/ 2 w 48"/>
                <a:gd name="T17" fmla="*/ 8 h 78"/>
                <a:gd name="T18" fmla="*/ 0 w 48"/>
                <a:gd name="T19" fmla="*/ 8 h 78"/>
                <a:gd name="T20" fmla="*/ 0 w 48"/>
                <a:gd name="T21" fmla="*/ 13 h 78"/>
                <a:gd name="T22" fmla="*/ 2 w 48"/>
                <a:gd name="T23" fmla="*/ 13 h 78"/>
                <a:gd name="T24" fmla="*/ 5 w 48"/>
                <a:gd name="T25" fmla="*/ 13 h 78"/>
                <a:gd name="T26" fmla="*/ 9 w 48"/>
                <a:gd name="T27" fmla="*/ 12 h 78"/>
                <a:gd name="T28" fmla="*/ 14 w 48"/>
                <a:gd name="T29" fmla="*/ 11 h 78"/>
                <a:gd name="T30" fmla="*/ 19 w 48"/>
                <a:gd name="T31" fmla="*/ 9 h 78"/>
                <a:gd name="T32" fmla="*/ 19 w 48"/>
                <a:gd name="T33" fmla="*/ 68 h 78"/>
                <a:gd name="T34" fmla="*/ 19 w 48"/>
                <a:gd name="T35" fmla="*/ 70 h 78"/>
                <a:gd name="T36" fmla="*/ 18 w 48"/>
                <a:gd name="T37" fmla="*/ 72 h 78"/>
                <a:gd name="T38" fmla="*/ 14 w 48"/>
                <a:gd name="T39" fmla="*/ 73 h 78"/>
                <a:gd name="T40" fmla="*/ 7 w 48"/>
                <a:gd name="T41" fmla="*/ 73 h 78"/>
                <a:gd name="T42" fmla="*/ 1 w 48"/>
                <a:gd name="T43" fmla="*/ 73 h 78"/>
                <a:gd name="T44" fmla="*/ 1 w 48"/>
                <a:gd name="T45" fmla="*/ 78 h 78"/>
                <a:gd name="T46" fmla="*/ 13 w 48"/>
                <a:gd name="T47" fmla="*/ 78 h 78"/>
                <a:gd name="T48" fmla="*/ 25 w 48"/>
                <a:gd name="T49" fmla="*/ 78 h 78"/>
                <a:gd name="T50" fmla="*/ 37 w 48"/>
                <a:gd name="T51" fmla="*/ 78 h 78"/>
                <a:gd name="T52" fmla="*/ 48 w 48"/>
                <a:gd name="T53" fmla="*/ 78 h 78"/>
                <a:gd name="T54" fmla="*/ 48 w 48"/>
                <a:gd name="T55" fmla="*/ 73 h 78"/>
                <a:gd name="T56" fmla="*/ 42 w 48"/>
                <a:gd name="T57" fmla="*/ 73 h 78"/>
                <a:gd name="T58" fmla="*/ 35 w 48"/>
                <a:gd name="T59" fmla="*/ 73 h 78"/>
                <a:gd name="T60" fmla="*/ 32 w 48"/>
                <a:gd name="T61" fmla="*/ 72 h 78"/>
                <a:gd name="T62" fmla="*/ 30 w 48"/>
                <a:gd name="T63" fmla="*/ 70 h 78"/>
                <a:gd name="T64" fmla="*/ 30 w 48"/>
                <a:gd name="T65" fmla="*/ 68 h 78"/>
                <a:gd name="T66" fmla="*/ 30 w 48"/>
                <a:gd name="T67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" h="78">
                  <a:moveTo>
                    <a:pt x="30" y="4"/>
                  </a:moveTo>
                  <a:lnTo>
                    <a:pt x="30" y="1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19" y="4"/>
                  </a:lnTo>
                  <a:lnTo>
                    <a:pt x="12" y="7"/>
                  </a:lnTo>
                  <a:lnTo>
                    <a:pt x="6" y="7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5" y="13"/>
                  </a:lnTo>
                  <a:lnTo>
                    <a:pt x="9" y="12"/>
                  </a:lnTo>
                  <a:lnTo>
                    <a:pt x="14" y="11"/>
                  </a:lnTo>
                  <a:lnTo>
                    <a:pt x="19" y="9"/>
                  </a:lnTo>
                  <a:lnTo>
                    <a:pt x="19" y="68"/>
                  </a:lnTo>
                  <a:lnTo>
                    <a:pt x="19" y="70"/>
                  </a:lnTo>
                  <a:lnTo>
                    <a:pt x="18" y="72"/>
                  </a:lnTo>
                  <a:lnTo>
                    <a:pt x="14" y="73"/>
                  </a:lnTo>
                  <a:lnTo>
                    <a:pt x="7" y="73"/>
                  </a:lnTo>
                  <a:lnTo>
                    <a:pt x="1" y="73"/>
                  </a:lnTo>
                  <a:lnTo>
                    <a:pt x="1" y="78"/>
                  </a:lnTo>
                  <a:lnTo>
                    <a:pt x="13" y="78"/>
                  </a:lnTo>
                  <a:lnTo>
                    <a:pt x="25" y="78"/>
                  </a:lnTo>
                  <a:lnTo>
                    <a:pt x="37" y="78"/>
                  </a:lnTo>
                  <a:lnTo>
                    <a:pt x="48" y="78"/>
                  </a:lnTo>
                  <a:lnTo>
                    <a:pt x="48" y="73"/>
                  </a:lnTo>
                  <a:lnTo>
                    <a:pt x="42" y="73"/>
                  </a:lnTo>
                  <a:lnTo>
                    <a:pt x="35" y="73"/>
                  </a:lnTo>
                  <a:lnTo>
                    <a:pt x="32" y="72"/>
                  </a:lnTo>
                  <a:lnTo>
                    <a:pt x="30" y="70"/>
                  </a:lnTo>
                  <a:lnTo>
                    <a:pt x="30" y="68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76" name="Freeform 412"/>
            <p:cNvSpPr>
              <a:spLocks noChangeAspect="1"/>
            </p:cNvSpPr>
            <p:nvPr/>
          </p:nvSpPr>
          <p:spPr bwMode="auto">
            <a:xfrm>
              <a:off x="4002" y="69"/>
              <a:ext cx="55" cy="234"/>
            </a:xfrm>
            <a:custGeom>
              <a:avLst/>
              <a:gdLst>
                <a:gd name="T0" fmla="*/ 55 w 55"/>
                <a:gd name="T1" fmla="*/ 232 h 234"/>
                <a:gd name="T2" fmla="*/ 55 w 55"/>
                <a:gd name="T3" fmla="*/ 231 h 234"/>
                <a:gd name="T4" fmla="*/ 54 w 55"/>
                <a:gd name="T5" fmla="*/ 230 h 234"/>
                <a:gd name="T6" fmla="*/ 53 w 55"/>
                <a:gd name="T7" fmla="*/ 229 h 234"/>
                <a:gd name="T8" fmla="*/ 51 w 55"/>
                <a:gd name="T9" fmla="*/ 226 h 234"/>
                <a:gd name="T10" fmla="*/ 33 w 55"/>
                <a:gd name="T11" fmla="*/ 202 h 234"/>
                <a:gd name="T12" fmla="*/ 21 w 55"/>
                <a:gd name="T13" fmla="*/ 174 h 234"/>
                <a:gd name="T14" fmla="*/ 16 w 55"/>
                <a:gd name="T15" fmla="*/ 145 h 234"/>
                <a:gd name="T16" fmla="*/ 14 w 55"/>
                <a:gd name="T17" fmla="*/ 117 h 234"/>
                <a:gd name="T18" fmla="*/ 16 w 55"/>
                <a:gd name="T19" fmla="*/ 87 h 234"/>
                <a:gd name="T20" fmla="*/ 22 w 55"/>
                <a:gd name="T21" fmla="*/ 57 h 234"/>
                <a:gd name="T22" fmla="*/ 34 w 55"/>
                <a:gd name="T23" fmla="*/ 30 h 234"/>
                <a:gd name="T24" fmla="*/ 52 w 55"/>
                <a:gd name="T25" fmla="*/ 6 h 234"/>
                <a:gd name="T26" fmla="*/ 54 w 55"/>
                <a:gd name="T27" fmla="*/ 3 h 234"/>
                <a:gd name="T28" fmla="*/ 55 w 55"/>
                <a:gd name="T29" fmla="*/ 2 h 234"/>
                <a:gd name="T30" fmla="*/ 54 w 55"/>
                <a:gd name="T31" fmla="*/ 0 h 234"/>
                <a:gd name="T32" fmla="*/ 52 w 55"/>
                <a:gd name="T33" fmla="*/ 0 h 234"/>
                <a:gd name="T34" fmla="*/ 47 w 55"/>
                <a:gd name="T35" fmla="*/ 3 h 234"/>
                <a:gd name="T36" fmla="*/ 38 w 55"/>
                <a:gd name="T37" fmla="*/ 12 h 234"/>
                <a:gd name="T38" fmla="*/ 27 w 55"/>
                <a:gd name="T39" fmla="*/ 26 h 234"/>
                <a:gd name="T40" fmla="*/ 15 w 55"/>
                <a:gd name="T41" fmla="*/ 46 h 234"/>
                <a:gd name="T42" fmla="*/ 8 w 55"/>
                <a:gd name="T43" fmla="*/ 65 h 234"/>
                <a:gd name="T44" fmla="*/ 3 w 55"/>
                <a:gd name="T45" fmla="*/ 83 h 234"/>
                <a:gd name="T46" fmla="*/ 1 w 55"/>
                <a:gd name="T47" fmla="*/ 101 h 234"/>
                <a:gd name="T48" fmla="*/ 0 w 55"/>
                <a:gd name="T49" fmla="*/ 117 h 234"/>
                <a:gd name="T50" fmla="*/ 1 w 55"/>
                <a:gd name="T51" fmla="*/ 132 h 234"/>
                <a:gd name="T52" fmla="*/ 3 w 55"/>
                <a:gd name="T53" fmla="*/ 150 h 234"/>
                <a:gd name="T54" fmla="*/ 8 w 55"/>
                <a:gd name="T55" fmla="*/ 170 h 234"/>
                <a:gd name="T56" fmla="*/ 16 w 55"/>
                <a:gd name="T57" fmla="*/ 190 h 234"/>
                <a:gd name="T58" fmla="*/ 27 w 55"/>
                <a:gd name="T59" fmla="*/ 209 h 234"/>
                <a:gd name="T60" fmla="*/ 39 w 55"/>
                <a:gd name="T61" fmla="*/ 223 h 234"/>
                <a:gd name="T62" fmla="*/ 48 w 55"/>
                <a:gd name="T63" fmla="*/ 231 h 234"/>
                <a:gd name="T64" fmla="*/ 52 w 55"/>
                <a:gd name="T65" fmla="*/ 234 h 234"/>
                <a:gd name="T66" fmla="*/ 54 w 55"/>
                <a:gd name="T67" fmla="*/ 233 h 234"/>
                <a:gd name="T68" fmla="*/ 55 w 55"/>
                <a:gd name="T69" fmla="*/ 23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4">
                  <a:moveTo>
                    <a:pt x="55" y="232"/>
                  </a:moveTo>
                  <a:lnTo>
                    <a:pt x="55" y="231"/>
                  </a:lnTo>
                  <a:lnTo>
                    <a:pt x="54" y="230"/>
                  </a:lnTo>
                  <a:lnTo>
                    <a:pt x="53" y="229"/>
                  </a:lnTo>
                  <a:lnTo>
                    <a:pt x="51" y="226"/>
                  </a:lnTo>
                  <a:lnTo>
                    <a:pt x="33" y="202"/>
                  </a:lnTo>
                  <a:lnTo>
                    <a:pt x="21" y="174"/>
                  </a:lnTo>
                  <a:lnTo>
                    <a:pt x="16" y="145"/>
                  </a:lnTo>
                  <a:lnTo>
                    <a:pt x="14" y="117"/>
                  </a:lnTo>
                  <a:lnTo>
                    <a:pt x="16" y="87"/>
                  </a:lnTo>
                  <a:lnTo>
                    <a:pt x="22" y="57"/>
                  </a:lnTo>
                  <a:lnTo>
                    <a:pt x="34" y="30"/>
                  </a:lnTo>
                  <a:lnTo>
                    <a:pt x="52" y="6"/>
                  </a:lnTo>
                  <a:lnTo>
                    <a:pt x="54" y="3"/>
                  </a:lnTo>
                  <a:lnTo>
                    <a:pt x="55" y="2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47" y="3"/>
                  </a:lnTo>
                  <a:lnTo>
                    <a:pt x="38" y="12"/>
                  </a:lnTo>
                  <a:lnTo>
                    <a:pt x="27" y="26"/>
                  </a:lnTo>
                  <a:lnTo>
                    <a:pt x="15" y="46"/>
                  </a:lnTo>
                  <a:lnTo>
                    <a:pt x="8" y="65"/>
                  </a:lnTo>
                  <a:lnTo>
                    <a:pt x="3" y="83"/>
                  </a:lnTo>
                  <a:lnTo>
                    <a:pt x="1" y="101"/>
                  </a:lnTo>
                  <a:lnTo>
                    <a:pt x="0" y="117"/>
                  </a:lnTo>
                  <a:lnTo>
                    <a:pt x="1" y="132"/>
                  </a:lnTo>
                  <a:lnTo>
                    <a:pt x="3" y="150"/>
                  </a:lnTo>
                  <a:lnTo>
                    <a:pt x="8" y="170"/>
                  </a:lnTo>
                  <a:lnTo>
                    <a:pt x="16" y="190"/>
                  </a:lnTo>
                  <a:lnTo>
                    <a:pt x="27" y="209"/>
                  </a:lnTo>
                  <a:lnTo>
                    <a:pt x="39" y="223"/>
                  </a:lnTo>
                  <a:lnTo>
                    <a:pt x="48" y="231"/>
                  </a:lnTo>
                  <a:lnTo>
                    <a:pt x="52" y="234"/>
                  </a:lnTo>
                  <a:lnTo>
                    <a:pt x="54" y="233"/>
                  </a:lnTo>
                  <a:lnTo>
                    <a:pt x="55" y="2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77" name="Freeform 413"/>
            <p:cNvSpPr>
              <a:spLocks noChangeAspect="1"/>
            </p:cNvSpPr>
            <p:nvPr/>
          </p:nvSpPr>
          <p:spPr bwMode="auto">
            <a:xfrm>
              <a:off x="4111" y="88"/>
              <a:ext cx="78" cy="22"/>
            </a:xfrm>
            <a:custGeom>
              <a:avLst/>
              <a:gdLst>
                <a:gd name="T0" fmla="*/ 78 w 78"/>
                <a:gd name="T1" fmla="*/ 4 h 22"/>
                <a:gd name="T2" fmla="*/ 74 w 78"/>
                <a:gd name="T3" fmla="*/ 0 h 22"/>
                <a:gd name="T4" fmla="*/ 73 w 78"/>
                <a:gd name="T5" fmla="*/ 2 h 22"/>
                <a:gd name="T6" fmla="*/ 69 w 78"/>
                <a:gd name="T7" fmla="*/ 6 h 22"/>
                <a:gd name="T8" fmla="*/ 63 w 78"/>
                <a:gd name="T9" fmla="*/ 10 h 22"/>
                <a:gd name="T10" fmla="*/ 55 w 78"/>
                <a:gd name="T11" fmla="*/ 11 h 22"/>
                <a:gd name="T12" fmla="*/ 47 w 78"/>
                <a:gd name="T13" fmla="*/ 9 h 22"/>
                <a:gd name="T14" fmla="*/ 40 w 78"/>
                <a:gd name="T15" fmla="*/ 6 h 22"/>
                <a:gd name="T16" fmla="*/ 32 w 78"/>
                <a:gd name="T17" fmla="*/ 1 h 22"/>
                <a:gd name="T18" fmla="*/ 26 w 78"/>
                <a:gd name="T19" fmla="*/ 0 h 22"/>
                <a:gd name="T20" fmla="*/ 20 w 78"/>
                <a:gd name="T21" fmla="*/ 1 h 22"/>
                <a:gd name="T22" fmla="*/ 14 w 78"/>
                <a:gd name="T23" fmla="*/ 4 h 22"/>
                <a:gd name="T24" fmla="*/ 8 w 78"/>
                <a:gd name="T25" fmla="*/ 10 h 22"/>
                <a:gd name="T26" fmla="*/ 0 w 78"/>
                <a:gd name="T27" fmla="*/ 18 h 22"/>
                <a:gd name="T28" fmla="*/ 4 w 78"/>
                <a:gd name="T29" fmla="*/ 22 h 22"/>
                <a:gd name="T30" fmla="*/ 6 w 78"/>
                <a:gd name="T31" fmla="*/ 20 h 22"/>
                <a:gd name="T32" fmla="*/ 10 w 78"/>
                <a:gd name="T33" fmla="*/ 16 h 22"/>
                <a:gd name="T34" fmla="*/ 16 w 78"/>
                <a:gd name="T35" fmla="*/ 12 h 22"/>
                <a:gd name="T36" fmla="*/ 23 w 78"/>
                <a:gd name="T37" fmla="*/ 11 h 22"/>
                <a:gd name="T38" fmla="*/ 31 w 78"/>
                <a:gd name="T39" fmla="*/ 13 h 22"/>
                <a:gd name="T40" fmla="*/ 38 w 78"/>
                <a:gd name="T41" fmla="*/ 16 h 22"/>
                <a:gd name="T42" fmla="*/ 47 w 78"/>
                <a:gd name="T43" fmla="*/ 21 h 22"/>
                <a:gd name="T44" fmla="*/ 53 w 78"/>
                <a:gd name="T45" fmla="*/ 22 h 22"/>
                <a:gd name="T46" fmla="*/ 59 w 78"/>
                <a:gd name="T47" fmla="*/ 21 h 22"/>
                <a:gd name="T48" fmla="*/ 64 w 78"/>
                <a:gd name="T49" fmla="*/ 18 h 22"/>
                <a:gd name="T50" fmla="*/ 70 w 78"/>
                <a:gd name="T51" fmla="*/ 12 h 22"/>
                <a:gd name="T52" fmla="*/ 78 w 78"/>
                <a:gd name="T53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8" h="22">
                  <a:moveTo>
                    <a:pt x="78" y="4"/>
                  </a:moveTo>
                  <a:lnTo>
                    <a:pt x="74" y="0"/>
                  </a:lnTo>
                  <a:lnTo>
                    <a:pt x="73" y="2"/>
                  </a:lnTo>
                  <a:lnTo>
                    <a:pt x="69" y="6"/>
                  </a:lnTo>
                  <a:lnTo>
                    <a:pt x="63" y="10"/>
                  </a:lnTo>
                  <a:lnTo>
                    <a:pt x="55" y="11"/>
                  </a:lnTo>
                  <a:lnTo>
                    <a:pt x="47" y="9"/>
                  </a:lnTo>
                  <a:lnTo>
                    <a:pt x="40" y="6"/>
                  </a:lnTo>
                  <a:lnTo>
                    <a:pt x="32" y="1"/>
                  </a:lnTo>
                  <a:lnTo>
                    <a:pt x="26" y="0"/>
                  </a:lnTo>
                  <a:lnTo>
                    <a:pt x="20" y="1"/>
                  </a:lnTo>
                  <a:lnTo>
                    <a:pt x="14" y="4"/>
                  </a:lnTo>
                  <a:lnTo>
                    <a:pt x="8" y="10"/>
                  </a:lnTo>
                  <a:lnTo>
                    <a:pt x="0" y="18"/>
                  </a:lnTo>
                  <a:lnTo>
                    <a:pt x="4" y="22"/>
                  </a:lnTo>
                  <a:lnTo>
                    <a:pt x="6" y="20"/>
                  </a:lnTo>
                  <a:lnTo>
                    <a:pt x="10" y="16"/>
                  </a:lnTo>
                  <a:lnTo>
                    <a:pt x="16" y="12"/>
                  </a:lnTo>
                  <a:lnTo>
                    <a:pt x="23" y="11"/>
                  </a:lnTo>
                  <a:lnTo>
                    <a:pt x="31" y="13"/>
                  </a:lnTo>
                  <a:lnTo>
                    <a:pt x="38" y="16"/>
                  </a:lnTo>
                  <a:lnTo>
                    <a:pt x="47" y="21"/>
                  </a:lnTo>
                  <a:lnTo>
                    <a:pt x="53" y="22"/>
                  </a:lnTo>
                  <a:lnTo>
                    <a:pt x="59" y="21"/>
                  </a:lnTo>
                  <a:lnTo>
                    <a:pt x="64" y="18"/>
                  </a:lnTo>
                  <a:lnTo>
                    <a:pt x="70" y="12"/>
                  </a:lnTo>
                  <a:lnTo>
                    <a:pt x="78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78" name="Freeform 414"/>
            <p:cNvSpPr>
              <a:spLocks noChangeAspect="1" noEditPoints="1"/>
            </p:cNvSpPr>
            <p:nvPr/>
          </p:nvSpPr>
          <p:spPr bwMode="auto">
            <a:xfrm>
              <a:off x="4077" y="141"/>
              <a:ext cx="111" cy="154"/>
            </a:xfrm>
            <a:custGeom>
              <a:avLst/>
              <a:gdLst>
                <a:gd name="T0" fmla="*/ 0 w 111"/>
                <a:gd name="T1" fmla="*/ 147 h 154"/>
                <a:gd name="T2" fmla="*/ 2 w 111"/>
                <a:gd name="T3" fmla="*/ 152 h 154"/>
                <a:gd name="T4" fmla="*/ 10 w 111"/>
                <a:gd name="T5" fmla="*/ 153 h 154"/>
                <a:gd name="T6" fmla="*/ 14 w 111"/>
                <a:gd name="T7" fmla="*/ 150 h 154"/>
                <a:gd name="T8" fmla="*/ 17 w 111"/>
                <a:gd name="T9" fmla="*/ 142 h 154"/>
                <a:gd name="T10" fmla="*/ 25 w 111"/>
                <a:gd name="T11" fmla="*/ 110 h 154"/>
                <a:gd name="T12" fmla="*/ 34 w 111"/>
                <a:gd name="T13" fmla="*/ 97 h 154"/>
                <a:gd name="T14" fmla="*/ 46 w 111"/>
                <a:gd name="T15" fmla="*/ 105 h 154"/>
                <a:gd name="T16" fmla="*/ 64 w 111"/>
                <a:gd name="T17" fmla="*/ 105 h 154"/>
                <a:gd name="T18" fmla="*/ 83 w 111"/>
                <a:gd name="T19" fmla="*/ 94 h 154"/>
                <a:gd name="T20" fmla="*/ 100 w 111"/>
                <a:gd name="T21" fmla="*/ 75 h 154"/>
                <a:gd name="T22" fmla="*/ 109 w 111"/>
                <a:gd name="T23" fmla="*/ 51 h 154"/>
                <a:gd name="T24" fmla="*/ 108 w 111"/>
                <a:gd name="T25" fmla="*/ 22 h 154"/>
                <a:gd name="T26" fmla="*/ 91 w 111"/>
                <a:gd name="T27" fmla="*/ 2 h 154"/>
                <a:gd name="T28" fmla="*/ 61 w 111"/>
                <a:gd name="T29" fmla="*/ 4 h 154"/>
                <a:gd name="T30" fmla="*/ 32 w 111"/>
                <a:gd name="T31" fmla="*/ 32 h 154"/>
                <a:gd name="T32" fmla="*/ 1 w 111"/>
                <a:gd name="T33" fmla="*/ 144 h 154"/>
                <a:gd name="T34" fmla="*/ 47 w 111"/>
                <a:gd name="T35" fmla="*/ 100 h 154"/>
                <a:gd name="T36" fmla="*/ 39 w 111"/>
                <a:gd name="T37" fmla="*/ 95 h 154"/>
                <a:gd name="T38" fmla="*/ 35 w 111"/>
                <a:gd name="T39" fmla="*/ 88 h 154"/>
                <a:gd name="T40" fmla="*/ 33 w 111"/>
                <a:gd name="T41" fmla="*/ 81 h 154"/>
                <a:gd name="T42" fmla="*/ 34 w 111"/>
                <a:gd name="T43" fmla="*/ 76 h 154"/>
                <a:gd name="T44" fmla="*/ 39 w 111"/>
                <a:gd name="T45" fmla="*/ 55 h 154"/>
                <a:gd name="T46" fmla="*/ 45 w 111"/>
                <a:gd name="T47" fmla="*/ 34 h 154"/>
                <a:gd name="T48" fmla="*/ 57 w 111"/>
                <a:gd name="T49" fmla="*/ 17 h 154"/>
                <a:gd name="T50" fmla="*/ 72 w 111"/>
                <a:gd name="T51" fmla="*/ 6 h 154"/>
                <a:gd name="T52" fmla="*/ 84 w 111"/>
                <a:gd name="T53" fmla="*/ 6 h 154"/>
                <a:gd name="T54" fmla="*/ 93 w 111"/>
                <a:gd name="T55" fmla="*/ 18 h 154"/>
                <a:gd name="T56" fmla="*/ 93 w 111"/>
                <a:gd name="T57" fmla="*/ 40 h 154"/>
                <a:gd name="T58" fmla="*/ 86 w 111"/>
                <a:gd name="T59" fmla="*/ 68 h 154"/>
                <a:gd name="T60" fmla="*/ 74 w 111"/>
                <a:gd name="T61" fmla="*/ 88 h 154"/>
                <a:gd name="T62" fmla="*/ 60 w 111"/>
                <a:gd name="T63" fmla="*/ 9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" h="154">
                  <a:moveTo>
                    <a:pt x="1" y="144"/>
                  </a:moveTo>
                  <a:lnTo>
                    <a:pt x="0" y="147"/>
                  </a:lnTo>
                  <a:lnTo>
                    <a:pt x="0" y="148"/>
                  </a:lnTo>
                  <a:lnTo>
                    <a:pt x="2" y="152"/>
                  </a:lnTo>
                  <a:lnTo>
                    <a:pt x="7" y="154"/>
                  </a:lnTo>
                  <a:lnTo>
                    <a:pt x="10" y="153"/>
                  </a:lnTo>
                  <a:lnTo>
                    <a:pt x="13" y="152"/>
                  </a:lnTo>
                  <a:lnTo>
                    <a:pt x="14" y="150"/>
                  </a:lnTo>
                  <a:lnTo>
                    <a:pt x="15" y="149"/>
                  </a:lnTo>
                  <a:lnTo>
                    <a:pt x="17" y="142"/>
                  </a:lnTo>
                  <a:lnTo>
                    <a:pt x="21" y="128"/>
                  </a:lnTo>
                  <a:lnTo>
                    <a:pt x="25" y="110"/>
                  </a:lnTo>
                  <a:lnTo>
                    <a:pt x="30" y="90"/>
                  </a:lnTo>
                  <a:lnTo>
                    <a:pt x="34" y="97"/>
                  </a:lnTo>
                  <a:lnTo>
                    <a:pt x="39" y="102"/>
                  </a:lnTo>
                  <a:lnTo>
                    <a:pt x="46" y="105"/>
                  </a:lnTo>
                  <a:lnTo>
                    <a:pt x="53" y="106"/>
                  </a:lnTo>
                  <a:lnTo>
                    <a:pt x="64" y="105"/>
                  </a:lnTo>
                  <a:lnTo>
                    <a:pt x="74" y="100"/>
                  </a:lnTo>
                  <a:lnTo>
                    <a:pt x="83" y="94"/>
                  </a:lnTo>
                  <a:lnTo>
                    <a:pt x="92" y="85"/>
                  </a:lnTo>
                  <a:lnTo>
                    <a:pt x="100" y="75"/>
                  </a:lnTo>
                  <a:lnTo>
                    <a:pt x="106" y="63"/>
                  </a:lnTo>
                  <a:lnTo>
                    <a:pt x="109" y="51"/>
                  </a:lnTo>
                  <a:lnTo>
                    <a:pt x="111" y="38"/>
                  </a:lnTo>
                  <a:lnTo>
                    <a:pt x="108" y="22"/>
                  </a:lnTo>
                  <a:lnTo>
                    <a:pt x="101" y="10"/>
                  </a:lnTo>
                  <a:lnTo>
                    <a:pt x="91" y="2"/>
                  </a:lnTo>
                  <a:lnTo>
                    <a:pt x="78" y="0"/>
                  </a:lnTo>
                  <a:lnTo>
                    <a:pt x="61" y="4"/>
                  </a:lnTo>
                  <a:lnTo>
                    <a:pt x="45" y="15"/>
                  </a:lnTo>
                  <a:lnTo>
                    <a:pt x="32" y="32"/>
                  </a:lnTo>
                  <a:lnTo>
                    <a:pt x="24" y="52"/>
                  </a:lnTo>
                  <a:lnTo>
                    <a:pt x="1" y="144"/>
                  </a:lnTo>
                  <a:close/>
                  <a:moveTo>
                    <a:pt x="53" y="101"/>
                  </a:moveTo>
                  <a:lnTo>
                    <a:pt x="47" y="100"/>
                  </a:lnTo>
                  <a:lnTo>
                    <a:pt x="43" y="98"/>
                  </a:lnTo>
                  <a:lnTo>
                    <a:pt x="39" y="95"/>
                  </a:lnTo>
                  <a:lnTo>
                    <a:pt x="37" y="91"/>
                  </a:lnTo>
                  <a:lnTo>
                    <a:pt x="35" y="88"/>
                  </a:lnTo>
                  <a:lnTo>
                    <a:pt x="34" y="84"/>
                  </a:lnTo>
                  <a:lnTo>
                    <a:pt x="33" y="81"/>
                  </a:lnTo>
                  <a:lnTo>
                    <a:pt x="33" y="80"/>
                  </a:lnTo>
                  <a:lnTo>
                    <a:pt x="34" y="76"/>
                  </a:lnTo>
                  <a:lnTo>
                    <a:pt x="35" y="71"/>
                  </a:lnTo>
                  <a:lnTo>
                    <a:pt x="39" y="55"/>
                  </a:lnTo>
                  <a:lnTo>
                    <a:pt x="42" y="43"/>
                  </a:lnTo>
                  <a:lnTo>
                    <a:pt x="45" y="34"/>
                  </a:lnTo>
                  <a:lnTo>
                    <a:pt x="49" y="27"/>
                  </a:lnTo>
                  <a:lnTo>
                    <a:pt x="57" y="17"/>
                  </a:lnTo>
                  <a:lnTo>
                    <a:pt x="64" y="10"/>
                  </a:lnTo>
                  <a:lnTo>
                    <a:pt x="72" y="6"/>
                  </a:lnTo>
                  <a:lnTo>
                    <a:pt x="78" y="5"/>
                  </a:lnTo>
                  <a:lnTo>
                    <a:pt x="84" y="6"/>
                  </a:lnTo>
                  <a:lnTo>
                    <a:pt x="89" y="10"/>
                  </a:lnTo>
                  <a:lnTo>
                    <a:pt x="93" y="18"/>
                  </a:lnTo>
                  <a:lnTo>
                    <a:pt x="94" y="28"/>
                  </a:lnTo>
                  <a:lnTo>
                    <a:pt x="93" y="40"/>
                  </a:lnTo>
                  <a:lnTo>
                    <a:pt x="90" y="54"/>
                  </a:lnTo>
                  <a:lnTo>
                    <a:pt x="86" y="68"/>
                  </a:lnTo>
                  <a:lnTo>
                    <a:pt x="81" y="79"/>
                  </a:lnTo>
                  <a:lnTo>
                    <a:pt x="74" y="88"/>
                  </a:lnTo>
                  <a:lnTo>
                    <a:pt x="67" y="95"/>
                  </a:lnTo>
                  <a:lnTo>
                    <a:pt x="60" y="99"/>
                  </a:lnTo>
                  <a:lnTo>
                    <a:pt x="53" y="10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79" name="Freeform 415"/>
            <p:cNvSpPr>
              <a:spLocks noChangeAspect="1" noEditPoints="1"/>
            </p:cNvSpPr>
            <p:nvPr/>
          </p:nvSpPr>
          <p:spPr bwMode="auto">
            <a:xfrm>
              <a:off x="4201" y="163"/>
              <a:ext cx="123" cy="117"/>
            </a:xfrm>
            <a:custGeom>
              <a:avLst/>
              <a:gdLst>
                <a:gd name="T0" fmla="*/ 24 w 123"/>
                <a:gd name="T1" fmla="*/ 97 h 117"/>
                <a:gd name="T2" fmla="*/ 20 w 123"/>
                <a:gd name="T3" fmla="*/ 103 h 117"/>
                <a:gd name="T4" fmla="*/ 15 w 123"/>
                <a:gd name="T5" fmla="*/ 107 h 117"/>
                <a:gd name="T6" fmla="*/ 10 w 123"/>
                <a:gd name="T7" fmla="*/ 109 h 117"/>
                <a:gd name="T8" fmla="*/ 3 w 123"/>
                <a:gd name="T9" fmla="*/ 111 h 117"/>
                <a:gd name="T10" fmla="*/ 1 w 123"/>
                <a:gd name="T11" fmla="*/ 111 h 117"/>
                <a:gd name="T12" fmla="*/ 0 w 123"/>
                <a:gd name="T13" fmla="*/ 114 h 117"/>
                <a:gd name="T14" fmla="*/ 0 w 123"/>
                <a:gd name="T15" fmla="*/ 116 h 117"/>
                <a:gd name="T16" fmla="*/ 2 w 123"/>
                <a:gd name="T17" fmla="*/ 117 h 117"/>
                <a:gd name="T18" fmla="*/ 9 w 123"/>
                <a:gd name="T19" fmla="*/ 116 h 117"/>
                <a:gd name="T20" fmla="*/ 16 w 123"/>
                <a:gd name="T21" fmla="*/ 116 h 117"/>
                <a:gd name="T22" fmla="*/ 25 w 123"/>
                <a:gd name="T23" fmla="*/ 116 h 117"/>
                <a:gd name="T24" fmla="*/ 33 w 123"/>
                <a:gd name="T25" fmla="*/ 117 h 117"/>
                <a:gd name="T26" fmla="*/ 34 w 123"/>
                <a:gd name="T27" fmla="*/ 116 h 117"/>
                <a:gd name="T28" fmla="*/ 35 w 123"/>
                <a:gd name="T29" fmla="*/ 116 h 117"/>
                <a:gd name="T30" fmla="*/ 36 w 123"/>
                <a:gd name="T31" fmla="*/ 115 h 117"/>
                <a:gd name="T32" fmla="*/ 36 w 123"/>
                <a:gd name="T33" fmla="*/ 113 h 117"/>
                <a:gd name="T34" fmla="*/ 35 w 123"/>
                <a:gd name="T35" fmla="*/ 111 h 117"/>
                <a:gd name="T36" fmla="*/ 33 w 123"/>
                <a:gd name="T37" fmla="*/ 111 h 117"/>
                <a:gd name="T38" fmla="*/ 32 w 123"/>
                <a:gd name="T39" fmla="*/ 110 h 117"/>
                <a:gd name="T40" fmla="*/ 29 w 123"/>
                <a:gd name="T41" fmla="*/ 110 h 117"/>
                <a:gd name="T42" fmla="*/ 27 w 123"/>
                <a:gd name="T43" fmla="*/ 108 h 117"/>
                <a:gd name="T44" fmla="*/ 26 w 123"/>
                <a:gd name="T45" fmla="*/ 106 h 117"/>
                <a:gd name="T46" fmla="*/ 27 w 123"/>
                <a:gd name="T47" fmla="*/ 102 h 117"/>
                <a:gd name="T48" fmla="*/ 29 w 123"/>
                <a:gd name="T49" fmla="*/ 99 h 117"/>
                <a:gd name="T50" fmla="*/ 42 w 123"/>
                <a:gd name="T51" fmla="*/ 79 h 117"/>
                <a:gd name="T52" fmla="*/ 89 w 123"/>
                <a:gd name="T53" fmla="*/ 79 h 117"/>
                <a:gd name="T54" fmla="*/ 93 w 123"/>
                <a:gd name="T55" fmla="*/ 106 h 117"/>
                <a:gd name="T56" fmla="*/ 92 w 123"/>
                <a:gd name="T57" fmla="*/ 108 h 117"/>
                <a:gd name="T58" fmla="*/ 90 w 123"/>
                <a:gd name="T59" fmla="*/ 109 h 117"/>
                <a:gd name="T60" fmla="*/ 87 w 123"/>
                <a:gd name="T61" fmla="*/ 110 h 117"/>
                <a:gd name="T62" fmla="*/ 81 w 123"/>
                <a:gd name="T63" fmla="*/ 111 h 117"/>
                <a:gd name="T64" fmla="*/ 78 w 123"/>
                <a:gd name="T65" fmla="*/ 111 h 117"/>
                <a:gd name="T66" fmla="*/ 77 w 123"/>
                <a:gd name="T67" fmla="*/ 114 h 117"/>
                <a:gd name="T68" fmla="*/ 77 w 123"/>
                <a:gd name="T69" fmla="*/ 116 h 117"/>
                <a:gd name="T70" fmla="*/ 80 w 123"/>
                <a:gd name="T71" fmla="*/ 117 h 117"/>
                <a:gd name="T72" fmla="*/ 84 w 123"/>
                <a:gd name="T73" fmla="*/ 116 h 117"/>
                <a:gd name="T74" fmla="*/ 90 w 123"/>
                <a:gd name="T75" fmla="*/ 116 h 117"/>
                <a:gd name="T76" fmla="*/ 96 w 123"/>
                <a:gd name="T77" fmla="*/ 116 h 117"/>
                <a:gd name="T78" fmla="*/ 101 w 123"/>
                <a:gd name="T79" fmla="*/ 116 h 117"/>
                <a:gd name="T80" fmla="*/ 110 w 123"/>
                <a:gd name="T81" fmla="*/ 116 h 117"/>
                <a:gd name="T82" fmla="*/ 120 w 123"/>
                <a:gd name="T83" fmla="*/ 117 h 117"/>
                <a:gd name="T84" fmla="*/ 122 w 123"/>
                <a:gd name="T85" fmla="*/ 116 h 117"/>
                <a:gd name="T86" fmla="*/ 123 w 123"/>
                <a:gd name="T87" fmla="*/ 113 h 117"/>
                <a:gd name="T88" fmla="*/ 122 w 123"/>
                <a:gd name="T89" fmla="*/ 111 h 117"/>
                <a:gd name="T90" fmla="*/ 118 w 123"/>
                <a:gd name="T91" fmla="*/ 111 h 117"/>
                <a:gd name="T92" fmla="*/ 113 w 123"/>
                <a:gd name="T93" fmla="*/ 110 h 117"/>
                <a:gd name="T94" fmla="*/ 110 w 123"/>
                <a:gd name="T95" fmla="*/ 109 h 117"/>
                <a:gd name="T96" fmla="*/ 109 w 123"/>
                <a:gd name="T97" fmla="*/ 108 h 117"/>
                <a:gd name="T98" fmla="*/ 108 w 123"/>
                <a:gd name="T99" fmla="*/ 105 h 117"/>
                <a:gd name="T100" fmla="*/ 94 w 123"/>
                <a:gd name="T101" fmla="*/ 4 h 117"/>
                <a:gd name="T102" fmla="*/ 93 w 123"/>
                <a:gd name="T103" fmla="*/ 1 h 117"/>
                <a:gd name="T104" fmla="*/ 90 w 123"/>
                <a:gd name="T105" fmla="*/ 0 h 117"/>
                <a:gd name="T106" fmla="*/ 86 w 123"/>
                <a:gd name="T107" fmla="*/ 1 h 117"/>
                <a:gd name="T108" fmla="*/ 84 w 123"/>
                <a:gd name="T109" fmla="*/ 3 h 117"/>
                <a:gd name="T110" fmla="*/ 24 w 123"/>
                <a:gd name="T111" fmla="*/ 97 h 117"/>
                <a:gd name="T112" fmla="*/ 46 w 123"/>
                <a:gd name="T113" fmla="*/ 73 h 117"/>
                <a:gd name="T114" fmla="*/ 80 w 123"/>
                <a:gd name="T115" fmla="*/ 20 h 117"/>
                <a:gd name="T116" fmla="*/ 88 w 123"/>
                <a:gd name="T117" fmla="*/ 73 h 117"/>
                <a:gd name="T118" fmla="*/ 46 w 123"/>
                <a:gd name="T119" fmla="*/ 7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" h="117">
                  <a:moveTo>
                    <a:pt x="24" y="97"/>
                  </a:moveTo>
                  <a:lnTo>
                    <a:pt x="20" y="103"/>
                  </a:lnTo>
                  <a:lnTo>
                    <a:pt x="15" y="107"/>
                  </a:lnTo>
                  <a:lnTo>
                    <a:pt x="10" y="109"/>
                  </a:lnTo>
                  <a:lnTo>
                    <a:pt x="3" y="111"/>
                  </a:lnTo>
                  <a:lnTo>
                    <a:pt x="1" y="111"/>
                  </a:lnTo>
                  <a:lnTo>
                    <a:pt x="0" y="114"/>
                  </a:lnTo>
                  <a:lnTo>
                    <a:pt x="0" y="116"/>
                  </a:lnTo>
                  <a:lnTo>
                    <a:pt x="2" y="117"/>
                  </a:lnTo>
                  <a:lnTo>
                    <a:pt x="9" y="116"/>
                  </a:lnTo>
                  <a:lnTo>
                    <a:pt x="16" y="116"/>
                  </a:lnTo>
                  <a:lnTo>
                    <a:pt x="25" y="116"/>
                  </a:lnTo>
                  <a:lnTo>
                    <a:pt x="33" y="117"/>
                  </a:lnTo>
                  <a:lnTo>
                    <a:pt x="34" y="116"/>
                  </a:lnTo>
                  <a:lnTo>
                    <a:pt x="35" y="116"/>
                  </a:lnTo>
                  <a:lnTo>
                    <a:pt x="36" y="115"/>
                  </a:lnTo>
                  <a:lnTo>
                    <a:pt x="36" y="113"/>
                  </a:lnTo>
                  <a:lnTo>
                    <a:pt x="35" y="111"/>
                  </a:lnTo>
                  <a:lnTo>
                    <a:pt x="33" y="111"/>
                  </a:lnTo>
                  <a:lnTo>
                    <a:pt x="32" y="110"/>
                  </a:lnTo>
                  <a:lnTo>
                    <a:pt x="29" y="110"/>
                  </a:lnTo>
                  <a:lnTo>
                    <a:pt x="27" y="108"/>
                  </a:lnTo>
                  <a:lnTo>
                    <a:pt x="26" y="106"/>
                  </a:lnTo>
                  <a:lnTo>
                    <a:pt x="27" y="102"/>
                  </a:lnTo>
                  <a:lnTo>
                    <a:pt x="29" y="99"/>
                  </a:lnTo>
                  <a:lnTo>
                    <a:pt x="42" y="79"/>
                  </a:lnTo>
                  <a:lnTo>
                    <a:pt x="89" y="79"/>
                  </a:lnTo>
                  <a:lnTo>
                    <a:pt x="93" y="106"/>
                  </a:lnTo>
                  <a:lnTo>
                    <a:pt x="92" y="108"/>
                  </a:lnTo>
                  <a:lnTo>
                    <a:pt x="90" y="109"/>
                  </a:lnTo>
                  <a:lnTo>
                    <a:pt x="87" y="110"/>
                  </a:lnTo>
                  <a:lnTo>
                    <a:pt x="81" y="111"/>
                  </a:lnTo>
                  <a:lnTo>
                    <a:pt x="78" y="111"/>
                  </a:lnTo>
                  <a:lnTo>
                    <a:pt x="77" y="114"/>
                  </a:lnTo>
                  <a:lnTo>
                    <a:pt x="77" y="116"/>
                  </a:lnTo>
                  <a:lnTo>
                    <a:pt x="80" y="117"/>
                  </a:lnTo>
                  <a:lnTo>
                    <a:pt x="84" y="116"/>
                  </a:lnTo>
                  <a:lnTo>
                    <a:pt x="90" y="116"/>
                  </a:lnTo>
                  <a:lnTo>
                    <a:pt x="96" y="116"/>
                  </a:lnTo>
                  <a:lnTo>
                    <a:pt x="101" y="116"/>
                  </a:lnTo>
                  <a:lnTo>
                    <a:pt x="110" y="116"/>
                  </a:lnTo>
                  <a:lnTo>
                    <a:pt x="120" y="117"/>
                  </a:lnTo>
                  <a:lnTo>
                    <a:pt x="122" y="116"/>
                  </a:lnTo>
                  <a:lnTo>
                    <a:pt x="123" y="113"/>
                  </a:lnTo>
                  <a:lnTo>
                    <a:pt x="122" y="111"/>
                  </a:lnTo>
                  <a:lnTo>
                    <a:pt x="118" y="111"/>
                  </a:lnTo>
                  <a:lnTo>
                    <a:pt x="113" y="110"/>
                  </a:lnTo>
                  <a:lnTo>
                    <a:pt x="110" y="109"/>
                  </a:lnTo>
                  <a:lnTo>
                    <a:pt x="109" y="108"/>
                  </a:lnTo>
                  <a:lnTo>
                    <a:pt x="108" y="105"/>
                  </a:lnTo>
                  <a:lnTo>
                    <a:pt x="94" y="4"/>
                  </a:lnTo>
                  <a:lnTo>
                    <a:pt x="93" y="1"/>
                  </a:lnTo>
                  <a:lnTo>
                    <a:pt x="90" y="0"/>
                  </a:lnTo>
                  <a:lnTo>
                    <a:pt x="86" y="1"/>
                  </a:lnTo>
                  <a:lnTo>
                    <a:pt x="84" y="3"/>
                  </a:lnTo>
                  <a:lnTo>
                    <a:pt x="24" y="97"/>
                  </a:lnTo>
                  <a:close/>
                  <a:moveTo>
                    <a:pt x="46" y="73"/>
                  </a:moveTo>
                  <a:lnTo>
                    <a:pt x="80" y="20"/>
                  </a:lnTo>
                  <a:lnTo>
                    <a:pt x="88" y="73"/>
                  </a:lnTo>
                  <a:lnTo>
                    <a:pt x="46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80" name="Freeform 416"/>
            <p:cNvSpPr>
              <a:spLocks noChangeAspect="1" noEditPoints="1"/>
            </p:cNvSpPr>
            <p:nvPr/>
          </p:nvSpPr>
          <p:spPr bwMode="auto">
            <a:xfrm>
              <a:off x="4344" y="168"/>
              <a:ext cx="125" cy="112"/>
            </a:xfrm>
            <a:custGeom>
              <a:avLst/>
              <a:gdLst>
                <a:gd name="T0" fmla="*/ 18 w 125"/>
                <a:gd name="T1" fmla="*/ 102 h 112"/>
                <a:gd name="T2" fmla="*/ 12 w 125"/>
                <a:gd name="T3" fmla="*/ 105 h 112"/>
                <a:gd name="T4" fmla="*/ 1 w 125"/>
                <a:gd name="T5" fmla="*/ 106 h 112"/>
                <a:gd name="T6" fmla="*/ 1 w 125"/>
                <a:gd name="T7" fmla="*/ 111 h 112"/>
                <a:gd name="T8" fmla="*/ 68 w 125"/>
                <a:gd name="T9" fmla="*/ 112 h 112"/>
                <a:gd name="T10" fmla="*/ 103 w 125"/>
                <a:gd name="T11" fmla="*/ 100 h 112"/>
                <a:gd name="T12" fmla="*/ 117 w 125"/>
                <a:gd name="T13" fmla="*/ 76 h 112"/>
                <a:gd name="T14" fmla="*/ 109 w 125"/>
                <a:gd name="T15" fmla="*/ 61 h 112"/>
                <a:gd name="T16" fmla="*/ 89 w 125"/>
                <a:gd name="T17" fmla="*/ 53 h 112"/>
                <a:gd name="T18" fmla="*/ 114 w 125"/>
                <a:gd name="T19" fmla="*/ 42 h 112"/>
                <a:gd name="T20" fmla="*/ 125 w 125"/>
                <a:gd name="T21" fmla="*/ 23 h 112"/>
                <a:gd name="T22" fmla="*/ 116 w 125"/>
                <a:gd name="T23" fmla="*/ 7 h 112"/>
                <a:gd name="T24" fmla="*/ 91 w 125"/>
                <a:gd name="T25" fmla="*/ 0 h 112"/>
                <a:gd name="T26" fmla="*/ 28 w 125"/>
                <a:gd name="T27" fmla="*/ 0 h 112"/>
                <a:gd name="T28" fmla="*/ 28 w 125"/>
                <a:gd name="T29" fmla="*/ 5 h 112"/>
                <a:gd name="T30" fmla="*/ 34 w 125"/>
                <a:gd name="T31" fmla="*/ 6 h 112"/>
                <a:gd name="T32" fmla="*/ 41 w 125"/>
                <a:gd name="T33" fmla="*/ 6 h 112"/>
                <a:gd name="T34" fmla="*/ 42 w 125"/>
                <a:gd name="T35" fmla="*/ 9 h 112"/>
                <a:gd name="T36" fmla="*/ 19 w 125"/>
                <a:gd name="T37" fmla="*/ 99 h 112"/>
                <a:gd name="T38" fmla="*/ 55 w 125"/>
                <a:gd name="T39" fmla="*/ 11 h 112"/>
                <a:gd name="T40" fmla="*/ 57 w 125"/>
                <a:gd name="T41" fmla="*/ 6 h 112"/>
                <a:gd name="T42" fmla="*/ 64 w 125"/>
                <a:gd name="T43" fmla="*/ 5 h 112"/>
                <a:gd name="T44" fmla="*/ 94 w 125"/>
                <a:gd name="T45" fmla="*/ 6 h 112"/>
                <a:gd name="T46" fmla="*/ 102 w 125"/>
                <a:gd name="T47" fmla="*/ 9 h 112"/>
                <a:gd name="T48" fmla="*/ 107 w 125"/>
                <a:gd name="T49" fmla="*/ 15 h 112"/>
                <a:gd name="T50" fmla="*/ 109 w 125"/>
                <a:gd name="T51" fmla="*/ 20 h 112"/>
                <a:gd name="T52" fmla="*/ 106 w 125"/>
                <a:gd name="T53" fmla="*/ 33 h 112"/>
                <a:gd name="T54" fmla="*/ 87 w 125"/>
                <a:gd name="T55" fmla="*/ 48 h 112"/>
                <a:gd name="T56" fmla="*/ 45 w 125"/>
                <a:gd name="T57" fmla="*/ 51 h 112"/>
                <a:gd name="T58" fmla="*/ 35 w 125"/>
                <a:gd name="T59" fmla="*/ 106 h 112"/>
                <a:gd name="T60" fmla="*/ 32 w 125"/>
                <a:gd name="T61" fmla="*/ 105 h 112"/>
                <a:gd name="T62" fmla="*/ 32 w 125"/>
                <a:gd name="T63" fmla="*/ 103 h 112"/>
                <a:gd name="T64" fmla="*/ 44 w 125"/>
                <a:gd name="T65" fmla="*/ 56 h 112"/>
                <a:gd name="T66" fmla="*/ 89 w 125"/>
                <a:gd name="T67" fmla="*/ 57 h 112"/>
                <a:gd name="T68" fmla="*/ 99 w 125"/>
                <a:gd name="T69" fmla="*/ 68 h 112"/>
                <a:gd name="T70" fmla="*/ 97 w 125"/>
                <a:gd name="T71" fmla="*/ 87 h 112"/>
                <a:gd name="T72" fmla="*/ 78 w 125"/>
                <a:gd name="T73" fmla="*/ 103 h 112"/>
                <a:gd name="T74" fmla="*/ 38 w 125"/>
                <a:gd name="T75" fmla="*/ 10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5" h="112">
                  <a:moveTo>
                    <a:pt x="19" y="99"/>
                  </a:moveTo>
                  <a:lnTo>
                    <a:pt x="18" y="102"/>
                  </a:lnTo>
                  <a:lnTo>
                    <a:pt x="16" y="104"/>
                  </a:lnTo>
                  <a:lnTo>
                    <a:pt x="12" y="105"/>
                  </a:lnTo>
                  <a:lnTo>
                    <a:pt x="5" y="106"/>
                  </a:lnTo>
                  <a:lnTo>
                    <a:pt x="1" y="106"/>
                  </a:lnTo>
                  <a:lnTo>
                    <a:pt x="0" y="109"/>
                  </a:lnTo>
                  <a:lnTo>
                    <a:pt x="1" y="111"/>
                  </a:lnTo>
                  <a:lnTo>
                    <a:pt x="5" y="112"/>
                  </a:lnTo>
                  <a:lnTo>
                    <a:pt x="68" y="112"/>
                  </a:lnTo>
                  <a:lnTo>
                    <a:pt x="87" y="108"/>
                  </a:lnTo>
                  <a:lnTo>
                    <a:pt x="103" y="100"/>
                  </a:lnTo>
                  <a:lnTo>
                    <a:pt x="113" y="89"/>
                  </a:lnTo>
                  <a:lnTo>
                    <a:pt x="117" y="76"/>
                  </a:lnTo>
                  <a:lnTo>
                    <a:pt x="115" y="68"/>
                  </a:lnTo>
                  <a:lnTo>
                    <a:pt x="109" y="61"/>
                  </a:lnTo>
                  <a:lnTo>
                    <a:pt x="101" y="56"/>
                  </a:lnTo>
                  <a:lnTo>
                    <a:pt x="89" y="53"/>
                  </a:lnTo>
                  <a:lnTo>
                    <a:pt x="103" y="49"/>
                  </a:lnTo>
                  <a:lnTo>
                    <a:pt x="114" y="42"/>
                  </a:lnTo>
                  <a:lnTo>
                    <a:pt x="122" y="33"/>
                  </a:lnTo>
                  <a:lnTo>
                    <a:pt x="125" y="23"/>
                  </a:lnTo>
                  <a:lnTo>
                    <a:pt x="123" y="14"/>
                  </a:lnTo>
                  <a:lnTo>
                    <a:pt x="116" y="7"/>
                  </a:lnTo>
                  <a:lnTo>
                    <a:pt x="106" y="1"/>
                  </a:lnTo>
                  <a:lnTo>
                    <a:pt x="91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3"/>
                  </a:lnTo>
                  <a:lnTo>
                    <a:pt x="28" y="5"/>
                  </a:lnTo>
                  <a:lnTo>
                    <a:pt x="32" y="5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41" y="6"/>
                  </a:lnTo>
                  <a:lnTo>
                    <a:pt x="42" y="8"/>
                  </a:lnTo>
                  <a:lnTo>
                    <a:pt x="42" y="9"/>
                  </a:lnTo>
                  <a:lnTo>
                    <a:pt x="41" y="12"/>
                  </a:lnTo>
                  <a:lnTo>
                    <a:pt x="19" y="99"/>
                  </a:lnTo>
                  <a:close/>
                  <a:moveTo>
                    <a:pt x="45" y="51"/>
                  </a:moveTo>
                  <a:lnTo>
                    <a:pt x="55" y="11"/>
                  </a:lnTo>
                  <a:lnTo>
                    <a:pt x="56" y="8"/>
                  </a:lnTo>
                  <a:lnTo>
                    <a:pt x="57" y="6"/>
                  </a:lnTo>
                  <a:lnTo>
                    <a:pt x="60" y="6"/>
                  </a:lnTo>
                  <a:lnTo>
                    <a:pt x="64" y="5"/>
                  </a:lnTo>
                  <a:lnTo>
                    <a:pt x="89" y="5"/>
                  </a:lnTo>
                  <a:lnTo>
                    <a:pt x="94" y="6"/>
                  </a:lnTo>
                  <a:lnTo>
                    <a:pt x="99" y="7"/>
                  </a:lnTo>
                  <a:lnTo>
                    <a:pt x="102" y="9"/>
                  </a:lnTo>
                  <a:lnTo>
                    <a:pt x="105" y="12"/>
                  </a:lnTo>
                  <a:lnTo>
                    <a:pt x="107" y="15"/>
                  </a:lnTo>
                  <a:lnTo>
                    <a:pt x="108" y="17"/>
                  </a:lnTo>
                  <a:lnTo>
                    <a:pt x="109" y="20"/>
                  </a:lnTo>
                  <a:lnTo>
                    <a:pt x="109" y="23"/>
                  </a:lnTo>
                  <a:lnTo>
                    <a:pt x="106" y="33"/>
                  </a:lnTo>
                  <a:lnTo>
                    <a:pt x="99" y="42"/>
                  </a:lnTo>
                  <a:lnTo>
                    <a:pt x="87" y="48"/>
                  </a:lnTo>
                  <a:lnTo>
                    <a:pt x="72" y="51"/>
                  </a:lnTo>
                  <a:lnTo>
                    <a:pt x="45" y="51"/>
                  </a:lnTo>
                  <a:close/>
                  <a:moveTo>
                    <a:pt x="38" y="106"/>
                  </a:moveTo>
                  <a:lnTo>
                    <a:pt x="35" y="106"/>
                  </a:lnTo>
                  <a:lnTo>
                    <a:pt x="33" y="105"/>
                  </a:lnTo>
                  <a:lnTo>
                    <a:pt x="32" y="105"/>
                  </a:lnTo>
                  <a:lnTo>
                    <a:pt x="32" y="104"/>
                  </a:lnTo>
                  <a:lnTo>
                    <a:pt x="32" y="103"/>
                  </a:lnTo>
                  <a:lnTo>
                    <a:pt x="33" y="100"/>
                  </a:lnTo>
                  <a:lnTo>
                    <a:pt x="44" y="56"/>
                  </a:lnTo>
                  <a:lnTo>
                    <a:pt x="79" y="56"/>
                  </a:lnTo>
                  <a:lnTo>
                    <a:pt x="89" y="57"/>
                  </a:lnTo>
                  <a:lnTo>
                    <a:pt x="95" y="62"/>
                  </a:lnTo>
                  <a:lnTo>
                    <a:pt x="99" y="68"/>
                  </a:lnTo>
                  <a:lnTo>
                    <a:pt x="100" y="75"/>
                  </a:lnTo>
                  <a:lnTo>
                    <a:pt x="97" y="87"/>
                  </a:lnTo>
                  <a:lnTo>
                    <a:pt x="90" y="97"/>
                  </a:lnTo>
                  <a:lnTo>
                    <a:pt x="78" y="103"/>
                  </a:lnTo>
                  <a:lnTo>
                    <a:pt x="64" y="106"/>
                  </a:lnTo>
                  <a:lnTo>
                    <a:pt x="38" y="10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81" name="Freeform 417"/>
            <p:cNvSpPr>
              <a:spLocks noChangeAspect="1"/>
            </p:cNvSpPr>
            <p:nvPr/>
          </p:nvSpPr>
          <p:spPr bwMode="auto">
            <a:xfrm>
              <a:off x="4494" y="168"/>
              <a:ext cx="174" cy="112"/>
            </a:xfrm>
            <a:custGeom>
              <a:avLst/>
              <a:gdLst>
                <a:gd name="T0" fmla="*/ 156 w 174"/>
                <a:gd name="T1" fmla="*/ 9 h 112"/>
                <a:gd name="T2" fmla="*/ 162 w 174"/>
                <a:gd name="T3" fmla="*/ 6 h 112"/>
                <a:gd name="T4" fmla="*/ 173 w 174"/>
                <a:gd name="T5" fmla="*/ 5 h 112"/>
                <a:gd name="T6" fmla="*/ 173 w 174"/>
                <a:gd name="T7" fmla="*/ 0 h 112"/>
                <a:gd name="T8" fmla="*/ 147 w 174"/>
                <a:gd name="T9" fmla="*/ 0 h 112"/>
                <a:gd name="T10" fmla="*/ 143 w 174"/>
                <a:gd name="T11" fmla="*/ 0 h 112"/>
                <a:gd name="T12" fmla="*/ 140 w 174"/>
                <a:gd name="T13" fmla="*/ 3 h 112"/>
                <a:gd name="T14" fmla="*/ 61 w 174"/>
                <a:gd name="T15" fmla="*/ 4 h 112"/>
                <a:gd name="T16" fmla="*/ 59 w 174"/>
                <a:gd name="T17" fmla="*/ 0 h 112"/>
                <a:gd name="T18" fmla="*/ 55 w 174"/>
                <a:gd name="T19" fmla="*/ 0 h 112"/>
                <a:gd name="T20" fmla="*/ 28 w 174"/>
                <a:gd name="T21" fmla="*/ 0 h 112"/>
                <a:gd name="T22" fmla="*/ 28 w 174"/>
                <a:gd name="T23" fmla="*/ 5 h 112"/>
                <a:gd name="T24" fmla="*/ 35 w 174"/>
                <a:gd name="T25" fmla="*/ 6 h 112"/>
                <a:gd name="T26" fmla="*/ 41 w 174"/>
                <a:gd name="T27" fmla="*/ 6 h 112"/>
                <a:gd name="T28" fmla="*/ 41 w 174"/>
                <a:gd name="T29" fmla="*/ 9 h 112"/>
                <a:gd name="T30" fmla="*/ 20 w 174"/>
                <a:gd name="T31" fmla="*/ 94 h 112"/>
                <a:gd name="T32" fmla="*/ 16 w 174"/>
                <a:gd name="T33" fmla="*/ 102 h 112"/>
                <a:gd name="T34" fmla="*/ 3 w 174"/>
                <a:gd name="T35" fmla="*/ 106 h 112"/>
                <a:gd name="T36" fmla="*/ 0 w 174"/>
                <a:gd name="T37" fmla="*/ 109 h 112"/>
                <a:gd name="T38" fmla="*/ 2 w 174"/>
                <a:gd name="T39" fmla="*/ 112 h 112"/>
                <a:gd name="T40" fmla="*/ 19 w 174"/>
                <a:gd name="T41" fmla="*/ 111 h 112"/>
                <a:gd name="T42" fmla="*/ 28 w 174"/>
                <a:gd name="T43" fmla="*/ 111 h 112"/>
                <a:gd name="T44" fmla="*/ 37 w 174"/>
                <a:gd name="T45" fmla="*/ 112 h 112"/>
                <a:gd name="T46" fmla="*/ 38 w 174"/>
                <a:gd name="T47" fmla="*/ 111 h 112"/>
                <a:gd name="T48" fmla="*/ 40 w 174"/>
                <a:gd name="T49" fmla="*/ 108 h 112"/>
                <a:gd name="T50" fmla="*/ 36 w 174"/>
                <a:gd name="T51" fmla="*/ 106 h 112"/>
                <a:gd name="T52" fmla="*/ 27 w 174"/>
                <a:gd name="T53" fmla="*/ 103 h 112"/>
                <a:gd name="T54" fmla="*/ 26 w 174"/>
                <a:gd name="T55" fmla="*/ 99 h 112"/>
                <a:gd name="T56" fmla="*/ 26 w 174"/>
                <a:gd name="T57" fmla="*/ 95 h 112"/>
                <a:gd name="T58" fmla="*/ 48 w 174"/>
                <a:gd name="T59" fmla="*/ 7 h 112"/>
                <a:gd name="T60" fmla="*/ 67 w 174"/>
                <a:gd name="T61" fmla="*/ 110 h 112"/>
                <a:gd name="T62" fmla="*/ 72 w 174"/>
                <a:gd name="T63" fmla="*/ 110 h 112"/>
                <a:gd name="T64" fmla="*/ 143 w 174"/>
                <a:gd name="T65" fmla="*/ 6 h 112"/>
                <a:gd name="T66" fmla="*/ 120 w 174"/>
                <a:gd name="T67" fmla="*/ 99 h 112"/>
                <a:gd name="T68" fmla="*/ 117 w 174"/>
                <a:gd name="T69" fmla="*/ 104 h 112"/>
                <a:gd name="T70" fmla="*/ 105 w 174"/>
                <a:gd name="T71" fmla="*/ 106 h 112"/>
                <a:gd name="T72" fmla="*/ 100 w 174"/>
                <a:gd name="T73" fmla="*/ 109 h 112"/>
                <a:gd name="T74" fmla="*/ 103 w 174"/>
                <a:gd name="T75" fmla="*/ 112 h 112"/>
                <a:gd name="T76" fmla="*/ 123 w 174"/>
                <a:gd name="T77" fmla="*/ 111 h 112"/>
                <a:gd name="T78" fmla="*/ 134 w 174"/>
                <a:gd name="T79" fmla="*/ 111 h 112"/>
                <a:gd name="T80" fmla="*/ 144 w 174"/>
                <a:gd name="T81" fmla="*/ 112 h 112"/>
                <a:gd name="T82" fmla="*/ 146 w 174"/>
                <a:gd name="T83" fmla="*/ 111 h 112"/>
                <a:gd name="T84" fmla="*/ 148 w 174"/>
                <a:gd name="T85" fmla="*/ 108 h 112"/>
                <a:gd name="T86" fmla="*/ 142 w 174"/>
                <a:gd name="T87" fmla="*/ 106 h 112"/>
                <a:gd name="T88" fmla="*/ 136 w 174"/>
                <a:gd name="T89" fmla="*/ 105 h 112"/>
                <a:gd name="T90" fmla="*/ 133 w 174"/>
                <a:gd name="T91" fmla="*/ 103 h 112"/>
                <a:gd name="T92" fmla="*/ 155 w 174"/>
                <a:gd name="T93" fmla="*/ 1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4" h="112">
                  <a:moveTo>
                    <a:pt x="155" y="13"/>
                  </a:moveTo>
                  <a:lnTo>
                    <a:pt x="156" y="9"/>
                  </a:lnTo>
                  <a:lnTo>
                    <a:pt x="158" y="7"/>
                  </a:lnTo>
                  <a:lnTo>
                    <a:pt x="162" y="6"/>
                  </a:lnTo>
                  <a:lnTo>
                    <a:pt x="169" y="5"/>
                  </a:lnTo>
                  <a:lnTo>
                    <a:pt x="173" y="5"/>
                  </a:lnTo>
                  <a:lnTo>
                    <a:pt x="174" y="2"/>
                  </a:lnTo>
                  <a:lnTo>
                    <a:pt x="173" y="0"/>
                  </a:lnTo>
                  <a:lnTo>
                    <a:pt x="169" y="0"/>
                  </a:lnTo>
                  <a:lnTo>
                    <a:pt x="147" y="0"/>
                  </a:lnTo>
                  <a:lnTo>
                    <a:pt x="144" y="0"/>
                  </a:lnTo>
                  <a:lnTo>
                    <a:pt x="143" y="0"/>
                  </a:lnTo>
                  <a:lnTo>
                    <a:pt x="141" y="1"/>
                  </a:lnTo>
                  <a:lnTo>
                    <a:pt x="140" y="3"/>
                  </a:lnTo>
                  <a:lnTo>
                    <a:pt x="77" y="96"/>
                  </a:lnTo>
                  <a:lnTo>
                    <a:pt x="61" y="4"/>
                  </a:lnTo>
                  <a:lnTo>
                    <a:pt x="60" y="2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6" y="3"/>
                  </a:lnTo>
                  <a:lnTo>
                    <a:pt x="28" y="5"/>
                  </a:lnTo>
                  <a:lnTo>
                    <a:pt x="32" y="5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41" y="6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1" y="12"/>
                  </a:lnTo>
                  <a:lnTo>
                    <a:pt x="20" y="94"/>
                  </a:lnTo>
                  <a:lnTo>
                    <a:pt x="19" y="98"/>
                  </a:lnTo>
                  <a:lnTo>
                    <a:pt x="16" y="102"/>
                  </a:lnTo>
                  <a:lnTo>
                    <a:pt x="11" y="104"/>
                  </a:lnTo>
                  <a:lnTo>
                    <a:pt x="3" y="106"/>
                  </a:lnTo>
                  <a:lnTo>
                    <a:pt x="1" y="106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2" y="112"/>
                  </a:lnTo>
                  <a:lnTo>
                    <a:pt x="11" y="111"/>
                  </a:lnTo>
                  <a:lnTo>
                    <a:pt x="19" y="111"/>
                  </a:lnTo>
                  <a:lnTo>
                    <a:pt x="23" y="111"/>
                  </a:lnTo>
                  <a:lnTo>
                    <a:pt x="28" y="111"/>
                  </a:lnTo>
                  <a:lnTo>
                    <a:pt x="33" y="111"/>
                  </a:lnTo>
                  <a:lnTo>
                    <a:pt x="37" y="112"/>
                  </a:lnTo>
                  <a:lnTo>
                    <a:pt x="37" y="111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40" y="108"/>
                  </a:lnTo>
                  <a:lnTo>
                    <a:pt x="39" y="106"/>
                  </a:lnTo>
                  <a:lnTo>
                    <a:pt x="36" y="106"/>
                  </a:lnTo>
                  <a:lnTo>
                    <a:pt x="30" y="105"/>
                  </a:lnTo>
                  <a:lnTo>
                    <a:pt x="27" y="103"/>
                  </a:lnTo>
                  <a:lnTo>
                    <a:pt x="26" y="101"/>
                  </a:lnTo>
                  <a:lnTo>
                    <a:pt x="26" y="99"/>
                  </a:lnTo>
                  <a:lnTo>
                    <a:pt x="26" y="97"/>
                  </a:lnTo>
                  <a:lnTo>
                    <a:pt x="26" y="95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66" y="107"/>
                  </a:lnTo>
                  <a:lnTo>
                    <a:pt x="67" y="110"/>
                  </a:lnTo>
                  <a:lnTo>
                    <a:pt x="69" y="112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20" y="99"/>
                  </a:lnTo>
                  <a:lnTo>
                    <a:pt x="119" y="102"/>
                  </a:lnTo>
                  <a:lnTo>
                    <a:pt x="117" y="104"/>
                  </a:lnTo>
                  <a:lnTo>
                    <a:pt x="113" y="105"/>
                  </a:lnTo>
                  <a:lnTo>
                    <a:pt x="105" y="106"/>
                  </a:lnTo>
                  <a:lnTo>
                    <a:pt x="102" y="106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3" y="112"/>
                  </a:lnTo>
                  <a:lnTo>
                    <a:pt x="113" y="111"/>
                  </a:lnTo>
                  <a:lnTo>
                    <a:pt x="123" y="111"/>
                  </a:lnTo>
                  <a:lnTo>
                    <a:pt x="128" y="111"/>
                  </a:lnTo>
                  <a:lnTo>
                    <a:pt x="134" y="111"/>
                  </a:lnTo>
                  <a:lnTo>
                    <a:pt x="140" y="111"/>
                  </a:lnTo>
                  <a:lnTo>
                    <a:pt x="144" y="112"/>
                  </a:lnTo>
                  <a:lnTo>
                    <a:pt x="145" y="111"/>
                  </a:lnTo>
                  <a:lnTo>
                    <a:pt x="146" y="111"/>
                  </a:lnTo>
                  <a:lnTo>
                    <a:pt x="147" y="110"/>
                  </a:lnTo>
                  <a:lnTo>
                    <a:pt x="148" y="108"/>
                  </a:lnTo>
                  <a:lnTo>
                    <a:pt x="146" y="106"/>
                  </a:lnTo>
                  <a:lnTo>
                    <a:pt x="142" y="106"/>
                  </a:lnTo>
                  <a:lnTo>
                    <a:pt x="140" y="106"/>
                  </a:lnTo>
                  <a:lnTo>
                    <a:pt x="136" y="105"/>
                  </a:lnTo>
                  <a:lnTo>
                    <a:pt x="133" y="105"/>
                  </a:lnTo>
                  <a:lnTo>
                    <a:pt x="133" y="103"/>
                  </a:lnTo>
                  <a:lnTo>
                    <a:pt x="133" y="99"/>
                  </a:lnTo>
                  <a:lnTo>
                    <a:pt x="155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82" name="Freeform 418"/>
            <p:cNvSpPr>
              <a:spLocks noChangeAspect="1"/>
            </p:cNvSpPr>
            <p:nvPr/>
          </p:nvSpPr>
          <p:spPr bwMode="auto">
            <a:xfrm>
              <a:off x="4677" y="225"/>
              <a:ext cx="48" cy="78"/>
            </a:xfrm>
            <a:custGeom>
              <a:avLst/>
              <a:gdLst>
                <a:gd name="T0" fmla="*/ 30 w 48"/>
                <a:gd name="T1" fmla="*/ 4 h 78"/>
                <a:gd name="T2" fmla="*/ 30 w 48"/>
                <a:gd name="T3" fmla="*/ 1 h 78"/>
                <a:gd name="T4" fmla="*/ 29 w 48"/>
                <a:gd name="T5" fmla="*/ 0 h 78"/>
                <a:gd name="T6" fmla="*/ 28 w 48"/>
                <a:gd name="T7" fmla="*/ 0 h 78"/>
                <a:gd name="T8" fmla="*/ 25 w 48"/>
                <a:gd name="T9" fmla="*/ 0 h 78"/>
                <a:gd name="T10" fmla="*/ 19 w 48"/>
                <a:gd name="T11" fmla="*/ 4 h 78"/>
                <a:gd name="T12" fmla="*/ 11 w 48"/>
                <a:gd name="T13" fmla="*/ 7 h 78"/>
                <a:gd name="T14" fmla="*/ 5 w 48"/>
                <a:gd name="T15" fmla="*/ 7 h 78"/>
                <a:gd name="T16" fmla="*/ 2 w 48"/>
                <a:gd name="T17" fmla="*/ 8 h 78"/>
                <a:gd name="T18" fmla="*/ 0 w 48"/>
                <a:gd name="T19" fmla="*/ 8 h 78"/>
                <a:gd name="T20" fmla="*/ 0 w 48"/>
                <a:gd name="T21" fmla="*/ 13 h 78"/>
                <a:gd name="T22" fmla="*/ 2 w 48"/>
                <a:gd name="T23" fmla="*/ 13 h 78"/>
                <a:gd name="T24" fmla="*/ 5 w 48"/>
                <a:gd name="T25" fmla="*/ 13 h 78"/>
                <a:gd name="T26" fmla="*/ 9 w 48"/>
                <a:gd name="T27" fmla="*/ 12 h 78"/>
                <a:gd name="T28" fmla="*/ 14 w 48"/>
                <a:gd name="T29" fmla="*/ 11 h 78"/>
                <a:gd name="T30" fmla="*/ 19 w 48"/>
                <a:gd name="T31" fmla="*/ 9 h 78"/>
                <a:gd name="T32" fmla="*/ 19 w 48"/>
                <a:gd name="T33" fmla="*/ 68 h 78"/>
                <a:gd name="T34" fmla="*/ 19 w 48"/>
                <a:gd name="T35" fmla="*/ 70 h 78"/>
                <a:gd name="T36" fmla="*/ 17 w 48"/>
                <a:gd name="T37" fmla="*/ 72 h 78"/>
                <a:gd name="T38" fmla="*/ 14 w 48"/>
                <a:gd name="T39" fmla="*/ 73 h 78"/>
                <a:gd name="T40" fmla="*/ 6 w 48"/>
                <a:gd name="T41" fmla="*/ 73 h 78"/>
                <a:gd name="T42" fmla="*/ 1 w 48"/>
                <a:gd name="T43" fmla="*/ 73 h 78"/>
                <a:gd name="T44" fmla="*/ 1 w 48"/>
                <a:gd name="T45" fmla="*/ 78 h 78"/>
                <a:gd name="T46" fmla="*/ 12 w 48"/>
                <a:gd name="T47" fmla="*/ 78 h 78"/>
                <a:gd name="T48" fmla="*/ 24 w 48"/>
                <a:gd name="T49" fmla="*/ 78 h 78"/>
                <a:gd name="T50" fmla="*/ 36 w 48"/>
                <a:gd name="T51" fmla="*/ 78 h 78"/>
                <a:gd name="T52" fmla="*/ 48 w 48"/>
                <a:gd name="T53" fmla="*/ 78 h 78"/>
                <a:gd name="T54" fmla="*/ 48 w 48"/>
                <a:gd name="T55" fmla="*/ 73 h 78"/>
                <a:gd name="T56" fmla="*/ 42 w 48"/>
                <a:gd name="T57" fmla="*/ 73 h 78"/>
                <a:gd name="T58" fmla="*/ 35 w 48"/>
                <a:gd name="T59" fmla="*/ 73 h 78"/>
                <a:gd name="T60" fmla="*/ 31 w 48"/>
                <a:gd name="T61" fmla="*/ 72 h 78"/>
                <a:gd name="T62" fmla="*/ 30 w 48"/>
                <a:gd name="T63" fmla="*/ 70 h 78"/>
                <a:gd name="T64" fmla="*/ 30 w 48"/>
                <a:gd name="T65" fmla="*/ 68 h 78"/>
                <a:gd name="T66" fmla="*/ 30 w 48"/>
                <a:gd name="T67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" h="78">
                  <a:moveTo>
                    <a:pt x="30" y="4"/>
                  </a:moveTo>
                  <a:lnTo>
                    <a:pt x="30" y="1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19" y="4"/>
                  </a:lnTo>
                  <a:lnTo>
                    <a:pt x="11" y="7"/>
                  </a:lnTo>
                  <a:lnTo>
                    <a:pt x="5" y="7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5" y="13"/>
                  </a:lnTo>
                  <a:lnTo>
                    <a:pt x="9" y="12"/>
                  </a:lnTo>
                  <a:lnTo>
                    <a:pt x="14" y="11"/>
                  </a:lnTo>
                  <a:lnTo>
                    <a:pt x="19" y="9"/>
                  </a:lnTo>
                  <a:lnTo>
                    <a:pt x="19" y="68"/>
                  </a:lnTo>
                  <a:lnTo>
                    <a:pt x="19" y="70"/>
                  </a:lnTo>
                  <a:lnTo>
                    <a:pt x="17" y="72"/>
                  </a:lnTo>
                  <a:lnTo>
                    <a:pt x="14" y="73"/>
                  </a:lnTo>
                  <a:lnTo>
                    <a:pt x="6" y="73"/>
                  </a:lnTo>
                  <a:lnTo>
                    <a:pt x="1" y="73"/>
                  </a:lnTo>
                  <a:lnTo>
                    <a:pt x="1" y="78"/>
                  </a:lnTo>
                  <a:lnTo>
                    <a:pt x="12" y="78"/>
                  </a:lnTo>
                  <a:lnTo>
                    <a:pt x="24" y="78"/>
                  </a:lnTo>
                  <a:lnTo>
                    <a:pt x="36" y="78"/>
                  </a:lnTo>
                  <a:lnTo>
                    <a:pt x="48" y="78"/>
                  </a:lnTo>
                  <a:lnTo>
                    <a:pt x="48" y="73"/>
                  </a:lnTo>
                  <a:lnTo>
                    <a:pt x="42" y="73"/>
                  </a:lnTo>
                  <a:lnTo>
                    <a:pt x="35" y="73"/>
                  </a:lnTo>
                  <a:lnTo>
                    <a:pt x="31" y="72"/>
                  </a:lnTo>
                  <a:lnTo>
                    <a:pt x="30" y="70"/>
                  </a:lnTo>
                  <a:lnTo>
                    <a:pt x="30" y="68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83" name="Freeform 419"/>
            <p:cNvSpPr>
              <a:spLocks noChangeAspect="1"/>
            </p:cNvSpPr>
            <p:nvPr/>
          </p:nvSpPr>
          <p:spPr bwMode="auto">
            <a:xfrm>
              <a:off x="4776" y="69"/>
              <a:ext cx="55" cy="234"/>
            </a:xfrm>
            <a:custGeom>
              <a:avLst/>
              <a:gdLst>
                <a:gd name="T0" fmla="*/ 55 w 55"/>
                <a:gd name="T1" fmla="*/ 117 h 234"/>
                <a:gd name="T2" fmla="*/ 54 w 55"/>
                <a:gd name="T3" fmla="*/ 102 h 234"/>
                <a:gd name="T4" fmla="*/ 52 w 55"/>
                <a:gd name="T5" fmla="*/ 83 h 234"/>
                <a:gd name="T6" fmla="*/ 47 w 55"/>
                <a:gd name="T7" fmla="*/ 64 h 234"/>
                <a:gd name="T8" fmla="*/ 39 w 55"/>
                <a:gd name="T9" fmla="*/ 44 h 234"/>
                <a:gd name="T10" fmla="*/ 28 w 55"/>
                <a:gd name="T11" fmla="*/ 25 h 234"/>
                <a:gd name="T12" fmla="*/ 17 w 55"/>
                <a:gd name="T13" fmla="*/ 11 h 234"/>
                <a:gd name="T14" fmla="*/ 7 w 55"/>
                <a:gd name="T15" fmla="*/ 3 h 234"/>
                <a:gd name="T16" fmla="*/ 3 w 55"/>
                <a:gd name="T17" fmla="*/ 0 h 234"/>
                <a:gd name="T18" fmla="*/ 1 w 55"/>
                <a:gd name="T19" fmla="*/ 1 h 234"/>
                <a:gd name="T20" fmla="*/ 0 w 55"/>
                <a:gd name="T21" fmla="*/ 2 h 234"/>
                <a:gd name="T22" fmla="*/ 0 w 55"/>
                <a:gd name="T23" fmla="*/ 3 h 234"/>
                <a:gd name="T24" fmla="*/ 1 w 55"/>
                <a:gd name="T25" fmla="*/ 4 h 234"/>
                <a:gd name="T26" fmla="*/ 2 w 55"/>
                <a:gd name="T27" fmla="*/ 5 h 234"/>
                <a:gd name="T28" fmla="*/ 5 w 55"/>
                <a:gd name="T29" fmla="*/ 8 h 234"/>
                <a:gd name="T30" fmla="*/ 20 w 55"/>
                <a:gd name="T31" fmla="*/ 28 h 234"/>
                <a:gd name="T32" fmla="*/ 31 w 55"/>
                <a:gd name="T33" fmla="*/ 53 h 234"/>
                <a:gd name="T34" fmla="*/ 39 w 55"/>
                <a:gd name="T35" fmla="*/ 82 h 234"/>
                <a:gd name="T36" fmla="*/ 41 w 55"/>
                <a:gd name="T37" fmla="*/ 117 h 234"/>
                <a:gd name="T38" fmla="*/ 39 w 55"/>
                <a:gd name="T39" fmla="*/ 147 h 234"/>
                <a:gd name="T40" fmla="*/ 33 w 55"/>
                <a:gd name="T41" fmla="*/ 176 h 234"/>
                <a:gd name="T42" fmla="*/ 21 w 55"/>
                <a:gd name="T43" fmla="*/ 204 h 234"/>
                <a:gd name="T44" fmla="*/ 3 w 55"/>
                <a:gd name="T45" fmla="*/ 228 h 234"/>
                <a:gd name="T46" fmla="*/ 1 w 55"/>
                <a:gd name="T47" fmla="*/ 230 h 234"/>
                <a:gd name="T48" fmla="*/ 0 w 55"/>
                <a:gd name="T49" fmla="*/ 232 h 234"/>
                <a:gd name="T50" fmla="*/ 1 w 55"/>
                <a:gd name="T51" fmla="*/ 233 h 234"/>
                <a:gd name="T52" fmla="*/ 3 w 55"/>
                <a:gd name="T53" fmla="*/ 234 h 234"/>
                <a:gd name="T54" fmla="*/ 7 w 55"/>
                <a:gd name="T55" fmla="*/ 231 h 234"/>
                <a:gd name="T56" fmla="*/ 17 w 55"/>
                <a:gd name="T57" fmla="*/ 222 h 234"/>
                <a:gd name="T58" fmla="*/ 29 w 55"/>
                <a:gd name="T59" fmla="*/ 208 h 234"/>
                <a:gd name="T60" fmla="*/ 40 w 55"/>
                <a:gd name="T61" fmla="*/ 188 h 234"/>
                <a:gd name="T62" fmla="*/ 47 w 55"/>
                <a:gd name="T63" fmla="*/ 169 h 234"/>
                <a:gd name="T64" fmla="*/ 52 w 55"/>
                <a:gd name="T65" fmla="*/ 150 h 234"/>
                <a:gd name="T66" fmla="*/ 54 w 55"/>
                <a:gd name="T67" fmla="*/ 133 h 234"/>
                <a:gd name="T68" fmla="*/ 55 w 55"/>
                <a:gd name="T69" fmla="*/ 11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4">
                  <a:moveTo>
                    <a:pt x="55" y="117"/>
                  </a:moveTo>
                  <a:lnTo>
                    <a:pt x="54" y="102"/>
                  </a:lnTo>
                  <a:lnTo>
                    <a:pt x="52" y="83"/>
                  </a:lnTo>
                  <a:lnTo>
                    <a:pt x="47" y="64"/>
                  </a:lnTo>
                  <a:lnTo>
                    <a:pt x="39" y="44"/>
                  </a:lnTo>
                  <a:lnTo>
                    <a:pt x="28" y="25"/>
                  </a:lnTo>
                  <a:lnTo>
                    <a:pt x="17" y="11"/>
                  </a:lnTo>
                  <a:lnTo>
                    <a:pt x="7" y="3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5" y="8"/>
                  </a:lnTo>
                  <a:lnTo>
                    <a:pt x="20" y="28"/>
                  </a:lnTo>
                  <a:lnTo>
                    <a:pt x="31" y="53"/>
                  </a:lnTo>
                  <a:lnTo>
                    <a:pt x="39" y="82"/>
                  </a:lnTo>
                  <a:lnTo>
                    <a:pt x="41" y="117"/>
                  </a:lnTo>
                  <a:lnTo>
                    <a:pt x="39" y="147"/>
                  </a:lnTo>
                  <a:lnTo>
                    <a:pt x="33" y="176"/>
                  </a:lnTo>
                  <a:lnTo>
                    <a:pt x="21" y="204"/>
                  </a:lnTo>
                  <a:lnTo>
                    <a:pt x="3" y="228"/>
                  </a:lnTo>
                  <a:lnTo>
                    <a:pt x="1" y="230"/>
                  </a:lnTo>
                  <a:lnTo>
                    <a:pt x="0" y="232"/>
                  </a:lnTo>
                  <a:lnTo>
                    <a:pt x="1" y="233"/>
                  </a:lnTo>
                  <a:lnTo>
                    <a:pt x="3" y="234"/>
                  </a:lnTo>
                  <a:lnTo>
                    <a:pt x="7" y="231"/>
                  </a:lnTo>
                  <a:lnTo>
                    <a:pt x="17" y="222"/>
                  </a:lnTo>
                  <a:lnTo>
                    <a:pt x="29" y="208"/>
                  </a:lnTo>
                  <a:lnTo>
                    <a:pt x="40" y="188"/>
                  </a:lnTo>
                  <a:lnTo>
                    <a:pt x="47" y="169"/>
                  </a:lnTo>
                  <a:lnTo>
                    <a:pt x="52" y="150"/>
                  </a:lnTo>
                  <a:lnTo>
                    <a:pt x="54" y="133"/>
                  </a:lnTo>
                  <a:lnTo>
                    <a:pt x="55" y="1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84" name="Freeform 420"/>
            <p:cNvSpPr>
              <a:spLocks noChangeAspect="1" noEditPoints="1"/>
            </p:cNvSpPr>
            <p:nvPr/>
          </p:nvSpPr>
          <p:spPr bwMode="auto">
            <a:xfrm>
              <a:off x="1376" y="503"/>
              <a:ext cx="143" cy="181"/>
            </a:xfrm>
            <a:custGeom>
              <a:avLst/>
              <a:gdLst>
                <a:gd name="T0" fmla="*/ 139 w 143"/>
                <a:gd name="T1" fmla="*/ 10 h 181"/>
                <a:gd name="T2" fmla="*/ 142 w 143"/>
                <a:gd name="T3" fmla="*/ 8 h 181"/>
                <a:gd name="T4" fmla="*/ 143 w 143"/>
                <a:gd name="T5" fmla="*/ 4 h 181"/>
                <a:gd name="T6" fmla="*/ 142 w 143"/>
                <a:gd name="T7" fmla="*/ 1 h 181"/>
                <a:gd name="T8" fmla="*/ 138 w 143"/>
                <a:gd name="T9" fmla="*/ 0 h 181"/>
                <a:gd name="T10" fmla="*/ 136 w 143"/>
                <a:gd name="T11" fmla="*/ 0 h 181"/>
                <a:gd name="T12" fmla="*/ 134 w 143"/>
                <a:gd name="T13" fmla="*/ 1 h 181"/>
                <a:gd name="T14" fmla="*/ 5 w 143"/>
                <a:gd name="T15" fmla="*/ 62 h 181"/>
                <a:gd name="T16" fmla="*/ 1 w 143"/>
                <a:gd name="T17" fmla="*/ 65 h 181"/>
                <a:gd name="T18" fmla="*/ 0 w 143"/>
                <a:gd name="T19" fmla="*/ 68 h 181"/>
                <a:gd name="T20" fmla="*/ 1 w 143"/>
                <a:gd name="T21" fmla="*/ 70 h 181"/>
                <a:gd name="T22" fmla="*/ 5 w 143"/>
                <a:gd name="T23" fmla="*/ 73 h 181"/>
                <a:gd name="T24" fmla="*/ 134 w 143"/>
                <a:gd name="T25" fmla="*/ 134 h 181"/>
                <a:gd name="T26" fmla="*/ 137 w 143"/>
                <a:gd name="T27" fmla="*/ 135 h 181"/>
                <a:gd name="T28" fmla="*/ 138 w 143"/>
                <a:gd name="T29" fmla="*/ 135 h 181"/>
                <a:gd name="T30" fmla="*/ 142 w 143"/>
                <a:gd name="T31" fmla="*/ 134 h 181"/>
                <a:gd name="T32" fmla="*/ 143 w 143"/>
                <a:gd name="T33" fmla="*/ 131 h 181"/>
                <a:gd name="T34" fmla="*/ 142 w 143"/>
                <a:gd name="T35" fmla="*/ 128 h 181"/>
                <a:gd name="T36" fmla="*/ 138 w 143"/>
                <a:gd name="T37" fmla="*/ 125 h 181"/>
                <a:gd name="T38" fmla="*/ 16 w 143"/>
                <a:gd name="T39" fmla="*/ 68 h 181"/>
                <a:gd name="T40" fmla="*/ 139 w 143"/>
                <a:gd name="T41" fmla="*/ 10 h 181"/>
                <a:gd name="T42" fmla="*/ 135 w 143"/>
                <a:gd name="T43" fmla="*/ 181 h 181"/>
                <a:gd name="T44" fmla="*/ 138 w 143"/>
                <a:gd name="T45" fmla="*/ 180 h 181"/>
                <a:gd name="T46" fmla="*/ 140 w 143"/>
                <a:gd name="T47" fmla="*/ 180 h 181"/>
                <a:gd name="T48" fmla="*/ 142 w 143"/>
                <a:gd name="T49" fmla="*/ 179 h 181"/>
                <a:gd name="T50" fmla="*/ 143 w 143"/>
                <a:gd name="T51" fmla="*/ 176 h 181"/>
                <a:gd name="T52" fmla="*/ 142 w 143"/>
                <a:gd name="T53" fmla="*/ 173 h 181"/>
                <a:gd name="T54" fmla="*/ 140 w 143"/>
                <a:gd name="T55" fmla="*/ 172 h 181"/>
                <a:gd name="T56" fmla="*/ 137 w 143"/>
                <a:gd name="T57" fmla="*/ 171 h 181"/>
                <a:gd name="T58" fmla="*/ 135 w 143"/>
                <a:gd name="T59" fmla="*/ 171 h 181"/>
                <a:gd name="T60" fmla="*/ 9 w 143"/>
                <a:gd name="T61" fmla="*/ 171 h 181"/>
                <a:gd name="T62" fmla="*/ 6 w 143"/>
                <a:gd name="T63" fmla="*/ 171 h 181"/>
                <a:gd name="T64" fmla="*/ 3 w 143"/>
                <a:gd name="T65" fmla="*/ 172 h 181"/>
                <a:gd name="T66" fmla="*/ 1 w 143"/>
                <a:gd name="T67" fmla="*/ 173 h 181"/>
                <a:gd name="T68" fmla="*/ 0 w 143"/>
                <a:gd name="T69" fmla="*/ 176 h 181"/>
                <a:gd name="T70" fmla="*/ 1 w 143"/>
                <a:gd name="T71" fmla="*/ 179 h 181"/>
                <a:gd name="T72" fmla="*/ 3 w 143"/>
                <a:gd name="T73" fmla="*/ 180 h 181"/>
                <a:gd name="T74" fmla="*/ 5 w 143"/>
                <a:gd name="T75" fmla="*/ 180 h 181"/>
                <a:gd name="T76" fmla="*/ 8 w 143"/>
                <a:gd name="T77" fmla="*/ 181 h 181"/>
                <a:gd name="T78" fmla="*/ 135 w 143"/>
                <a:gd name="T7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3" h="181">
                  <a:moveTo>
                    <a:pt x="139" y="10"/>
                  </a:moveTo>
                  <a:lnTo>
                    <a:pt x="142" y="8"/>
                  </a:lnTo>
                  <a:lnTo>
                    <a:pt x="143" y="4"/>
                  </a:lnTo>
                  <a:lnTo>
                    <a:pt x="142" y="1"/>
                  </a:lnTo>
                  <a:lnTo>
                    <a:pt x="138" y="0"/>
                  </a:lnTo>
                  <a:lnTo>
                    <a:pt x="136" y="0"/>
                  </a:lnTo>
                  <a:lnTo>
                    <a:pt x="134" y="1"/>
                  </a:lnTo>
                  <a:lnTo>
                    <a:pt x="5" y="62"/>
                  </a:lnTo>
                  <a:lnTo>
                    <a:pt x="1" y="65"/>
                  </a:lnTo>
                  <a:lnTo>
                    <a:pt x="0" y="68"/>
                  </a:lnTo>
                  <a:lnTo>
                    <a:pt x="1" y="70"/>
                  </a:lnTo>
                  <a:lnTo>
                    <a:pt x="5" y="73"/>
                  </a:lnTo>
                  <a:lnTo>
                    <a:pt x="134" y="134"/>
                  </a:lnTo>
                  <a:lnTo>
                    <a:pt x="137" y="135"/>
                  </a:lnTo>
                  <a:lnTo>
                    <a:pt x="138" y="135"/>
                  </a:lnTo>
                  <a:lnTo>
                    <a:pt x="142" y="134"/>
                  </a:lnTo>
                  <a:lnTo>
                    <a:pt x="143" y="131"/>
                  </a:lnTo>
                  <a:lnTo>
                    <a:pt x="142" y="128"/>
                  </a:lnTo>
                  <a:lnTo>
                    <a:pt x="138" y="125"/>
                  </a:lnTo>
                  <a:lnTo>
                    <a:pt x="16" y="68"/>
                  </a:lnTo>
                  <a:lnTo>
                    <a:pt x="139" y="10"/>
                  </a:lnTo>
                  <a:close/>
                  <a:moveTo>
                    <a:pt x="135" y="181"/>
                  </a:moveTo>
                  <a:lnTo>
                    <a:pt x="138" y="180"/>
                  </a:lnTo>
                  <a:lnTo>
                    <a:pt x="140" y="180"/>
                  </a:lnTo>
                  <a:lnTo>
                    <a:pt x="142" y="179"/>
                  </a:lnTo>
                  <a:lnTo>
                    <a:pt x="143" y="176"/>
                  </a:lnTo>
                  <a:lnTo>
                    <a:pt x="142" y="173"/>
                  </a:lnTo>
                  <a:lnTo>
                    <a:pt x="140" y="172"/>
                  </a:lnTo>
                  <a:lnTo>
                    <a:pt x="137" y="171"/>
                  </a:lnTo>
                  <a:lnTo>
                    <a:pt x="135" y="171"/>
                  </a:lnTo>
                  <a:lnTo>
                    <a:pt x="9" y="171"/>
                  </a:lnTo>
                  <a:lnTo>
                    <a:pt x="6" y="171"/>
                  </a:lnTo>
                  <a:lnTo>
                    <a:pt x="3" y="172"/>
                  </a:lnTo>
                  <a:lnTo>
                    <a:pt x="1" y="173"/>
                  </a:lnTo>
                  <a:lnTo>
                    <a:pt x="0" y="176"/>
                  </a:lnTo>
                  <a:lnTo>
                    <a:pt x="1" y="179"/>
                  </a:lnTo>
                  <a:lnTo>
                    <a:pt x="3" y="180"/>
                  </a:lnTo>
                  <a:lnTo>
                    <a:pt x="5" y="180"/>
                  </a:lnTo>
                  <a:lnTo>
                    <a:pt x="8" y="181"/>
                  </a:lnTo>
                  <a:lnTo>
                    <a:pt x="135" y="18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85" name="Freeform 421"/>
            <p:cNvSpPr>
              <a:spLocks noChangeAspect="1" noEditPoints="1"/>
            </p:cNvSpPr>
            <p:nvPr/>
          </p:nvSpPr>
          <p:spPr bwMode="auto">
            <a:xfrm>
              <a:off x="1784" y="486"/>
              <a:ext cx="162" cy="211"/>
            </a:xfrm>
            <a:custGeom>
              <a:avLst/>
              <a:gdLst>
                <a:gd name="T0" fmla="*/ 105 w 162"/>
                <a:gd name="T1" fmla="*/ 158 h 211"/>
                <a:gd name="T2" fmla="*/ 129 w 162"/>
                <a:gd name="T3" fmla="*/ 138 h 211"/>
                <a:gd name="T4" fmla="*/ 149 w 162"/>
                <a:gd name="T5" fmla="*/ 112 h 211"/>
                <a:gd name="T6" fmla="*/ 160 w 162"/>
                <a:gd name="T7" fmla="*/ 80 h 211"/>
                <a:gd name="T8" fmla="*/ 161 w 162"/>
                <a:gd name="T9" fmla="*/ 50 h 211"/>
                <a:gd name="T10" fmla="*/ 152 w 162"/>
                <a:gd name="T11" fmla="*/ 27 h 211"/>
                <a:gd name="T12" fmla="*/ 136 w 162"/>
                <a:gd name="T13" fmla="*/ 11 h 211"/>
                <a:gd name="T14" fmla="*/ 115 w 162"/>
                <a:gd name="T15" fmla="*/ 2 h 211"/>
                <a:gd name="T16" fmla="*/ 83 w 162"/>
                <a:gd name="T17" fmla="*/ 3 h 211"/>
                <a:gd name="T18" fmla="*/ 48 w 162"/>
                <a:gd name="T19" fmla="*/ 20 h 211"/>
                <a:gd name="T20" fmla="*/ 19 w 162"/>
                <a:gd name="T21" fmla="*/ 50 h 211"/>
                <a:gd name="T22" fmla="*/ 3 w 162"/>
                <a:gd name="T23" fmla="*/ 88 h 211"/>
                <a:gd name="T24" fmla="*/ 1 w 162"/>
                <a:gd name="T25" fmla="*/ 122 h 211"/>
                <a:gd name="T26" fmla="*/ 10 w 162"/>
                <a:gd name="T27" fmla="*/ 145 h 211"/>
                <a:gd name="T28" fmla="*/ 26 w 162"/>
                <a:gd name="T29" fmla="*/ 161 h 211"/>
                <a:gd name="T30" fmla="*/ 48 w 162"/>
                <a:gd name="T31" fmla="*/ 170 h 211"/>
                <a:gd name="T32" fmla="*/ 70 w 162"/>
                <a:gd name="T33" fmla="*/ 170 h 211"/>
                <a:gd name="T34" fmla="*/ 83 w 162"/>
                <a:gd name="T35" fmla="*/ 176 h 211"/>
                <a:gd name="T36" fmla="*/ 82 w 162"/>
                <a:gd name="T37" fmla="*/ 183 h 211"/>
                <a:gd name="T38" fmla="*/ 82 w 162"/>
                <a:gd name="T39" fmla="*/ 188 h 211"/>
                <a:gd name="T40" fmla="*/ 83 w 162"/>
                <a:gd name="T41" fmla="*/ 197 h 211"/>
                <a:gd name="T42" fmla="*/ 87 w 162"/>
                <a:gd name="T43" fmla="*/ 205 h 211"/>
                <a:gd name="T44" fmla="*/ 95 w 162"/>
                <a:gd name="T45" fmla="*/ 210 h 211"/>
                <a:gd name="T46" fmla="*/ 111 w 162"/>
                <a:gd name="T47" fmla="*/ 209 h 211"/>
                <a:gd name="T48" fmla="*/ 126 w 162"/>
                <a:gd name="T49" fmla="*/ 197 h 211"/>
                <a:gd name="T50" fmla="*/ 136 w 162"/>
                <a:gd name="T51" fmla="*/ 181 h 211"/>
                <a:gd name="T52" fmla="*/ 140 w 162"/>
                <a:gd name="T53" fmla="*/ 168 h 211"/>
                <a:gd name="T54" fmla="*/ 140 w 162"/>
                <a:gd name="T55" fmla="*/ 164 h 211"/>
                <a:gd name="T56" fmla="*/ 136 w 162"/>
                <a:gd name="T57" fmla="*/ 164 h 211"/>
                <a:gd name="T58" fmla="*/ 130 w 162"/>
                <a:gd name="T59" fmla="*/ 176 h 211"/>
                <a:gd name="T60" fmla="*/ 115 w 162"/>
                <a:gd name="T61" fmla="*/ 187 h 211"/>
                <a:gd name="T62" fmla="*/ 101 w 162"/>
                <a:gd name="T63" fmla="*/ 187 h 211"/>
                <a:gd name="T64" fmla="*/ 93 w 162"/>
                <a:gd name="T65" fmla="*/ 175 h 211"/>
                <a:gd name="T66" fmla="*/ 47 w 162"/>
                <a:gd name="T67" fmla="*/ 162 h 211"/>
                <a:gd name="T68" fmla="*/ 27 w 162"/>
                <a:gd name="T69" fmla="*/ 144 h 211"/>
                <a:gd name="T70" fmla="*/ 21 w 162"/>
                <a:gd name="T71" fmla="*/ 116 h 211"/>
                <a:gd name="T72" fmla="*/ 26 w 162"/>
                <a:gd name="T73" fmla="*/ 82 h 211"/>
                <a:gd name="T74" fmla="*/ 45 w 162"/>
                <a:gd name="T75" fmla="*/ 41 h 211"/>
                <a:gd name="T76" fmla="*/ 73 w 162"/>
                <a:gd name="T77" fmla="*/ 15 h 211"/>
                <a:gd name="T78" fmla="*/ 101 w 162"/>
                <a:gd name="T79" fmla="*/ 6 h 211"/>
                <a:gd name="T80" fmla="*/ 130 w 162"/>
                <a:gd name="T81" fmla="*/ 19 h 211"/>
                <a:gd name="T82" fmla="*/ 141 w 162"/>
                <a:gd name="T83" fmla="*/ 56 h 211"/>
                <a:gd name="T84" fmla="*/ 139 w 162"/>
                <a:gd name="T85" fmla="*/ 78 h 211"/>
                <a:gd name="T86" fmla="*/ 130 w 162"/>
                <a:gd name="T87" fmla="*/ 107 h 211"/>
                <a:gd name="T88" fmla="*/ 115 w 162"/>
                <a:gd name="T89" fmla="*/ 135 h 211"/>
                <a:gd name="T90" fmla="*/ 90 w 162"/>
                <a:gd name="T91" fmla="*/ 156 h 211"/>
                <a:gd name="T92" fmla="*/ 89 w 162"/>
                <a:gd name="T93" fmla="*/ 149 h 211"/>
                <a:gd name="T94" fmla="*/ 86 w 162"/>
                <a:gd name="T95" fmla="*/ 141 h 211"/>
                <a:gd name="T96" fmla="*/ 80 w 162"/>
                <a:gd name="T97" fmla="*/ 134 h 211"/>
                <a:gd name="T98" fmla="*/ 69 w 162"/>
                <a:gd name="T99" fmla="*/ 131 h 211"/>
                <a:gd name="T100" fmla="*/ 53 w 162"/>
                <a:gd name="T101" fmla="*/ 138 h 211"/>
                <a:gd name="T102" fmla="*/ 46 w 162"/>
                <a:gd name="T103" fmla="*/ 155 h 211"/>
                <a:gd name="T104" fmla="*/ 47 w 162"/>
                <a:gd name="T105" fmla="*/ 162 h 211"/>
                <a:gd name="T106" fmla="*/ 58 w 162"/>
                <a:gd name="T107" fmla="*/ 165 h 211"/>
                <a:gd name="T108" fmla="*/ 52 w 162"/>
                <a:gd name="T109" fmla="*/ 161 h 211"/>
                <a:gd name="T110" fmla="*/ 52 w 162"/>
                <a:gd name="T111" fmla="*/ 148 h 211"/>
                <a:gd name="T112" fmla="*/ 62 w 162"/>
                <a:gd name="T113" fmla="*/ 138 h 211"/>
                <a:gd name="T114" fmla="*/ 76 w 162"/>
                <a:gd name="T115" fmla="*/ 137 h 211"/>
                <a:gd name="T116" fmla="*/ 83 w 162"/>
                <a:gd name="T117" fmla="*/ 147 h 211"/>
                <a:gd name="T118" fmla="*/ 83 w 162"/>
                <a:gd name="T119" fmla="*/ 159 h 211"/>
                <a:gd name="T120" fmla="*/ 71 w 162"/>
                <a:gd name="T121" fmla="*/ 16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2" h="211">
                  <a:moveTo>
                    <a:pt x="91" y="164"/>
                  </a:moveTo>
                  <a:lnTo>
                    <a:pt x="105" y="158"/>
                  </a:lnTo>
                  <a:lnTo>
                    <a:pt x="118" y="149"/>
                  </a:lnTo>
                  <a:lnTo>
                    <a:pt x="129" y="138"/>
                  </a:lnTo>
                  <a:lnTo>
                    <a:pt x="140" y="125"/>
                  </a:lnTo>
                  <a:lnTo>
                    <a:pt x="149" y="112"/>
                  </a:lnTo>
                  <a:lnTo>
                    <a:pt x="156" y="96"/>
                  </a:lnTo>
                  <a:lnTo>
                    <a:pt x="160" y="80"/>
                  </a:lnTo>
                  <a:lnTo>
                    <a:pt x="162" y="63"/>
                  </a:lnTo>
                  <a:lnTo>
                    <a:pt x="161" y="50"/>
                  </a:lnTo>
                  <a:lnTo>
                    <a:pt x="157" y="38"/>
                  </a:lnTo>
                  <a:lnTo>
                    <a:pt x="152" y="27"/>
                  </a:lnTo>
                  <a:lnTo>
                    <a:pt x="145" y="18"/>
                  </a:lnTo>
                  <a:lnTo>
                    <a:pt x="136" y="11"/>
                  </a:lnTo>
                  <a:lnTo>
                    <a:pt x="126" y="5"/>
                  </a:lnTo>
                  <a:lnTo>
                    <a:pt x="115" y="2"/>
                  </a:lnTo>
                  <a:lnTo>
                    <a:pt x="102" y="0"/>
                  </a:lnTo>
                  <a:lnTo>
                    <a:pt x="83" y="3"/>
                  </a:lnTo>
                  <a:lnTo>
                    <a:pt x="65" y="10"/>
                  </a:lnTo>
                  <a:lnTo>
                    <a:pt x="48" y="20"/>
                  </a:lnTo>
                  <a:lnTo>
                    <a:pt x="32" y="34"/>
                  </a:lnTo>
                  <a:lnTo>
                    <a:pt x="19" y="50"/>
                  </a:lnTo>
                  <a:lnTo>
                    <a:pt x="9" y="68"/>
                  </a:lnTo>
                  <a:lnTo>
                    <a:pt x="3" y="88"/>
                  </a:lnTo>
                  <a:lnTo>
                    <a:pt x="0" y="108"/>
                  </a:lnTo>
                  <a:lnTo>
                    <a:pt x="1" y="122"/>
                  </a:lnTo>
                  <a:lnTo>
                    <a:pt x="5" y="134"/>
                  </a:lnTo>
                  <a:lnTo>
                    <a:pt x="10" y="145"/>
                  </a:lnTo>
                  <a:lnTo>
                    <a:pt x="18" y="154"/>
                  </a:lnTo>
                  <a:lnTo>
                    <a:pt x="26" y="161"/>
                  </a:lnTo>
                  <a:lnTo>
                    <a:pt x="37" y="166"/>
                  </a:lnTo>
                  <a:lnTo>
                    <a:pt x="48" y="170"/>
                  </a:lnTo>
                  <a:lnTo>
                    <a:pt x="60" y="171"/>
                  </a:lnTo>
                  <a:lnTo>
                    <a:pt x="70" y="170"/>
                  </a:lnTo>
                  <a:lnTo>
                    <a:pt x="83" y="167"/>
                  </a:lnTo>
                  <a:lnTo>
                    <a:pt x="83" y="176"/>
                  </a:lnTo>
                  <a:lnTo>
                    <a:pt x="82" y="180"/>
                  </a:lnTo>
                  <a:lnTo>
                    <a:pt x="82" y="183"/>
                  </a:lnTo>
                  <a:lnTo>
                    <a:pt x="82" y="185"/>
                  </a:lnTo>
                  <a:lnTo>
                    <a:pt x="82" y="188"/>
                  </a:lnTo>
                  <a:lnTo>
                    <a:pt x="82" y="192"/>
                  </a:lnTo>
                  <a:lnTo>
                    <a:pt x="83" y="197"/>
                  </a:lnTo>
                  <a:lnTo>
                    <a:pt x="85" y="201"/>
                  </a:lnTo>
                  <a:lnTo>
                    <a:pt x="87" y="205"/>
                  </a:lnTo>
                  <a:lnTo>
                    <a:pt x="90" y="208"/>
                  </a:lnTo>
                  <a:lnTo>
                    <a:pt x="95" y="210"/>
                  </a:lnTo>
                  <a:lnTo>
                    <a:pt x="102" y="211"/>
                  </a:lnTo>
                  <a:lnTo>
                    <a:pt x="111" y="209"/>
                  </a:lnTo>
                  <a:lnTo>
                    <a:pt x="119" y="204"/>
                  </a:lnTo>
                  <a:lnTo>
                    <a:pt x="126" y="197"/>
                  </a:lnTo>
                  <a:lnTo>
                    <a:pt x="131" y="189"/>
                  </a:lnTo>
                  <a:lnTo>
                    <a:pt x="136" y="181"/>
                  </a:lnTo>
                  <a:lnTo>
                    <a:pt x="138" y="174"/>
                  </a:lnTo>
                  <a:lnTo>
                    <a:pt x="140" y="168"/>
                  </a:lnTo>
                  <a:lnTo>
                    <a:pt x="141" y="166"/>
                  </a:lnTo>
                  <a:lnTo>
                    <a:pt x="140" y="164"/>
                  </a:lnTo>
                  <a:lnTo>
                    <a:pt x="138" y="163"/>
                  </a:lnTo>
                  <a:lnTo>
                    <a:pt x="136" y="164"/>
                  </a:lnTo>
                  <a:lnTo>
                    <a:pt x="135" y="166"/>
                  </a:lnTo>
                  <a:lnTo>
                    <a:pt x="130" y="176"/>
                  </a:lnTo>
                  <a:lnTo>
                    <a:pt x="122" y="183"/>
                  </a:lnTo>
                  <a:lnTo>
                    <a:pt x="115" y="187"/>
                  </a:lnTo>
                  <a:lnTo>
                    <a:pt x="108" y="188"/>
                  </a:lnTo>
                  <a:lnTo>
                    <a:pt x="101" y="187"/>
                  </a:lnTo>
                  <a:lnTo>
                    <a:pt x="96" y="183"/>
                  </a:lnTo>
                  <a:lnTo>
                    <a:pt x="93" y="175"/>
                  </a:lnTo>
                  <a:lnTo>
                    <a:pt x="91" y="164"/>
                  </a:lnTo>
                  <a:close/>
                  <a:moveTo>
                    <a:pt x="47" y="162"/>
                  </a:moveTo>
                  <a:lnTo>
                    <a:pt x="35" y="155"/>
                  </a:lnTo>
                  <a:lnTo>
                    <a:pt x="27" y="144"/>
                  </a:lnTo>
                  <a:lnTo>
                    <a:pt x="22" y="131"/>
                  </a:lnTo>
                  <a:lnTo>
                    <a:pt x="21" y="116"/>
                  </a:lnTo>
                  <a:lnTo>
                    <a:pt x="22" y="101"/>
                  </a:lnTo>
                  <a:lnTo>
                    <a:pt x="26" y="82"/>
                  </a:lnTo>
                  <a:lnTo>
                    <a:pt x="33" y="61"/>
                  </a:lnTo>
                  <a:lnTo>
                    <a:pt x="45" y="41"/>
                  </a:lnTo>
                  <a:lnTo>
                    <a:pt x="58" y="26"/>
                  </a:lnTo>
                  <a:lnTo>
                    <a:pt x="73" y="15"/>
                  </a:lnTo>
                  <a:lnTo>
                    <a:pt x="87" y="8"/>
                  </a:lnTo>
                  <a:lnTo>
                    <a:pt x="101" y="6"/>
                  </a:lnTo>
                  <a:lnTo>
                    <a:pt x="117" y="10"/>
                  </a:lnTo>
                  <a:lnTo>
                    <a:pt x="130" y="19"/>
                  </a:lnTo>
                  <a:lnTo>
                    <a:pt x="138" y="35"/>
                  </a:lnTo>
                  <a:lnTo>
                    <a:pt x="141" y="56"/>
                  </a:lnTo>
                  <a:lnTo>
                    <a:pt x="141" y="66"/>
                  </a:lnTo>
                  <a:lnTo>
                    <a:pt x="139" y="78"/>
                  </a:lnTo>
                  <a:lnTo>
                    <a:pt x="135" y="92"/>
                  </a:lnTo>
                  <a:lnTo>
                    <a:pt x="130" y="107"/>
                  </a:lnTo>
                  <a:lnTo>
                    <a:pt x="123" y="121"/>
                  </a:lnTo>
                  <a:lnTo>
                    <a:pt x="115" y="135"/>
                  </a:lnTo>
                  <a:lnTo>
                    <a:pt x="104" y="147"/>
                  </a:lnTo>
                  <a:lnTo>
                    <a:pt x="90" y="156"/>
                  </a:lnTo>
                  <a:lnTo>
                    <a:pt x="90" y="153"/>
                  </a:lnTo>
                  <a:lnTo>
                    <a:pt x="89" y="149"/>
                  </a:lnTo>
                  <a:lnTo>
                    <a:pt x="88" y="145"/>
                  </a:lnTo>
                  <a:lnTo>
                    <a:pt x="86" y="141"/>
                  </a:lnTo>
                  <a:lnTo>
                    <a:pt x="83" y="137"/>
                  </a:lnTo>
                  <a:lnTo>
                    <a:pt x="80" y="134"/>
                  </a:lnTo>
                  <a:lnTo>
                    <a:pt x="75" y="132"/>
                  </a:lnTo>
                  <a:lnTo>
                    <a:pt x="69" y="131"/>
                  </a:lnTo>
                  <a:lnTo>
                    <a:pt x="60" y="133"/>
                  </a:lnTo>
                  <a:lnTo>
                    <a:pt x="53" y="138"/>
                  </a:lnTo>
                  <a:lnTo>
                    <a:pt x="48" y="146"/>
                  </a:lnTo>
                  <a:lnTo>
                    <a:pt x="46" y="155"/>
                  </a:lnTo>
                  <a:lnTo>
                    <a:pt x="46" y="160"/>
                  </a:lnTo>
                  <a:lnTo>
                    <a:pt x="47" y="162"/>
                  </a:lnTo>
                  <a:close/>
                  <a:moveTo>
                    <a:pt x="61" y="165"/>
                  </a:moveTo>
                  <a:lnTo>
                    <a:pt x="58" y="165"/>
                  </a:lnTo>
                  <a:lnTo>
                    <a:pt x="55" y="164"/>
                  </a:lnTo>
                  <a:lnTo>
                    <a:pt x="52" y="161"/>
                  </a:lnTo>
                  <a:lnTo>
                    <a:pt x="51" y="155"/>
                  </a:lnTo>
                  <a:lnTo>
                    <a:pt x="52" y="148"/>
                  </a:lnTo>
                  <a:lnTo>
                    <a:pt x="56" y="142"/>
                  </a:lnTo>
                  <a:lnTo>
                    <a:pt x="62" y="138"/>
                  </a:lnTo>
                  <a:lnTo>
                    <a:pt x="69" y="136"/>
                  </a:lnTo>
                  <a:lnTo>
                    <a:pt x="76" y="137"/>
                  </a:lnTo>
                  <a:lnTo>
                    <a:pt x="80" y="141"/>
                  </a:lnTo>
                  <a:lnTo>
                    <a:pt x="83" y="147"/>
                  </a:lnTo>
                  <a:lnTo>
                    <a:pt x="84" y="156"/>
                  </a:lnTo>
                  <a:lnTo>
                    <a:pt x="83" y="159"/>
                  </a:lnTo>
                  <a:lnTo>
                    <a:pt x="81" y="161"/>
                  </a:lnTo>
                  <a:lnTo>
                    <a:pt x="71" y="164"/>
                  </a:lnTo>
                  <a:lnTo>
                    <a:pt x="61" y="16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86" name="Freeform 422"/>
            <p:cNvSpPr>
              <a:spLocks noChangeAspect="1"/>
            </p:cNvSpPr>
            <p:nvPr/>
          </p:nvSpPr>
          <p:spPr bwMode="auto">
            <a:xfrm>
              <a:off x="1977" y="407"/>
              <a:ext cx="42" cy="164"/>
            </a:xfrm>
            <a:custGeom>
              <a:avLst/>
              <a:gdLst>
                <a:gd name="T0" fmla="*/ 39 w 42"/>
                <a:gd name="T1" fmla="*/ 0 h 164"/>
                <a:gd name="T2" fmla="*/ 20 w 42"/>
                <a:gd name="T3" fmla="*/ 18 h 164"/>
                <a:gd name="T4" fmla="*/ 8 w 42"/>
                <a:gd name="T5" fmla="*/ 40 h 164"/>
                <a:gd name="T6" fmla="*/ 1 w 42"/>
                <a:gd name="T7" fmla="*/ 61 h 164"/>
                <a:gd name="T8" fmla="*/ 0 w 42"/>
                <a:gd name="T9" fmla="*/ 82 h 164"/>
                <a:gd name="T10" fmla="*/ 1 w 42"/>
                <a:gd name="T11" fmla="*/ 101 h 164"/>
                <a:gd name="T12" fmla="*/ 7 w 42"/>
                <a:gd name="T13" fmla="*/ 123 h 164"/>
                <a:gd name="T14" fmla="*/ 19 w 42"/>
                <a:gd name="T15" fmla="*/ 144 h 164"/>
                <a:gd name="T16" fmla="*/ 39 w 42"/>
                <a:gd name="T17" fmla="*/ 164 h 164"/>
                <a:gd name="T18" fmla="*/ 41 w 42"/>
                <a:gd name="T19" fmla="*/ 163 h 164"/>
                <a:gd name="T20" fmla="*/ 42 w 42"/>
                <a:gd name="T21" fmla="*/ 162 h 164"/>
                <a:gd name="T22" fmla="*/ 42 w 42"/>
                <a:gd name="T23" fmla="*/ 161 h 164"/>
                <a:gd name="T24" fmla="*/ 41 w 42"/>
                <a:gd name="T25" fmla="*/ 159 h 164"/>
                <a:gd name="T26" fmla="*/ 27 w 42"/>
                <a:gd name="T27" fmla="*/ 143 h 164"/>
                <a:gd name="T28" fmla="*/ 17 w 42"/>
                <a:gd name="T29" fmla="*/ 124 h 164"/>
                <a:gd name="T30" fmla="*/ 12 w 42"/>
                <a:gd name="T31" fmla="*/ 104 h 164"/>
                <a:gd name="T32" fmla="*/ 11 w 42"/>
                <a:gd name="T33" fmla="*/ 82 h 164"/>
                <a:gd name="T34" fmla="*/ 14 w 42"/>
                <a:gd name="T35" fmla="*/ 53 h 164"/>
                <a:gd name="T36" fmla="*/ 21 w 42"/>
                <a:gd name="T37" fmla="*/ 31 h 164"/>
                <a:gd name="T38" fmla="*/ 31 w 42"/>
                <a:gd name="T39" fmla="*/ 15 h 164"/>
                <a:gd name="T40" fmla="*/ 41 w 42"/>
                <a:gd name="T41" fmla="*/ 4 h 164"/>
                <a:gd name="T42" fmla="*/ 42 w 42"/>
                <a:gd name="T43" fmla="*/ 2 h 164"/>
                <a:gd name="T44" fmla="*/ 41 w 42"/>
                <a:gd name="T45" fmla="*/ 0 h 164"/>
                <a:gd name="T46" fmla="*/ 39 w 42"/>
                <a:gd name="T47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164">
                  <a:moveTo>
                    <a:pt x="39" y="0"/>
                  </a:moveTo>
                  <a:lnTo>
                    <a:pt x="20" y="18"/>
                  </a:lnTo>
                  <a:lnTo>
                    <a:pt x="8" y="40"/>
                  </a:lnTo>
                  <a:lnTo>
                    <a:pt x="1" y="61"/>
                  </a:lnTo>
                  <a:lnTo>
                    <a:pt x="0" y="82"/>
                  </a:lnTo>
                  <a:lnTo>
                    <a:pt x="1" y="101"/>
                  </a:lnTo>
                  <a:lnTo>
                    <a:pt x="7" y="123"/>
                  </a:lnTo>
                  <a:lnTo>
                    <a:pt x="19" y="144"/>
                  </a:lnTo>
                  <a:lnTo>
                    <a:pt x="39" y="164"/>
                  </a:lnTo>
                  <a:lnTo>
                    <a:pt x="41" y="163"/>
                  </a:lnTo>
                  <a:lnTo>
                    <a:pt x="42" y="162"/>
                  </a:lnTo>
                  <a:lnTo>
                    <a:pt x="42" y="161"/>
                  </a:lnTo>
                  <a:lnTo>
                    <a:pt x="41" y="159"/>
                  </a:lnTo>
                  <a:lnTo>
                    <a:pt x="27" y="143"/>
                  </a:lnTo>
                  <a:lnTo>
                    <a:pt x="17" y="124"/>
                  </a:lnTo>
                  <a:lnTo>
                    <a:pt x="12" y="104"/>
                  </a:lnTo>
                  <a:lnTo>
                    <a:pt x="11" y="82"/>
                  </a:lnTo>
                  <a:lnTo>
                    <a:pt x="14" y="53"/>
                  </a:lnTo>
                  <a:lnTo>
                    <a:pt x="21" y="31"/>
                  </a:lnTo>
                  <a:lnTo>
                    <a:pt x="31" y="15"/>
                  </a:lnTo>
                  <a:lnTo>
                    <a:pt x="41" y="4"/>
                  </a:lnTo>
                  <a:lnTo>
                    <a:pt x="42" y="2"/>
                  </a:lnTo>
                  <a:lnTo>
                    <a:pt x="41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87" name="Freeform 423"/>
            <p:cNvSpPr>
              <a:spLocks noChangeAspect="1"/>
            </p:cNvSpPr>
            <p:nvPr/>
          </p:nvSpPr>
          <p:spPr bwMode="auto">
            <a:xfrm>
              <a:off x="2043" y="418"/>
              <a:ext cx="175" cy="112"/>
            </a:xfrm>
            <a:custGeom>
              <a:avLst/>
              <a:gdLst>
                <a:gd name="T0" fmla="*/ 156 w 175"/>
                <a:gd name="T1" fmla="*/ 9 h 112"/>
                <a:gd name="T2" fmla="*/ 162 w 175"/>
                <a:gd name="T3" fmla="*/ 6 h 112"/>
                <a:gd name="T4" fmla="*/ 173 w 175"/>
                <a:gd name="T5" fmla="*/ 5 h 112"/>
                <a:gd name="T6" fmla="*/ 173 w 175"/>
                <a:gd name="T7" fmla="*/ 0 h 112"/>
                <a:gd name="T8" fmla="*/ 147 w 175"/>
                <a:gd name="T9" fmla="*/ 0 h 112"/>
                <a:gd name="T10" fmla="*/ 143 w 175"/>
                <a:gd name="T11" fmla="*/ 0 h 112"/>
                <a:gd name="T12" fmla="*/ 140 w 175"/>
                <a:gd name="T13" fmla="*/ 3 h 112"/>
                <a:gd name="T14" fmla="*/ 61 w 175"/>
                <a:gd name="T15" fmla="*/ 4 h 112"/>
                <a:gd name="T16" fmla="*/ 60 w 175"/>
                <a:gd name="T17" fmla="*/ 0 h 112"/>
                <a:gd name="T18" fmla="*/ 55 w 175"/>
                <a:gd name="T19" fmla="*/ 0 h 112"/>
                <a:gd name="T20" fmla="*/ 28 w 175"/>
                <a:gd name="T21" fmla="*/ 0 h 112"/>
                <a:gd name="T22" fmla="*/ 28 w 175"/>
                <a:gd name="T23" fmla="*/ 6 h 112"/>
                <a:gd name="T24" fmla="*/ 35 w 175"/>
                <a:gd name="T25" fmla="*/ 6 h 112"/>
                <a:gd name="T26" fmla="*/ 41 w 175"/>
                <a:gd name="T27" fmla="*/ 7 h 112"/>
                <a:gd name="T28" fmla="*/ 42 w 175"/>
                <a:gd name="T29" fmla="*/ 9 h 112"/>
                <a:gd name="T30" fmla="*/ 20 w 175"/>
                <a:gd name="T31" fmla="*/ 94 h 112"/>
                <a:gd name="T32" fmla="*/ 16 w 175"/>
                <a:gd name="T33" fmla="*/ 102 h 112"/>
                <a:gd name="T34" fmla="*/ 3 w 175"/>
                <a:gd name="T35" fmla="*/ 106 h 112"/>
                <a:gd name="T36" fmla="*/ 0 w 175"/>
                <a:gd name="T37" fmla="*/ 110 h 112"/>
                <a:gd name="T38" fmla="*/ 2 w 175"/>
                <a:gd name="T39" fmla="*/ 112 h 112"/>
                <a:gd name="T40" fmla="*/ 19 w 175"/>
                <a:gd name="T41" fmla="*/ 111 h 112"/>
                <a:gd name="T42" fmla="*/ 28 w 175"/>
                <a:gd name="T43" fmla="*/ 112 h 112"/>
                <a:gd name="T44" fmla="*/ 37 w 175"/>
                <a:gd name="T45" fmla="*/ 112 h 112"/>
                <a:gd name="T46" fmla="*/ 39 w 175"/>
                <a:gd name="T47" fmla="*/ 111 h 112"/>
                <a:gd name="T48" fmla="*/ 40 w 175"/>
                <a:gd name="T49" fmla="*/ 108 h 112"/>
                <a:gd name="T50" fmla="*/ 36 w 175"/>
                <a:gd name="T51" fmla="*/ 106 h 112"/>
                <a:gd name="T52" fmla="*/ 27 w 175"/>
                <a:gd name="T53" fmla="*/ 103 h 112"/>
                <a:gd name="T54" fmla="*/ 26 w 175"/>
                <a:gd name="T55" fmla="*/ 99 h 112"/>
                <a:gd name="T56" fmla="*/ 27 w 175"/>
                <a:gd name="T57" fmla="*/ 95 h 112"/>
                <a:gd name="T58" fmla="*/ 49 w 175"/>
                <a:gd name="T59" fmla="*/ 8 h 112"/>
                <a:gd name="T60" fmla="*/ 67 w 175"/>
                <a:gd name="T61" fmla="*/ 111 h 112"/>
                <a:gd name="T62" fmla="*/ 72 w 175"/>
                <a:gd name="T63" fmla="*/ 111 h 112"/>
                <a:gd name="T64" fmla="*/ 143 w 175"/>
                <a:gd name="T65" fmla="*/ 6 h 112"/>
                <a:gd name="T66" fmla="*/ 120 w 175"/>
                <a:gd name="T67" fmla="*/ 99 h 112"/>
                <a:gd name="T68" fmla="*/ 117 w 175"/>
                <a:gd name="T69" fmla="*/ 105 h 112"/>
                <a:gd name="T70" fmla="*/ 106 w 175"/>
                <a:gd name="T71" fmla="*/ 106 h 112"/>
                <a:gd name="T72" fmla="*/ 101 w 175"/>
                <a:gd name="T73" fmla="*/ 110 h 112"/>
                <a:gd name="T74" fmla="*/ 103 w 175"/>
                <a:gd name="T75" fmla="*/ 112 h 112"/>
                <a:gd name="T76" fmla="*/ 124 w 175"/>
                <a:gd name="T77" fmla="*/ 111 h 112"/>
                <a:gd name="T78" fmla="*/ 134 w 175"/>
                <a:gd name="T79" fmla="*/ 112 h 112"/>
                <a:gd name="T80" fmla="*/ 145 w 175"/>
                <a:gd name="T81" fmla="*/ 112 h 112"/>
                <a:gd name="T82" fmla="*/ 147 w 175"/>
                <a:gd name="T83" fmla="*/ 111 h 112"/>
                <a:gd name="T84" fmla="*/ 148 w 175"/>
                <a:gd name="T85" fmla="*/ 108 h 112"/>
                <a:gd name="T86" fmla="*/ 143 w 175"/>
                <a:gd name="T87" fmla="*/ 106 h 112"/>
                <a:gd name="T88" fmla="*/ 137 w 175"/>
                <a:gd name="T89" fmla="*/ 106 h 112"/>
                <a:gd name="T90" fmla="*/ 133 w 175"/>
                <a:gd name="T91" fmla="*/ 103 h 112"/>
                <a:gd name="T92" fmla="*/ 155 w 175"/>
                <a:gd name="T93" fmla="*/ 1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5" h="112">
                  <a:moveTo>
                    <a:pt x="155" y="13"/>
                  </a:moveTo>
                  <a:lnTo>
                    <a:pt x="156" y="9"/>
                  </a:lnTo>
                  <a:lnTo>
                    <a:pt x="158" y="7"/>
                  </a:lnTo>
                  <a:lnTo>
                    <a:pt x="162" y="6"/>
                  </a:lnTo>
                  <a:lnTo>
                    <a:pt x="169" y="6"/>
                  </a:lnTo>
                  <a:lnTo>
                    <a:pt x="173" y="5"/>
                  </a:lnTo>
                  <a:lnTo>
                    <a:pt x="175" y="2"/>
                  </a:lnTo>
                  <a:lnTo>
                    <a:pt x="173" y="0"/>
                  </a:lnTo>
                  <a:lnTo>
                    <a:pt x="170" y="0"/>
                  </a:lnTo>
                  <a:lnTo>
                    <a:pt x="147" y="0"/>
                  </a:lnTo>
                  <a:lnTo>
                    <a:pt x="145" y="0"/>
                  </a:lnTo>
                  <a:lnTo>
                    <a:pt x="143" y="0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77" y="97"/>
                  </a:lnTo>
                  <a:lnTo>
                    <a:pt x="61" y="4"/>
                  </a:lnTo>
                  <a:lnTo>
                    <a:pt x="60" y="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41" y="7"/>
                  </a:lnTo>
                  <a:lnTo>
                    <a:pt x="42" y="8"/>
                  </a:lnTo>
                  <a:lnTo>
                    <a:pt x="42" y="9"/>
                  </a:lnTo>
                  <a:lnTo>
                    <a:pt x="41" y="12"/>
                  </a:lnTo>
                  <a:lnTo>
                    <a:pt x="20" y="94"/>
                  </a:lnTo>
                  <a:lnTo>
                    <a:pt x="19" y="98"/>
                  </a:lnTo>
                  <a:lnTo>
                    <a:pt x="16" y="102"/>
                  </a:lnTo>
                  <a:lnTo>
                    <a:pt x="11" y="105"/>
                  </a:lnTo>
                  <a:lnTo>
                    <a:pt x="3" y="106"/>
                  </a:lnTo>
                  <a:lnTo>
                    <a:pt x="1" y="106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2" y="112"/>
                  </a:lnTo>
                  <a:lnTo>
                    <a:pt x="11" y="112"/>
                  </a:lnTo>
                  <a:lnTo>
                    <a:pt x="19" y="111"/>
                  </a:lnTo>
                  <a:lnTo>
                    <a:pt x="23" y="111"/>
                  </a:lnTo>
                  <a:lnTo>
                    <a:pt x="28" y="112"/>
                  </a:lnTo>
                  <a:lnTo>
                    <a:pt x="33" y="112"/>
                  </a:lnTo>
                  <a:lnTo>
                    <a:pt x="37" y="112"/>
                  </a:lnTo>
                  <a:lnTo>
                    <a:pt x="38" y="112"/>
                  </a:lnTo>
                  <a:lnTo>
                    <a:pt x="39" y="111"/>
                  </a:lnTo>
                  <a:lnTo>
                    <a:pt x="40" y="110"/>
                  </a:lnTo>
                  <a:lnTo>
                    <a:pt x="40" y="108"/>
                  </a:lnTo>
                  <a:lnTo>
                    <a:pt x="39" y="106"/>
                  </a:lnTo>
                  <a:lnTo>
                    <a:pt x="36" y="106"/>
                  </a:lnTo>
                  <a:lnTo>
                    <a:pt x="30" y="105"/>
                  </a:lnTo>
                  <a:lnTo>
                    <a:pt x="27" y="103"/>
                  </a:lnTo>
                  <a:lnTo>
                    <a:pt x="26" y="101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5"/>
                  </a:lnTo>
                  <a:lnTo>
                    <a:pt x="48" y="8"/>
                  </a:lnTo>
                  <a:lnTo>
                    <a:pt x="49" y="8"/>
                  </a:lnTo>
                  <a:lnTo>
                    <a:pt x="66" y="107"/>
                  </a:lnTo>
                  <a:lnTo>
                    <a:pt x="67" y="111"/>
                  </a:lnTo>
                  <a:lnTo>
                    <a:pt x="69" y="112"/>
                  </a:lnTo>
                  <a:lnTo>
                    <a:pt x="72" y="111"/>
                  </a:lnTo>
                  <a:lnTo>
                    <a:pt x="74" y="108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20" y="99"/>
                  </a:lnTo>
                  <a:lnTo>
                    <a:pt x="119" y="102"/>
                  </a:lnTo>
                  <a:lnTo>
                    <a:pt x="117" y="105"/>
                  </a:lnTo>
                  <a:lnTo>
                    <a:pt x="113" y="106"/>
                  </a:lnTo>
                  <a:lnTo>
                    <a:pt x="106" y="106"/>
                  </a:lnTo>
                  <a:lnTo>
                    <a:pt x="102" y="106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3" y="112"/>
                  </a:lnTo>
                  <a:lnTo>
                    <a:pt x="113" y="111"/>
                  </a:lnTo>
                  <a:lnTo>
                    <a:pt x="124" y="111"/>
                  </a:lnTo>
                  <a:lnTo>
                    <a:pt x="128" y="111"/>
                  </a:lnTo>
                  <a:lnTo>
                    <a:pt x="134" y="112"/>
                  </a:lnTo>
                  <a:lnTo>
                    <a:pt x="140" y="112"/>
                  </a:lnTo>
                  <a:lnTo>
                    <a:pt x="145" y="112"/>
                  </a:lnTo>
                  <a:lnTo>
                    <a:pt x="146" y="112"/>
                  </a:lnTo>
                  <a:lnTo>
                    <a:pt x="147" y="111"/>
                  </a:lnTo>
                  <a:lnTo>
                    <a:pt x="148" y="110"/>
                  </a:lnTo>
                  <a:lnTo>
                    <a:pt x="148" y="108"/>
                  </a:lnTo>
                  <a:lnTo>
                    <a:pt x="147" y="106"/>
                  </a:lnTo>
                  <a:lnTo>
                    <a:pt x="143" y="106"/>
                  </a:lnTo>
                  <a:lnTo>
                    <a:pt x="141" y="106"/>
                  </a:lnTo>
                  <a:lnTo>
                    <a:pt x="137" y="106"/>
                  </a:lnTo>
                  <a:lnTo>
                    <a:pt x="133" y="105"/>
                  </a:lnTo>
                  <a:lnTo>
                    <a:pt x="133" y="103"/>
                  </a:lnTo>
                  <a:lnTo>
                    <a:pt x="133" y="100"/>
                  </a:lnTo>
                  <a:lnTo>
                    <a:pt x="155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88" name="Freeform 424"/>
            <p:cNvSpPr>
              <a:spLocks noChangeAspect="1"/>
            </p:cNvSpPr>
            <p:nvPr/>
          </p:nvSpPr>
          <p:spPr bwMode="auto">
            <a:xfrm>
              <a:off x="2226" y="475"/>
              <a:ext cx="48" cy="78"/>
            </a:xfrm>
            <a:custGeom>
              <a:avLst/>
              <a:gdLst>
                <a:gd name="T0" fmla="*/ 30 w 48"/>
                <a:gd name="T1" fmla="*/ 4 h 78"/>
                <a:gd name="T2" fmla="*/ 30 w 48"/>
                <a:gd name="T3" fmla="*/ 2 h 78"/>
                <a:gd name="T4" fmla="*/ 29 w 48"/>
                <a:gd name="T5" fmla="*/ 1 h 78"/>
                <a:gd name="T6" fmla="*/ 28 w 48"/>
                <a:gd name="T7" fmla="*/ 0 h 78"/>
                <a:gd name="T8" fmla="*/ 26 w 48"/>
                <a:gd name="T9" fmla="*/ 0 h 78"/>
                <a:gd name="T10" fmla="*/ 19 w 48"/>
                <a:gd name="T11" fmla="*/ 5 h 78"/>
                <a:gd name="T12" fmla="*/ 12 w 48"/>
                <a:gd name="T13" fmla="*/ 7 h 78"/>
                <a:gd name="T14" fmla="*/ 6 w 48"/>
                <a:gd name="T15" fmla="*/ 8 h 78"/>
                <a:gd name="T16" fmla="*/ 2 w 48"/>
                <a:gd name="T17" fmla="*/ 8 h 78"/>
                <a:gd name="T18" fmla="*/ 0 w 48"/>
                <a:gd name="T19" fmla="*/ 8 h 78"/>
                <a:gd name="T20" fmla="*/ 0 w 48"/>
                <a:gd name="T21" fmla="*/ 13 h 78"/>
                <a:gd name="T22" fmla="*/ 2 w 48"/>
                <a:gd name="T23" fmla="*/ 13 h 78"/>
                <a:gd name="T24" fmla="*/ 5 w 48"/>
                <a:gd name="T25" fmla="*/ 13 h 78"/>
                <a:gd name="T26" fmla="*/ 9 w 48"/>
                <a:gd name="T27" fmla="*/ 12 h 78"/>
                <a:gd name="T28" fmla="*/ 14 w 48"/>
                <a:gd name="T29" fmla="*/ 11 h 78"/>
                <a:gd name="T30" fmla="*/ 19 w 48"/>
                <a:gd name="T31" fmla="*/ 10 h 78"/>
                <a:gd name="T32" fmla="*/ 19 w 48"/>
                <a:gd name="T33" fmla="*/ 68 h 78"/>
                <a:gd name="T34" fmla="*/ 19 w 48"/>
                <a:gd name="T35" fmla="*/ 71 h 78"/>
                <a:gd name="T36" fmla="*/ 18 w 48"/>
                <a:gd name="T37" fmla="*/ 72 h 78"/>
                <a:gd name="T38" fmla="*/ 14 w 48"/>
                <a:gd name="T39" fmla="*/ 73 h 78"/>
                <a:gd name="T40" fmla="*/ 7 w 48"/>
                <a:gd name="T41" fmla="*/ 73 h 78"/>
                <a:gd name="T42" fmla="*/ 1 w 48"/>
                <a:gd name="T43" fmla="*/ 73 h 78"/>
                <a:gd name="T44" fmla="*/ 1 w 48"/>
                <a:gd name="T45" fmla="*/ 78 h 78"/>
                <a:gd name="T46" fmla="*/ 13 w 48"/>
                <a:gd name="T47" fmla="*/ 78 h 78"/>
                <a:gd name="T48" fmla="*/ 25 w 48"/>
                <a:gd name="T49" fmla="*/ 78 h 78"/>
                <a:gd name="T50" fmla="*/ 36 w 48"/>
                <a:gd name="T51" fmla="*/ 78 h 78"/>
                <a:gd name="T52" fmla="*/ 48 w 48"/>
                <a:gd name="T53" fmla="*/ 78 h 78"/>
                <a:gd name="T54" fmla="*/ 48 w 48"/>
                <a:gd name="T55" fmla="*/ 73 h 78"/>
                <a:gd name="T56" fmla="*/ 42 w 48"/>
                <a:gd name="T57" fmla="*/ 73 h 78"/>
                <a:gd name="T58" fmla="*/ 35 w 48"/>
                <a:gd name="T59" fmla="*/ 73 h 78"/>
                <a:gd name="T60" fmla="*/ 31 w 48"/>
                <a:gd name="T61" fmla="*/ 72 h 78"/>
                <a:gd name="T62" fmla="*/ 30 w 48"/>
                <a:gd name="T63" fmla="*/ 71 h 78"/>
                <a:gd name="T64" fmla="*/ 30 w 48"/>
                <a:gd name="T65" fmla="*/ 68 h 78"/>
                <a:gd name="T66" fmla="*/ 30 w 48"/>
                <a:gd name="T67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" h="78">
                  <a:moveTo>
                    <a:pt x="30" y="4"/>
                  </a:moveTo>
                  <a:lnTo>
                    <a:pt x="30" y="2"/>
                  </a:lnTo>
                  <a:lnTo>
                    <a:pt x="29" y="1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19" y="5"/>
                  </a:lnTo>
                  <a:lnTo>
                    <a:pt x="12" y="7"/>
                  </a:lnTo>
                  <a:lnTo>
                    <a:pt x="6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5" y="13"/>
                  </a:lnTo>
                  <a:lnTo>
                    <a:pt x="9" y="12"/>
                  </a:lnTo>
                  <a:lnTo>
                    <a:pt x="14" y="11"/>
                  </a:lnTo>
                  <a:lnTo>
                    <a:pt x="19" y="10"/>
                  </a:lnTo>
                  <a:lnTo>
                    <a:pt x="19" y="68"/>
                  </a:lnTo>
                  <a:lnTo>
                    <a:pt x="19" y="71"/>
                  </a:lnTo>
                  <a:lnTo>
                    <a:pt x="18" y="72"/>
                  </a:lnTo>
                  <a:lnTo>
                    <a:pt x="14" y="73"/>
                  </a:lnTo>
                  <a:lnTo>
                    <a:pt x="7" y="73"/>
                  </a:lnTo>
                  <a:lnTo>
                    <a:pt x="1" y="73"/>
                  </a:lnTo>
                  <a:lnTo>
                    <a:pt x="1" y="78"/>
                  </a:lnTo>
                  <a:lnTo>
                    <a:pt x="13" y="78"/>
                  </a:lnTo>
                  <a:lnTo>
                    <a:pt x="25" y="78"/>
                  </a:lnTo>
                  <a:lnTo>
                    <a:pt x="36" y="78"/>
                  </a:lnTo>
                  <a:lnTo>
                    <a:pt x="48" y="78"/>
                  </a:lnTo>
                  <a:lnTo>
                    <a:pt x="48" y="73"/>
                  </a:lnTo>
                  <a:lnTo>
                    <a:pt x="42" y="73"/>
                  </a:lnTo>
                  <a:lnTo>
                    <a:pt x="35" y="73"/>
                  </a:lnTo>
                  <a:lnTo>
                    <a:pt x="31" y="72"/>
                  </a:lnTo>
                  <a:lnTo>
                    <a:pt x="30" y="71"/>
                  </a:lnTo>
                  <a:lnTo>
                    <a:pt x="30" y="68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89" name="Freeform 425"/>
            <p:cNvSpPr>
              <a:spLocks noChangeAspect="1"/>
            </p:cNvSpPr>
            <p:nvPr/>
          </p:nvSpPr>
          <p:spPr bwMode="auto">
            <a:xfrm>
              <a:off x="2312" y="407"/>
              <a:ext cx="43" cy="164"/>
            </a:xfrm>
            <a:custGeom>
              <a:avLst/>
              <a:gdLst>
                <a:gd name="T0" fmla="*/ 3 w 43"/>
                <a:gd name="T1" fmla="*/ 0 h 164"/>
                <a:gd name="T2" fmla="*/ 1 w 43"/>
                <a:gd name="T3" fmla="*/ 0 h 164"/>
                <a:gd name="T4" fmla="*/ 0 w 43"/>
                <a:gd name="T5" fmla="*/ 2 h 164"/>
                <a:gd name="T6" fmla="*/ 2 w 43"/>
                <a:gd name="T7" fmla="*/ 4 h 164"/>
                <a:gd name="T8" fmla="*/ 12 w 43"/>
                <a:gd name="T9" fmla="*/ 16 h 164"/>
                <a:gd name="T10" fmla="*/ 22 w 43"/>
                <a:gd name="T11" fmla="*/ 32 h 164"/>
                <a:gd name="T12" fmla="*/ 29 w 43"/>
                <a:gd name="T13" fmla="*/ 54 h 164"/>
                <a:gd name="T14" fmla="*/ 32 w 43"/>
                <a:gd name="T15" fmla="*/ 82 h 164"/>
                <a:gd name="T16" fmla="*/ 30 w 43"/>
                <a:gd name="T17" fmla="*/ 106 h 164"/>
                <a:gd name="T18" fmla="*/ 24 w 43"/>
                <a:gd name="T19" fmla="*/ 127 h 164"/>
                <a:gd name="T20" fmla="*/ 15 w 43"/>
                <a:gd name="T21" fmla="*/ 144 h 164"/>
                <a:gd name="T22" fmla="*/ 3 w 43"/>
                <a:gd name="T23" fmla="*/ 158 h 164"/>
                <a:gd name="T24" fmla="*/ 1 w 43"/>
                <a:gd name="T25" fmla="*/ 161 h 164"/>
                <a:gd name="T26" fmla="*/ 0 w 43"/>
                <a:gd name="T27" fmla="*/ 162 h 164"/>
                <a:gd name="T28" fmla="*/ 1 w 43"/>
                <a:gd name="T29" fmla="*/ 163 h 164"/>
                <a:gd name="T30" fmla="*/ 2 w 43"/>
                <a:gd name="T31" fmla="*/ 164 h 164"/>
                <a:gd name="T32" fmla="*/ 4 w 43"/>
                <a:gd name="T33" fmla="*/ 163 h 164"/>
                <a:gd name="T34" fmla="*/ 6 w 43"/>
                <a:gd name="T35" fmla="*/ 162 h 164"/>
                <a:gd name="T36" fmla="*/ 9 w 43"/>
                <a:gd name="T37" fmla="*/ 159 h 164"/>
                <a:gd name="T38" fmla="*/ 13 w 43"/>
                <a:gd name="T39" fmla="*/ 156 h 164"/>
                <a:gd name="T40" fmla="*/ 18 w 43"/>
                <a:gd name="T41" fmla="*/ 151 h 164"/>
                <a:gd name="T42" fmla="*/ 22 w 43"/>
                <a:gd name="T43" fmla="*/ 146 h 164"/>
                <a:gd name="T44" fmla="*/ 27 w 43"/>
                <a:gd name="T45" fmla="*/ 140 h 164"/>
                <a:gd name="T46" fmla="*/ 31 w 43"/>
                <a:gd name="T47" fmla="*/ 132 h 164"/>
                <a:gd name="T48" fmla="*/ 39 w 43"/>
                <a:gd name="T49" fmla="*/ 109 h 164"/>
                <a:gd name="T50" fmla="*/ 43 w 43"/>
                <a:gd name="T51" fmla="*/ 82 h 164"/>
                <a:gd name="T52" fmla="*/ 41 w 43"/>
                <a:gd name="T53" fmla="*/ 63 h 164"/>
                <a:gd name="T54" fmla="*/ 35 w 43"/>
                <a:gd name="T55" fmla="*/ 41 h 164"/>
                <a:gd name="T56" fmla="*/ 23 w 43"/>
                <a:gd name="T57" fmla="*/ 19 h 164"/>
                <a:gd name="T58" fmla="*/ 3 w 43"/>
                <a:gd name="T5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164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12" y="16"/>
                  </a:lnTo>
                  <a:lnTo>
                    <a:pt x="22" y="32"/>
                  </a:lnTo>
                  <a:lnTo>
                    <a:pt x="29" y="54"/>
                  </a:lnTo>
                  <a:lnTo>
                    <a:pt x="32" y="82"/>
                  </a:lnTo>
                  <a:lnTo>
                    <a:pt x="30" y="106"/>
                  </a:lnTo>
                  <a:lnTo>
                    <a:pt x="24" y="127"/>
                  </a:lnTo>
                  <a:lnTo>
                    <a:pt x="15" y="144"/>
                  </a:lnTo>
                  <a:lnTo>
                    <a:pt x="3" y="158"/>
                  </a:lnTo>
                  <a:lnTo>
                    <a:pt x="1" y="161"/>
                  </a:lnTo>
                  <a:lnTo>
                    <a:pt x="0" y="162"/>
                  </a:lnTo>
                  <a:lnTo>
                    <a:pt x="1" y="163"/>
                  </a:lnTo>
                  <a:lnTo>
                    <a:pt x="2" y="164"/>
                  </a:lnTo>
                  <a:lnTo>
                    <a:pt x="4" y="163"/>
                  </a:lnTo>
                  <a:lnTo>
                    <a:pt x="6" y="162"/>
                  </a:lnTo>
                  <a:lnTo>
                    <a:pt x="9" y="159"/>
                  </a:lnTo>
                  <a:lnTo>
                    <a:pt x="13" y="156"/>
                  </a:lnTo>
                  <a:lnTo>
                    <a:pt x="18" y="151"/>
                  </a:lnTo>
                  <a:lnTo>
                    <a:pt x="22" y="146"/>
                  </a:lnTo>
                  <a:lnTo>
                    <a:pt x="27" y="140"/>
                  </a:lnTo>
                  <a:lnTo>
                    <a:pt x="31" y="132"/>
                  </a:lnTo>
                  <a:lnTo>
                    <a:pt x="39" y="109"/>
                  </a:lnTo>
                  <a:lnTo>
                    <a:pt x="43" y="82"/>
                  </a:lnTo>
                  <a:lnTo>
                    <a:pt x="41" y="63"/>
                  </a:lnTo>
                  <a:lnTo>
                    <a:pt x="35" y="41"/>
                  </a:lnTo>
                  <a:lnTo>
                    <a:pt x="23" y="1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90" name="Freeform 426"/>
            <p:cNvSpPr>
              <a:spLocks noChangeAspect="1"/>
            </p:cNvSpPr>
            <p:nvPr/>
          </p:nvSpPr>
          <p:spPr bwMode="auto">
            <a:xfrm>
              <a:off x="1969" y="609"/>
              <a:ext cx="126" cy="111"/>
            </a:xfrm>
            <a:custGeom>
              <a:avLst/>
              <a:gdLst>
                <a:gd name="T0" fmla="*/ 119 w 126"/>
                <a:gd name="T1" fmla="*/ 71 h 111"/>
                <a:gd name="T2" fmla="*/ 119 w 126"/>
                <a:gd name="T3" fmla="*/ 69 h 111"/>
                <a:gd name="T4" fmla="*/ 115 w 126"/>
                <a:gd name="T5" fmla="*/ 69 h 111"/>
                <a:gd name="T6" fmla="*/ 112 w 126"/>
                <a:gd name="T7" fmla="*/ 74 h 111"/>
                <a:gd name="T8" fmla="*/ 96 w 126"/>
                <a:gd name="T9" fmla="*/ 98 h 111"/>
                <a:gd name="T10" fmla="*/ 67 w 126"/>
                <a:gd name="T11" fmla="*/ 105 h 111"/>
                <a:gd name="T12" fmla="*/ 36 w 126"/>
                <a:gd name="T13" fmla="*/ 105 h 111"/>
                <a:gd name="T14" fmla="*/ 34 w 126"/>
                <a:gd name="T15" fmla="*/ 105 h 111"/>
                <a:gd name="T16" fmla="*/ 34 w 126"/>
                <a:gd name="T17" fmla="*/ 103 h 111"/>
                <a:gd name="T18" fmla="*/ 45 w 126"/>
                <a:gd name="T19" fmla="*/ 56 h 111"/>
                <a:gd name="T20" fmla="*/ 71 w 126"/>
                <a:gd name="T21" fmla="*/ 57 h 111"/>
                <a:gd name="T22" fmla="*/ 78 w 126"/>
                <a:gd name="T23" fmla="*/ 60 h 111"/>
                <a:gd name="T24" fmla="*/ 77 w 126"/>
                <a:gd name="T25" fmla="*/ 71 h 111"/>
                <a:gd name="T26" fmla="*/ 77 w 126"/>
                <a:gd name="T27" fmla="*/ 73 h 111"/>
                <a:gd name="T28" fmla="*/ 80 w 126"/>
                <a:gd name="T29" fmla="*/ 76 h 111"/>
                <a:gd name="T30" fmla="*/ 83 w 126"/>
                <a:gd name="T31" fmla="*/ 72 h 111"/>
                <a:gd name="T32" fmla="*/ 92 w 126"/>
                <a:gd name="T33" fmla="*/ 34 h 111"/>
                <a:gd name="T34" fmla="*/ 91 w 126"/>
                <a:gd name="T35" fmla="*/ 32 h 111"/>
                <a:gd name="T36" fmla="*/ 87 w 126"/>
                <a:gd name="T37" fmla="*/ 32 h 111"/>
                <a:gd name="T38" fmla="*/ 83 w 126"/>
                <a:gd name="T39" fmla="*/ 43 h 111"/>
                <a:gd name="T40" fmla="*/ 73 w 126"/>
                <a:gd name="T41" fmla="*/ 50 h 111"/>
                <a:gd name="T42" fmla="*/ 47 w 126"/>
                <a:gd name="T43" fmla="*/ 51 h 111"/>
                <a:gd name="T44" fmla="*/ 57 w 126"/>
                <a:gd name="T45" fmla="*/ 9 h 111"/>
                <a:gd name="T46" fmla="*/ 61 w 126"/>
                <a:gd name="T47" fmla="*/ 6 h 111"/>
                <a:gd name="T48" fmla="*/ 92 w 126"/>
                <a:gd name="T49" fmla="*/ 6 h 111"/>
                <a:gd name="T50" fmla="*/ 105 w 126"/>
                <a:gd name="T51" fmla="*/ 7 h 111"/>
                <a:gd name="T52" fmla="*/ 113 w 126"/>
                <a:gd name="T53" fmla="*/ 10 h 111"/>
                <a:gd name="T54" fmla="*/ 117 w 126"/>
                <a:gd name="T55" fmla="*/ 16 h 111"/>
                <a:gd name="T56" fmla="*/ 118 w 126"/>
                <a:gd name="T57" fmla="*/ 25 h 111"/>
                <a:gd name="T58" fmla="*/ 118 w 126"/>
                <a:gd name="T59" fmla="*/ 35 h 111"/>
                <a:gd name="T60" fmla="*/ 121 w 126"/>
                <a:gd name="T61" fmla="*/ 38 h 111"/>
                <a:gd name="T62" fmla="*/ 124 w 126"/>
                <a:gd name="T63" fmla="*/ 34 h 111"/>
                <a:gd name="T64" fmla="*/ 126 w 126"/>
                <a:gd name="T65" fmla="*/ 2 h 111"/>
                <a:gd name="T66" fmla="*/ 124 w 126"/>
                <a:gd name="T67" fmla="*/ 0 h 111"/>
                <a:gd name="T68" fmla="*/ 32 w 126"/>
                <a:gd name="T69" fmla="*/ 0 h 111"/>
                <a:gd name="T70" fmla="*/ 26 w 126"/>
                <a:gd name="T71" fmla="*/ 4 h 111"/>
                <a:gd name="T72" fmla="*/ 32 w 126"/>
                <a:gd name="T73" fmla="*/ 6 h 111"/>
                <a:gd name="T74" fmla="*/ 38 w 126"/>
                <a:gd name="T75" fmla="*/ 6 h 111"/>
                <a:gd name="T76" fmla="*/ 42 w 126"/>
                <a:gd name="T77" fmla="*/ 9 h 111"/>
                <a:gd name="T78" fmla="*/ 20 w 126"/>
                <a:gd name="T79" fmla="*/ 98 h 111"/>
                <a:gd name="T80" fmla="*/ 16 w 126"/>
                <a:gd name="T81" fmla="*/ 104 h 111"/>
                <a:gd name="T82" fmla="*/ 5 w 126"/>
                <a:gd name="T83" fmla="*/ 105 h 111"/>
                <a:gd name="T84" fmla="*/ 0 w 126"/>
                <a:gd name="T85" fmla="*/ 109 h 111"/>
                <a:gd name="T86" fmla="*/ 5 w 126"/>
                <a:gd name="T87" fmla="*/ 111 h 111"/>
                <a:gd name="T88" fmla="*/ 100 w 126"/>
                <a:gd name="T89" fmla="*/ 111 h 111"/>
                <a:gd name="T90" fmla="*/ 102 w 126"/>
                <a:gd name="T91" fmla="*/ 110 h 111"/>
                <a:gd name="T92" fmla="*/ 118 w 126"/>
                <a:gd name="T93" fmla="*/ 7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6" h="111">
                  <a:moveTo>
                    <a:pt x="118" y="73"/>
                  </a:moveTo>
                  <a:lnTo>
                    <a:pt x="119" y="71"/>
                  </a:lnTo>
                  <a:lnTo>
                    <a:pt x="119" y="70"/>
                  </a:lnTo>
                  <a:lnTo>
                    <a:pt x="119" y="69"/>
                  </a:lnTo>
                  <a:lnTo>
                    <a:pt x="117" y="68"/>
                  </a:lnTo>
                  <a:lnTo>
                    <a:pt x="115" y="69"/>
                  </a:lnTo>
                  <a:lnTo>
                    <a:pt x="114" y="70"/>
                  </a:lnTo>
                  <a:lnTo>
                    <a:pt x="112" y="74"/>
                  </a:lnTo>
                  <a:lnTo>
                    <a:pt x="104" y="89"/>
                  </a:lnTo>
                  <a:lnTo>
                    <a:pt x="96" y="98"/>
                  </a:lnTo>
                  <a:lnTo>
                    <a:pt x="84" y="104"/>
                  </a:lnTo>
                  <a:lnTo>
                    <a:pt x="67" y="105"/>
                  </a:lnTo>
                  <a:lnTo>
                    <a:pt x="39" y="105"/>
                  </a:lnTo>
                  <a:lnTo>
                    <a:pt x="36" y="105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34" y="104"/>
                  </a:lnTo>
                  <a:lnTo>
                    <a:pt x="34" y="103"/>
                  </a:lnTo>
                  <a:lnTo>
                    <a:pt x="34" y="100"/>
                  </a:lnTo>
                  <a:lnTo>
                    <a:pt x="45" y="56"/>
                  </a:lnTo>
                  <a:lnTo>
                    <a:pt x="64" y="56"/>
                  </a:lnTo>
                  <a:lnTo>
                    <a:pt x="71" y="57"/>
                  </a:lnTo>
                  <a:lnTo>
                    <a:pt x="76" y="58"/>
                  </a:lnTo>
                  <a:lnTo>
                    <a:pt x="78" y="60"/>
                  </a:lnTo>
                  <a:lnTo>
                    <a:pt x="78" y="64"/>
                  </a:lnTo>
                  <a:lnTo>
                    <a:pt x="77" y="71"/>
                  </a:lnTo>
                  <a:lnTo>
                    <a:pt x="77" y="73"/>
                  </a:lnTo>
                  <a:lnTo>
                    <a:pt x="77" y="73"/>
                  </a:lnTo>
                  <a:lnTo>
                    <a:pt x="77" y="75"/>
                  </a:lnTo>
                  <a:lnTo>
                    <a:pt x="80" y="76"/>
                  </a:lnTo>
                  <a:lnTo>
                    <a:pt x="82" y="75"/>
                  </a:lnTo>
                  <a:lnTo>
                    <a:pt x="83" y="72"/>
                  </a:lnTo>
                  <a:lnTo>
                    <a:pt x="92" y="36"/>
                  </a:lnTo>
                  <a:lnTo>
                    <a:pt x="92" y="34"/>
                  </a:lnTo>
                  <a:lnTo>
                    <a:pt x="92" y="34"/>
                  </a:lnTo>
                  <a:lnTo>
                    <a:pt x="91" y="32"/>
                  </a:lnTo>
                  <a:lnTo>
                    <a:pt x="89" y="31"/>
                  </a:lnTo>
                  <a:lnTo>
                    <a:pt x="87" y="32"/>
                  </a:lnTo>
                  <a:lnTo>
                    <a:pt x="86" y="36"/>
                  </a:lnTo>
                  <a:lnTo>
                    <a:pt x="83" y="43"/>
                  </a:lnTo>
                  <a:lnTo>
                    <a:pt x="79" y="48"/>
                  </a:lnTo>
                  <a:lnTo>
                    <a:pt x="73" y="50"/>
                  </a:lnTo>
                  <a:lnTo>
                    <a:pt x="64" y="51"/>
                  </a:lnTo>
                  <a:lnTo>
                    <a:pt x="47" y="51"/>
                  </a:lnTo>
                  <a:lnTo>
                    <a:pt x="57" y="11"/>
                  </a:lnTo>
                  <a:lnTo>
                    <a:pt x="57" y="9"/>
                  </a:lnTo>
                  <a:lnTo>
                    <a:pt x="59" y="7"/>
                  </a:lnTo>
                  <a:lnTo>
                    <a:pt x="61" y="6"/>
                  </a:lnTo>
                  <a:lnTo>
                    <a:pt x="65" y="6"/>
                  </a:lnTo>
                  <a:lnTo>
                    <a:pt x="92" y="6"/>
                  </a:lnTo>
                  <a:lnTo>
                    <a:pt x="99" y="6"/>
                  </a:lnTo>
                  <a:lnTo>
                    <a:pt x="105" y="7"/>
                  </a:lnTo>
                  <a:lnTo>
                    <a:pt x="109" y="8"/>
                  </a:lnTo>
                  <a:lnTo>
                    <a:pt x="113" y="10"/>
                  </a:lnTo>
                  <a:lnTo>
                    <a:pt x="116" y="12"/>
                  </a:lnTo>
                  <a:lnTo>
                    <a:pt x="117" y="16"/>
                  </a:lnTo>
                  <a:lnTo>
                    <a:pt x="118" y="20"/>
                  </a:lnTo>
                  <a:lnTo>
                    <a:pt x="118" y="25"/>
                  </a:lnTo>
                  <a:lnTo>
                    <a:pt x="118" y="31"/>
                  </a:lnTo>
                  <a:lnTo>
                    <a:pt x="118" y="35"/>
                  </a:lnTo>
                  <a:lnTo>
                    <a:pt x="118" y="37"/>
                  </a:lnTo>
                  <a:lnTo>
                    <a:pt x="121" y="38"/>
                  </a:lnTo>
                  <a:lnTo>
                    <a:pt x="123" y="37"/>
                  </a:lnTo>
                  <a:lnTo>
                    <a:pt x="124" y="34"/>
                  </a:lnTo>
                  <a:lnTo>
                    <a:pt x="126" y="5"/>
                  </a:lnTo>
                  <a:lnTo>
                    <a:pt x="126" y="2"/>
                  </a:lnTo>
                  <a:lnTo>
                    <a:pt x="126" y="1"/>
                  </a:lnTo>
                  <a:lnTo>
                    <a:pt x="124" y="0"/>
                  </a:lnTo>
                  <a:lnTo>
                    <a:pt x="122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41" y="7"/>
                  </a:lnTo>
                  <a:lnTo>
                    <a:pt x="42" y="9"/>
                  </a:lnTo>
                  <a:lnTo>
                    <a:pt x="41" y="12"/>
                  </a:lnTo>
                  <a:lnTo>
                    <a:pt x="20" y="98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2" y="105"/>
                  </a:lnTo>
                  <a:lnTo>
                    <a:pt x="5" y="105"/>
                  </a:lnTo>
                  <a:lnTo>
                    <a:pt x="1" y="106"/>
                  </a:lnTo>
                  <a:lnTo>
                    <a:pt x="0" y="109"/>
                  </a:lnTo>
                  <a:lnTo>
                    <a:pt x="1" y="111"/>
                  </a:lnTo>
                  <a:lnTo>
                    <a:pt x="5" y="111"/>
                  </a:lnTo>
                  <a:lnTo>
                    <a:pt x="97" y="111"/>
                  </a:lnTo>
                  <a:lnTo>
                    <a:pt x="100" y="111"/>
                  </a:lnTo>
                  <a:lnTo>
                    <a:pt x="101" y="111"/>
                  </a:lnTo>
                  <a:lnTo>
                    <a:pt x="102" y="110"/>
                  </a:lnTo>
                  <a:lnTo>
                    <a:pt x="103" y="108"/>
                  </a:lnTo>
                  <a:lnTo>
                    <a:pt x="118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91" name="Freeform 427"/>
            <p:cNvSpPr>
              <a:spLocks noChangeAspect="1"/>
            </p:cNvSpPr>
            <p:nvPr/>
          </p:nvSpPr>
          <p:spPr bwMode="auto">
            <a:xfrm>
              <a:off x="2409" y="476"/>
              <a:ext cx="54" cy="234"/>
            </a:xfrm>
            <a:custGeom>
              <a:avLst/>
              <a:gdLst>
                <a:gd name="T0" fmla="*/ 54 w 54"/>
                <a:gd name="T1" fmla="*/ 232 h 234"/>
                <a:gd name="T2" fmla="*/ 54 w 54"/>
                <a:gd name="T3" fmla="*/ 231 h 234"/>
                <a:gd name="T4" fmla="*/ 53 w 54"/>
                <a:gd name="T5" fmla="*/ 230 h 234"/>
                <a:gd name="T6" fmla="*/ 52 w 54"/>
                <a:gd name="T7" fmla="*/ 229 h 234"/>
                <a:gd name="T8" fmla="*/ 50 w 54"/>
                <a:gd name="T9" fmla="*/ 227 h 234"/>
                <a:gd name="T10" fmla="*/ 32 w 54"/>
                <a:gd name="T11" fmla="*/ 202 h 234"/>
                <a:gd name="T12" fmla="*/ 21 w 54"/>
                <a:gd name="T13" fmla="*/ 174 h 234"/>
                <a:gd name="T14" fmla="*/ 15 w 54"/>
                <a:gd name="T15" fmla="*/ 145 h 234"/>
                <a:gd name="T16" fmla="*/ 13 w 54"/>
                <a:gd name="T17" fmla="*/ 117 h 234"/>
                <a:gd name="T18" fmla="*/ 15 w 54"/>
                <a:gd name="T19" fmla="*/ 87 h 234"/>
                <a:gd name="T20" fmla="*/ 21 w 54"/>
                <a:gd name="T21" fmla="*/ 57 h 234"/>
                <a:gd name="T22" fmla="*/ 33 w 54"/>
                <a:gd name="T23" fmla="*/ 30 h 234"/>
                <a:gd name="T24" fmla="*/ 51 w 54"/>
                <a:gd name="T25" fmla="*/ 6 h 234"/>
                <a:gd name="T26" fmla="*/ 54 w 54"/>
                <a:gd name="T27" fmla="*/ 4 h 234"/>
                <a:gd name="T28" fmla="*/ 54 w 54"/>
                <a:gd name="T29" fmla="*/ 2 h 234"/>
                <a:gd name="T30" fmla="*/ 53 w 54"/>
                <a:gd name="T31" fmla="*/ 0 h 234"/>
                <a:gd name="T32" fmla="*/ 52 w 54"/>
                <a:gd name="T33" fmla="*/ 0 h 234"/>
                <a:gd name="T34" fmla="*/ 47 w 54"/>
                <a:gd name="T35" fmla="*/ 3 h 234"/>
                <a:gd name="T36" fmla="*/ 37 w 54"/>
                <a:gd name="T37" fmla="*/ 12 h 234"/>
                <a:gd name="T38" fmla="*/ 26 w 54"/>
                <a:gd name="T39" fmla="*/ 26 h 234"/>
                <a:gd name="T40" fmla="*/ 14 w 54"/>
                <a:gd name="T41" fmla="*/ 46 h 234"/>
                <a:gd name="T42" fmla="*/ 7 w 54"/>
                <a:gd name="T43" fmla="*/ 65 h 234"/>
                <a:gd name="T44" fmla="*/ 3 w 54"/>
                <a:gd name="T45" fmla="*/ 84 h 234"/>
                <a:gd name="T46" fmla="*/ 0 w 54"/>
                <a:gd name="T47" fmla="*/ 101 h 234"/>
                <a:gd name="T48" fmla="*/ 0 w 54"/>
                <a:gd name="T49" fmla="*/ 117 h 234"/>
                <a:gd name="T50" fmla="*/ 0 w 54"/>
                <a:gd name="T51" fmla="*/ 132 h 234"/>
                <a:gd name="T52" fmla="*/ 3 w 54"/>
                <a:gd name="T53" fmla="*/ 151 h 234"/>
                <a:gd name="T54" fmla="*/ 7 w 54"/>
                <a:gd name="T55" fmla="*/ 170 h 234"/>
                <a:gd name="T56" fmla="*/ 15 w 54"/>
                <a:gd name="T57" fmla="*/ 190 h 234"/>
                <a:gd name="T58" fmla="*/ 26 w 54"/>
                <a:gd name="T59" fmla="*/ 209 h 234"/>
                <a:gd name="T60" fmla="*/ 38 w 54"/>
                <a:gd name="T61" fmla="*/ 223 h 234"/>
                <a:gd name="T62" fmla="*/ 47 w 54"/>
                <a:gd name="T63" fmla="*/ 231 h 234"/>
                <a:gd name="T64" fmla="*/ 52 w 54"/>
                <a:gd name="T65" fmla="*/ 234 h 234"/>
                <a:gd name="T66" fmla="*/ 53 w 54"/>
                <a:gd name="T67" fmla="*/ 233 h 234"/>
                <a:gd name="T68" fmla="*/ 54 w 54"/>
                <a:gd name="T69" fmla="*/ 23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234">
                  <a:moveTo>
                    <a:pt x="54" y="232"/>
                  </a:moveTo>
                  <a:lnTo>
                    <a:pt x="54" y="231"/>
                  </a:lnTo>
                  <a:lnTo>
                    <a:pt x="53" y="230"/>
                  </a:lnTo>
                  <a:lnTo>
                    <a:pt x="52" y="229"/>
                  </a:lnTo>
                  <a:lnTo>
                    <a:pt x="50" y="227"/>
                  </a:lnTo>
                  <a:lnTo>
                    <a:pt x="32" y="202"/>
                  </a:lnTo>
                  <a:lnTo>
                    <a:pt x="21" y="174"/>
                  </a:lnTo>
                  <a:lnTo>
                    <a:pt x="15" y="145"/>
                  </a:lnTo>
                  <a:lnTo>
                    <a:pt x="13" y="117"/>
                  </a:lnTo>
                  <a:lnTo>
                    <a:pt x="15" y="87"/>
                  </a:lnTo>
                  <a:lnTo>
                    <a:pt x="21" y="57"/>
                  </a:lnTo>
                  <a:lnTo>
                    <a:pt x="33" y="30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4" y="2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47" y="3"/>
                  </a:lnTo>
                  <a:lnTo>
                    <a:pt x="37" y="12"/>
                  </a:lnTo>
                  <a:lnTo>
                    <a:pt x="26" y="26"/>
                  </a:lnTo>
                  <a:lnTo>
                    <a:pt x="14" y="46"/>
                  </a:lnTo>
                  <a:lnTo>
                    <a:pt x="7" y="65"/>
                  </a:lnTo>
                  <a:lnTo>
                    <a:pt x="3" y="84"/>
                  </a:lnTo>
                  <a:lnTo>
                    <a:pt x="0" y="101"/>
                  </a:lnTo>
                  <a:lnTo>
                    <a:pt x="0" y="117"/>
                  </a:lnTo>
                  <a:lnTo>
                    <a:pt x="0" y="132"/>
                  </a:lnTo>
                  <a:lnTo>
                    <a:pt x="3" y="151"/>
                  </a:lnTo>
                  <a:lnTo>
                    <a:pt x="7" y="170"/>
                  </a:lnTo>
                  <a:lnTo>
                    <a:pt x="15" y="190"/>
                  </a:lnTo>
                  <a:lnTo>
                    <a:pt x="26" y="209"/>
                  </a:lnTo>
                  <a:lnTo>
                    <a:pt x="38" y="223"/>
                  </a:lnTo>
                  <a:lnTo>
                    <a:pt x="47" y="231"/>
                  </a:lnTo>
                  <a:lnTo>
                    <a:pt x="52" y="234"/>
                  </a:lnTo>
                  <a:lnTo>
                    <a:pt x="53" y="233"/>
                  </a:lnTo>
                  <a:lnTo>
                    <a:pt x="54" y="2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92" name="Freeform 428"/>
            <p:cNvSpPr>
              <a:spLocks noChangeAspect="1"/>
            </p:cNvSpPr>
            <p:nvPr/>
          </p:nvSpPr>
          <p:spPr bwMode="auto">
            <a:xfrm>
              <a:off x="2518" y="495"/>
              <a:ext cx="77" cy="22"/>
            </a:xfrm>
            <a:custGeom>
              <a:avLst/>
              <a:gdLst>
                <a:gd name="T0" fmla="*/ 77 w 77"/>
                <a:gd name="T1" fmla="*/ 4 h 22"/>
                <a:gd name="T2" fmla="*/ 74 w 77"/>
                <a:gd name="T3" fmla="*/ 0 h 22"/>
                <a:gd name="T4" fmla="*/ 72 w 77"/>
                <a:gd name="T5" fmla="*/ 2 h 22"/>
                <a:gd name="T6" fmla="*/ 68 w 77"/>
                <a:gd name="T7" fmla="*/ 6 h 22"/>
                <a:gd name="T8" fmla="*/ 62 w 77"/>
                <a:gd name="T9" fmla="*/ 10 h 22"/>
                <a:gd name="T10" fmla="*/ 55 w 77"/>
                <a:gd name="T11" fmla="*/ 11 h 22"/>
                <a:gd name="T12" fmla="*/ 46 w 77"/>
                <a:gd name="T13" fmla="*/ 9 h 22"/>
                <a:gd name="T14" fmla="*/ 39 w 77"/>
                <a:gd name="T15" fmla="*/ 6 h 22"/>
                <a:gd name="T16" fmla="*/ 31 w 77"/>
                <a:gd name="T17" fmla="*/ 1 h 22"/>
                <a:gd name="T18" fmla="*/ 25 w 77"/>
                <a:gd name="T19" fmla="*/ 0 h 22"/>
                <a:gd name="T20" fmla="*/ 19 w 77"/>
                <a:gd name="T21" fmla="*/ 1 h 22"/>
                <a:gd name="T22" fmla="*/ 13 w 77"/>
                <a:gd name="T23" fmla="*/ 4 h 22"/>
                <a:gd name="T24" fmla="*/ 7 w 77"/>
                <a:gd name="T25" fmla="*/ 10 h 22"/>
                <a:gd name="T26" fmla="*/ 0 w 77"/>
                <a:gd name="T27" fmla="*/ 18 h 22"/>
                <a:gd name="T28" fmla="*/ 3 w 77"/>
                <a:gd name="T29" fmla="*/ 22 h 22"/>
                <a:gd name="T30" fmla="*/ 5 w 77"/>
                <a:gd name="T31" fmla="*/ 20 h 22"/>
                <a:gd name="T32" fmla="*/ 9 w 77"/>
                <a:gd name="T33" fmla="*/ 16 h 22"/>
                <a:gd name="T34" fmla="*/ 15 w 77"/>
                <a:gd name="T35" fmla="*/ 12 h 22"/>
                <a:gd name="T36" fmla="*/ 23 w 77"/>
                <a:gd name="T37" fmla="*/ 11 h 22"/>
                <a:gd name="T38" fmla="*/ 31 w 77"/>
                <a:gd name="T39" fmla="*/ 13 h 22"/>
                <a:gd name="T40" fmla="*/ 38 w 77"/>
                <a:gd name="T41" fmla="*/ 17 h 22"/>
                <a:gd name="T42" fmla="*/ 46 w 77"/>
                <a:gd name="T43" fmla="*/ 21 h 22"/>
                <a:gd name="T44" fmla="*/ 52 w 77"/>
                <a:gd name="T45" fmla="*/ 22 h 22"/>
                <a:gd name="T46" fmla="*/ 58 w 77"/>
                <a:gd name="T47" fmla="*/ 21 h 22"/>
                <a:gd name="T48" fmla="*/ 64 w 77"/>
                <a:gd name="T49" fmla="*/ 18 h 22"/>
                <a:gd name="T50" fmla="*/ 70 w 77"/>
                <a:gd name="T51" fmla="*/ 12 h 22"/>
                <a:gd name="T52" fmla="*/ 77 w 77"/>
                <a:gd name="T53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22">
                  <a:moveTo>
                    <a:pt x="77" y="4"/>
                  </a:moveTo>
                  <a:lnTo>
                    <a:pt x="74" y="0"/>
                  </a:lnTo>
                  <a:lnTo>
                    <a:pt x="72" y="2"/>
                  </a:lnTo>
                  <a:lnTo>
                    <a:pt x="68" y="6"/>
                  </a:lnTo>
                  <a:lnTo>
                    <a:pt x="62" y="10"/>
                  </a:lnTo>
                  <a:lnTo>
                    <a:pt x="55" y="11"/>
                  </a:lnTo>
                  <a:lnTo>
                    <a:pt x="46" y="9"/>
                  </a:lnTo>
                  <a:lnTo>
                    <a:pt x="39" y="6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19" y="1"/>
                  </a:lnTo>
                  <a:lnTo>
                    <a:pt x="13" y="4"/>
                  </a:lnTo>
                  <a:lnTo>
                    <a:pt x="7" y="10"/>
                  </a:lnTo>
                  <a:lnTo>
                    <a:pt x="0" y="18"/>
                  </a:lnTo>
                  <a:lnTo>
                    <a:pt x="3" y="22"/>
                  </a:lnTo>
                  <a:lnTo>
                    <a:pt x="5" y="20"/>
                  </a:lnTo>
                  <a:lnTo>
                    <a:pt x="9" y="16"/>
                  </a:lnTo>
                  <a:lnTo>
                    <a:pt x="15" y="12"/>
                  </a:lnTo>
                  <a:lnTo>
                    <a:pt x="23" y="11"/>
                  </a:lnTo>
                  <a:lnTo>
                    <a:pt x="31" y="13"/>
                  </a:lnTo>
                  <a:lnTo>
                    <a:pt x="38" y="17"/>
                  </a:lnTo>
                  <a:lnTo>
                    <a:pt x="46" y="21"/>
                  </a:lnTo>
                  <a:lnTo>
                    <a:pt x="52" y="22"/>
                  </a:lnTo>
                  <a:lnTo>
                    <a:pt x="58" y="21"/>
                  </a:lnTo>
                  <a:lnTo>
                    <a:pt x="64" y="18"/>
                  </a:lnTo>
                  <a:lnTo>
                    <a:pt x="70" y="12"/>
                  </a:lnTo>
                  <a:lnTo>
                    <a:pt x="77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93" name="Freeform 429"/>
            <p:cNvSpPr>
              <a:spLocks noChangeAspect="1" noEditPoints="1"/>
            </p:cNvSpPr>
            <p:nvPr/>
          </p:nvSpPr>
          <p:spPr bwMode="auto">
            <a:xfrm>
              <a:off x="2484" y="548"/>
              <a:ext cx="110" cy="154"/>
            </a:xfrm>
            <a:custGeom>
              <a:avLst/>
              <a:gdLst>
                <a:gd name="T0" fmla="*/ 0 w 110"/>
                <a:gd name="T1" fmla="*/ 147 h 154"/>
                <a:gd name="T2" fmla="*/ 2 w 110"/>
                <a:gd name="T3" fmla="*/ 152 h 154"/>
                <a:gd name="T4" fmla="*/ 9 w 110"/>
                <a:gd name="T5" fmla="*/ 153 h 154"/>
                <a:gd name="T6" fmla="*/ 14 w 110"/>
                <a:gd name="T7" fmla="*/ 150 h 154"/>
                <a:gd name="T8" fmla="*/ 16 w 110"/>
                <a:gd name="T9" fmla="*/ 143 h 154"/>
                <a:gd name="T10" fmla="*/ 25 w 110"/>
                <a:gd name="T11" fmla="*/ 110 h 154"/>
                <a:gd name="T12" fmla="*/ 33 w 110"/>
                <a:gd name="T13" fmla="*/ 97 h 154"/>
                <a:gd name="T14" fmla="*/ 45 w 110"/>
                <a:gd name="T15" fmla="*/ 105 h 154"/>
                <a:gd name="T16" fmla="*/ 63 w 110"/>
                <a:gd name="T17" fmla="*/ 105 h 154"/>
                <a:gd name="T18" fmla="*/ 83 w 110"/>
                <a:gd name="T19" fmla="*/ 94 h 154"/>
                <a:gd name="T20" fmla="*/ 99 w 110"/>
                <a:gd name="T21" fmla="*/ 75 h 154"/>
                <a:gd name="T22" fmla="*/ 109 w 110"/>
                <a:gd name="T23" fmla="*/ 51 h 154"/>
                <a:gd name="T24" fmla="*/ 107 w 110"/>
                <a:gd name="T25" fmla="*/ 22 h 154"/>
                <a:gd name="T26" fmla="*/ 90 w 110"/>
                <a:gd name="T27" fmla="*/ 2 h 154"/>
                <a:gd name="T28" fmla="*/ 60 w 110"/>
                <a:gd name="T29" fmla="*/ 4 h 154"/>
                <a:gd name="T30" fmla="*/ 31 w 110"/>
                <a:gd name="T31" fmla="*/ 32 h 154"/>
                <a:gd name="T32" fmla="*/ 0 w 110"/>
                <a:gd name="T33" fmla="*/ 144 h 154"/>
                <a:gd name="T34" fmla="*/ 47 w 110"/>
                <a:gd name="T35" fmla="*/ 100 h 154"/>
                <a:gd name="T36" fmla="*/ 39 w 110"/>
                <a:gd name="T37" fmla="*/ 95 h 154"/>
                <a:gd name="T38" fmla="*/ 34 w 110"/>
                <a:gd name="T39" fmla="*/ 88 h 154"/>
                <a:gd name="T40" fmla="*/ 32 w 110"/>
                <a:gd name="T41" fmla="*/ 82 h 154"/>
                <a:gd name="T42" fmla="*/ 33 w 110"/>
                <a:gd name="T43" fmla="*/ 77 h 154"/>
                <a:gd name="T44" fmla="*/ 38 w 110"/>
                <a:gd name="T45" fmla="*/ 55 h 154"/>
                <a:gd name="T46" fmla="*/ 45 w 110"/>
                <a:gd name="T47" fmla="*/ 35 h 154"/>
                <a:gd name="T48" fmla="*/ 56 w 110"/>
                <a:gd name="T49" fmla="*/ 17 h 154"/>
                <a:gd name="T50" fmla="*/ 71 w 110"/>
                <a:gd name="T51" fmla="*/ 6 h 154"/>
                <a:gd name="T52" fmla="*/ 83 w 110"/>
                <a:gd name="T53" fmla="*/ 7 h 154"/>
                <a:gd name="T54" fmla="*/ 92 w 110"/>
                <a:gd name="T55" fmla="*/ 18 h 154"/>
                <a:gd name="T56" fmla="*/ 92 w 110"/>
                <a:gd name="T57" fmla="*/ 40 h 154"/>
                <a:gd name="T58" fmla="*/ 85 w 110"/>
                <a:gd name="T59" fmla="*/ 68 h 154"/>
                <a:gd name="T60" fmla="*/ 74 w 110"/>
                <a:gd name="T61" fmla="*/ 88 h 154"/>
                <a:gd name="T62" fmla="*/ 59 w 110"/>
                <a:gd name="T63" fmla="*/ 10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0" h="154">
                  <a:moveTo>
                    <a:pt x="0" y="144"/>
                  </a:moveTo>
                  <a:lnTo>
                    <a:pt x="0" y="147"/>
                  </a:lnTo>
                  <a:lnTo>
                    <a:pt x="0" y="148"/>
                  </a:lnTo>
                  <a:lnTo>
                    <a:pt x="2" y="152"/>
                  </a:lnTo>
                  <a:lnTo>
                    <a:pt x="6" y="154"/>
                  </a:lnTo>
                  <a:lnTo>
                    <a:pt x="9" y="153"/>
                  </a:lnTo>
                  <a:lnTo>
                    <a:pt x="12" y="152"/>
                  </a:lnTo>
                  <a:lnTo>
                    <a:pt x="14" y="150"/>
                  </a:lnTo>
                  <a:lnTo>
                    <a:pt x="14" y="149"/>
                  </a:lnTo>
                  <a:lnTo>
                    <a:pt x="16" y="143"/>
                  </a:lnTo>
                  <a:lnTo>
                    <a:pt x="20" y="128"/>
                  </a:lnTo>
                  <a:lnTo>
                    <a:pt x="25" y="110"/>
                  </a:lnTo>
                  <a:lnTo>
                    <a:pt x="29" y="90"/>
                  </a:lnTo>
                  <a:lnTo>
                    <a:pt x="33" y="97"/>
                  </a:lnTo>
                  <a:lnTo>
                    <a:pt x="39" y="102"/>
                  </a:lnTo>
                  <a:lnTo>
                    <a:pt x="45" y="105"/>
                  </a:lnTo>
                  <a:lnTo>
                    <a:pt x="53" y="106"/>
                  </a:lnTo>
                  <a:lnTo>
                    <a:pt x="63" y="105"/>
                  </a:lnTo>
                  <a:lnTo>
                    <a:pt x="73" y="100"/>
                  </a:lnTo>
                  <a:lnTo>
                    <a:pt x="83" y="94"/>
                  </a:lnTo>
                  <a:lnTo>
                    <a:pt x="92" y="85"/>
                  </a:lnTo>
                  <a:lnTo>
                    <a:pt x="99" y="75"/>
                  </a:lnTo>
                  <a:lnTo>
                    <a:pt x="105" y="63"/>
                  </a:lnTo>
                  <a:lnTo>
                    <a:pt x="109" y="51"/>
                  </a:lnTo>
                  <a:lnTo>
                    <a:pt x="110" y="38"/>
                  </a:lnTo>
                  <a:lnTo>
                    <a:pt x="107" y="22"/>
                  </a:lnTo>
                  <a:lnTo>
                    <a:pt x="100" y="10"/>
                  </a:lnTo>
                  <a:lnTo>
                    <a:pt x="90" y="2"/>
                  </a:lnTo>
                  <a:lnTo>
                    <a:pt x="78" y="0"/>
                  </a:lnTo>
                  <a:lnTo>
                    <a:pt x="60" y="4"/>
                  </a:lnTo>
                  <a:lnTo>
                    <a:pt x="45" y="15"/>
                  </a:lnTo>
                  <a:lnTo>
                    <a:pt x="31" y="32"/>
                  </a:lnTo>
                  <a:lnTo>
                    <a:pt x="23" y="52"/>
                  </a:lnTo>
                  <a:lnTo>
                    <a:pt x="0" y="144"/>
                  </a:lnTo>
                  <a:close/>
                  <a:moveTo>
                    <a:pt x="52" y="101"/>
                  </a:moveTo>
                  <a:lnTo>
                    <a:pt x="47" y="100"/>
                  </a:lnTo>
                  <a:lnTo>
                    <a:pt x="42" y="98"/>
                  </a:lnTo>
                  <a:lnTo>
                    <a:pt x="39" y="95"/>
                  </a:lnTo>
                  <a:lnTo>
                    <a:pt x="36" y="91"/>
                  </a:lnTo>
                  <a:lnTo>
                    <a:pt x="34" y="88"/>
                  </a:lnTo>
                  <a:lnTo>
                    <a:pt x="33" y="84"/>
                  </a:lnTo>
                  <a:lnTo>
                    <a:pt x="32" y="82"/>
                  </a:lnTo>
                  <a:lnTo>
                    <a:pt x="32" y="80"/>
                  </a:lnTo>
                  <a:lnTo>
                    <a:pt x="33" y="77"/>
                  </a:lnTo>
                  <a:lnTo>
                    <a:pt x="34" y="71"/>
                  </a:lnTo>
                  <a:lnTo>
                    <a:pt x="38" y="55"/>
                  </a:lnTo>
                  <a:lnTo>
                    <a:pt x="42" y="43"/>
                  </a:lnTo>
                  <a:lnTo>
                    <a:pt x="45" y="35"/>
                  </a:lnTo>
                  <a:lnTo>
                    <a:pt x="48" y="27"/>
                  </a:lnTo>
                  <a:lnTo>
                    <a:pt x="56" y="17"/>
                  </a:lnTo>
                  <a:lnTo>
                    <a:pt x="64" y="10"/>
                  </a:lnTo>
                  <a:lnTo>
                    <a:pt x="71" y="6"/>
                  </a:lnTo>
                  <a:lnTo>
                    <a:pt x="77" y="5"/>
                  </a:lnTo>
                  <a:lnTo>
                    <a:pt x="83" y="7"/>
                  </a:lnTo>
                  <a:lnTo>
                    <a:pt x="88" y="11"/>
                  </a:lnTo>
                  <a:lnTo>
                    <a:pt x="92" y="18"/>
                  </a:lnTo>
                  <a:lnTo>
                    <a:pt x="93" y="28"/>
                  </a:lnTo>
                  <a:lnTo>
                    <a:pt x="92" y="40"/>
                  </a:lnTo>
                  <a:lnTo>
                    <a:pt x="89" y="54"/>
                  </a:lnTo>
                  <a:lnTo>
                    <a:pt x="85" y="68"/>
                  </a:lnTo>
                  <a:lnTo>
                    <a:pt x="80" y="79"/>
                  </a:lnTo>
                  <a:lnTo>
                    <a:pt x="74" y="88"/>
                  </a:lnTo>
                  <a:lnTo>
                    <a:pt x="67" y="95"/>
                  </a:lnTo>
                  <a:lnTo>
                    <a:pt x="59" y="100"/>
                  </a:lnTo>
                  <a:lnTo>
                    <a:pt x="52" y="10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94" name="Freeform 430"/>
            <p:cNvSpPr>
              <a:spLocks noChangeAspect="1" noEditPoints="1"/>
            </p:cNvSpPr>
            <p:nvPr/>
          </p:nvSpPr>
          <p:spPr bwMode="auto">
            <a:xfrm>
              <a:off x="2607" y="570"/>
              <a:ext cx="123" cy="117"/>
            </a:xfrm>
            <a:custGeom>
              <a:avLst/>
              <a:gdLst>
                <a:gd name="T0" fmla="*/ 24 w 123"/>
                <a:gd name="T1" fmla="*/ 97 h 117"/>
                <a:gd name="T2" fmla="*/ 20 w 123"/>
                <a:gd name="T3" fmla="*/ 103 h 117"/>
                <a:gd name="T4" fmla="*/ 16 w 123"/>
                <a:gd name="T5" fmla="*/ 107 h 117"/>
                <a:gd name="T6" fmla="*/ 10 w 123"/>
                <a:gd name="T7" fmla="*/ 110 h 117"/>
                <a:gd name="T8" fmla="*/ 4 w 123"/>
                <a:gd name="T9" fmla="*/ 111 h 117"/>
                <a:gd name="T10" fmla="*/ 1 w 123"/>
                <a:gd name="T11" fmla="*/ 111 h 117"/>
                <a:gd name="T12" fmla="*/ 0 w 123"/>
                <a:gd name="T13" fmla="*/ 114 h 117"/>
                <a:gd name="T14" fmla="*/ 1 w 123"/>
                <a:gd name="T15" fmla="*/ 116 h 117"/>
                <a:gd name="T16" fmla="*/ 2 w 123"/>
                <a:gd name="T17" fmla="*/ 117 h 117"/>
                <a:gd name="T18" fmla="*/ 9 w 123"/>
                <a:gd name="T19" fmla="*/ 116 h 117"/>
                <a:gd name="T20" fmla="*/ 16 w 123"/>
                <a:gd name="T21" fmla="*/ 116 h 117"/>
                <a:gd name="T22" fmla="*/ 25 w 123"/>
                <a:gd name="T23" fmla="*/ 116 h 117"/>
                <a:gd name="T24" fmla="*/ 33 w 123"/>
                <a:gd name="T25" fmla="*/ 117 h 117"/>
                <a:gd name="T26" fmla="*/ 34 w 123"/>
                <a:gd name="T27" fmla="*/ 117 h 117"/>
                <a:gd name="T28" fmla="*/ 35 w 123"/>
                <a:gd name="T29" fmla="*/ 116 h 117"/>
                <a:gd name="T30" fmla="*/ 36 w 123"/>
                <a:gd name="T31" fmla="*/ 115 h 117"/>
                <a:gd name="T32" fmla="*/ 36 w 123"/>
                <a:gd name="T33" fmla="*/ 113 h 117"/>
                <a:gd name="T34" fmla="*/ 35 w 123"/>
                <a:gd name="T35" fmla="*/ 111 h 117"/>
                <a:gd name="T36" fmla="*/ 34 w 123"/>
                <a:gd name="T37" fmla="*/ 111 h 117"/>
                <a:gd name="T38" fmla="*/ 32 w 123"/>
                <a:gd name="T39" fmla="*/ 110 h 117"/>
                <a:gd name="T40" fmla="*/ 30 w 123"/>
                <a:gd name="T41" fmla="*/ 110 h 117"/>
                <a:gd name="T42" fmla="*/ 27 w 123"/>
                <a:gd name="T43" fmla="*/ 108 h 117"/>
                <a:gd name="T44" fmla="*/ 26 w 123"/>
                <a:gd name="T45" fmla="*/ 106 h 117"/>
                <a:gd name="T46" fmla="*/ 27 w 123"/>
                <a:gd name="T47" fmla="*/ 103 h 117"/>
                <a:gd name="T48" fmla="*/ 29 w 123"/>
                <a:gd name="T49" fmla="*/ 100 h 117"/>
                <a:gd name="T50" fmla="*/ 42 w 123"/>
                <a:gd name="T51" fmla="*/ 79 h 117"/>
                <a:gd name="T52" fmla="*/ 89 w 123"/>
                <a:gd name="T53" fmla="*/ 79 h 117"/>
                <a:gd name="T54" fmla="*/ 93 w 123"/>
                <a:gd name="T55" fmla="*/ 106 h 117"/>
                <a:gd name="T56" fmla="*/ 92 w 123"/>
                <a:gd name="T57" fmla="*/ 108 h 117"/>
                <a:gd name="T58" fmla="*/ 91 w 123"/>
                <a:gd name="T59" fmla="*/ 109 h 117"/>
                <a:gd name="T60" fmla="*/ 87 w 123"/>
                <a:gd name="T61" fmla="*/ 110 h 117"/>
                <a:gd name="T62" fmla="*/ 82 w 123"/>
                <a:gd name="T63" fmla="*/ 111 h 117"/>
                <a:gd name="T64" fmla="*/ 79 w 123"/>
                <a:gd name="T65" fmla="*/ 111 h 117"/>
                <a:gd name="T66" fmla="*/ 77 w 123"/>
                <a:gd name="T67" fmla="*/ 114 h 117"/>
                <a:gd name="T68" fmla="*/ 78 w 123"/>
                <a:gd name="T69" fmla="*/ 116 h 117"/>
                <a:gd name="T70" fmla="*/ 80 w 123"/>
                <a:gd name="T71" fmla="*/ 117 h 117"/>
                <a:gd name="T72" fmla="*/ 84 w 123"/>
                <a:gd name="T73" fmla="*/ 117 h 117"/>
                <a:gd name="T74" fmla="*/ 90 w 123"/>
                <a:gd name="T75" fmla="*/ 116 h 117"/>
                <a:gd name="T76" fmla="*/ 96 w 123"/>
                <a:gd name="T77" fmla="*/ 116 h 117"/>
                <a:gd name="T78" fmla="*/ 101 w 123"/>
                <a:gd name="T79" fmla="*/ 116 h 117"/>
                <a:gd name="T80" fmla="*/ 111 w 123"/>
                <a:gd name="T81" fmla="*/ 116 h 117"/>
                <a:gd name="T82" fmla="*/ 120 w 123"/>
                <a:gd name="T83" fmla="*/ 117 h 117"/>
                <a:gd name="T84" fmla="*/ 122 w 123"/>
                <a:gd name="T85" fmla="*/ 116 h 117"/>
                <a:gd name="T86" fmla="*/ 123 w 123"/>
                <a:gd name="T87" fmla="*/ 113 h 117"/>
                <a:gd name="T88" fmla="*/ 122 w 123"/>
                <a:gd name="T89" fmla="*/ 111 h 117"/>
                <a:gd name="T90" fmla="*/ 119 w 123"/>
                <a:gd name="T91" fmla="*/ 111 h 117"/>
                <a:gd name="T92" fmla="*/ 113 w 123"/>
                <a:gd name="T93" fmla="*/ 110 h 117"/>
                <a:gd name="T94" fmla="*/ 110 w 123"/>
                <a:gd name="T95" fmla="*/ 110 h 117"/>
                <a:gd name="T96" fmla="*/ 109 w 123"/>
                <a:gd name="T97" fmla="*/ 108 h 117"/>
                <a:gd name="T98" fmla="*/ 108 w 123"/>
                <a:gd name="T99" fmla="*/ 105 h 117"/>
                <a:gd name="T100" fmla="*/ 94 w 123"/>
                <a:gd name="T101" fmla="*/ 4 h 117"/>
                <a:gd name="T102" fmla="*/ 93 w 123"/>
                <a:gd name="T103" fmla="*/ 1 h 117"/>
                <a:gd name="T104" fmla="*/ 90 w 123"/>
                <a:gd name="T105" fmla="*/ 0 h 117"/>
                <a:gd name="T106" fmla="*/ 87 w 123"/>
                <a:gd name="T107" fmla="*/ 1 h 117"/>
                <a:gd name="T108" fmla="*/ 84 w 123"/>
                <a:gd name="T109" fmla="*/ 4 h 117"/>
                <a:gd name="T110" fmla="*/ 24 w 123"/>
                <a:gd name="T111" fmla="*/ 97 h 117"/>
                <a:gd name="T112" fmla="*/ 46 w 123"/>
                <a:gd name="T113" fmla="*/ 73 h 117"/>
                <a:gd name="T114" fmla="*/ 80 w 123"/>
                <a:gd name="T115" fmla="*/ 20 h 117"/>
                <a:gd name="T116" fmla="*/ 88 w 123"/>
                <a:gd name="T117" fmla="*/ 73 h 117"/>
                <a:gd name="T118" fmla="*/ 46 w 123"/>
                <a:gd name="T119" fmla="*/ 7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" h="117">
                  <a:moveTo>
                    <a:pt x="24" y="97"/>
                  </a:moveTo>
                  <a:lnTo>
                    <a:pt x="20" y="103"/>
                  </a:lnTo>
                  <a:lnTo>
                    <a:pt x="16" y="107"/>
                  </a:lnTo>
                  <a:lnTo>
                    <a:pt x="10" y="110"/>
                  </a:lnTo>
                  <a:lnTo>
                    <a:pt x="4" y="111"/>
                  </a:lnTo>
                  <a:lnTo>
                    <a:pt x="1" y="111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9" y="116"/>
                  </a:lnTo>
                  <a:lnTo>
                    <a:pt x="16" y="116"/>
                  </a:lnTo>
                  <a:lnTo>
                    <a:pt x="25" y="116"/>
                  </a:lnTo>
                  <a:lnTo>
                    <a:pt x="33" y="117"/>
                  </a:lnTo>
                  <a:lnTo>
                    <a:pt x="34" y="117"/>
                  </a:lnTo>
                  <a:lnTo>
                    <a:pt x="35" y="116"/>
                  </a:lnTo>
                  <a:lnTo>
                    <a:pt x="36" y="115"/>
                  </a:lnTo>
                  <a:lnTo>
                    <a:pt x="36" y="113"/>
                  </a:lnTo>
                  <a:lnTo>
                    <a:pt x="35" y="111"/>
                  </a:lnTo>
                  <a:lnTo>
                    <a:pt x="34" y="111"/>
                  </a:lnTo>
                  <a:lnTo>
                    <a:pt x="32" y="110"/>
                  </a:lnTo>
                  <a:lnTo>
                    <a:pt x="30" y="110"/>
                  </a:lnTo>
                  <a:lnTo>
                    <a:pt x="27" y="108"/>
                  </a:lnTo>
                  <a:lnTo>
                    <a:pt x="26" y="106"/>
                  </a:lnTo>
                  <a:lnTo>
                    <a:pt x="27" y="103"/>
                  </a:lnTo>
                  <a:lnTo>
                    <a:pt x="29" y="100"/>
                  </a:lnTo>
                  <a:lnTo>
                    <a:pt x="42" y="79"/>
                  </a:lnTo>
                  <a:lnTo>
                    <a:pt x="89" y="79"/>
                  </a:lnTo>
                  <a:lnTo>
                    <a:pt x="93" y="106"/>
                  </a:lnTo>
                  <a:lnTo>
                    <a:pt x="92" y="108"/>
                  </a:lnTo>
                  <a:lnTo>
                    <a:pt x="91" y="109"/>
                  </a:lnTo>
                  <a:lnTo>
                    <a:pt x="87" y="110"/>
                  </a:lnTo>
                  <a:lnTo>
                    <a:pt x="82" y="111"/>
                  </a:lnTo>
                  <a:lnTo>
                    <a:pt x="79" y="111"/>
                  </a:lnTo>
                  <a:lnTo>
                    <a:pt x="77" y="114"/>
                  </a:lnTo>
                  <a:lnTo>
                    <a:pt x="78" y="116"/>
                  </a:lnTo>
                  <a:lnTo>
                    <a:pt x="80" y="117"/>
                  </a:lnTo>
                  <a:lnTo>
                    <a:pt x="84" y="117"/>
                  </a:lnTo>
                  <a:lnTo>
                    <a:pt x="90" y="116"/>
                  </a:lnTo>
                  <a:lnTo>
                    <a:pt x="96" y="116"/>
                  </a:lnTo>
                  <a:lnTo>
                    <a:pt x="101" y="116"/>
                  </a:lnTo>
                  <a:lnTo>
                    <a:pt x="111" y="116"/>
                  </a:lnTo>
                  <a:lnTo>
                    <a:pt x="120" y="117"/>
                  </a:lnTo>
                  <a:lnTo>
                    <a:pt x="122" y="116"/>
                  </a:lnTo>
                  <a:lnTo>
                    <a:pt x="123" y="113"/>
                  </a:lnTo>
                  <a:lnTo>
                    <a:pt x="122" y="111"/>
                  </a:lnTo>
                  <a:lnTo>
                    <a:pt x="119" y="111"/>
                  </a:lnTo>
                  <a:lnTo>
                    <a:pt x="113" y="110"/>
                  </a:lnTo>
                  <a:lnTo>
                    <a:pt x="110" y="110"/>
                  </a:lnTo>
                  <a:lnTo>
                    <a:pt x="109" y="108"/>
                  </a:lnTo>
                  <a:lnTo>
                    <a:pt x="108" y="105"/>
                  </a:lnTo>
                  <a:lnTo>
                    <a:pt x="94" y="4"/>
                  </a:lnTo>
                  <a:lnTo>
                    <a:pt x="93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4"/>
                  </a:lnTo>
                  <a:lnTo>
                    <a:pt x="24" y="97"/>
                  </a:lnTo>
                  <a:close/>
                  <a:moveTo>
                    <a:pt x="46" y="73"/>
                  </a:moveTo>
                  <a:lnTo>
                    <a:pt x="80" y="20"/>
                  </a:lnTo>
                  <a:lnTo>
                    <a:pt x="88" y="73"/>
                  </a:lnTo>
                  <a:lnTo>
                    <a:pt x="46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95" name="Freeform 431"/>
            <p:cNvSpPr>
              <a:spLocks noChangeAspect="1" noEditPoints="1"/>
            </p:cNvSpPr>
            <p:nvPr/>
          </p:nvSpPr>
          <p:spPr bwMode="auto">
            <a:xfrm>
              <a:off x="2750" y="575"/>
              <a:ext cx="125" cy="112"/>
            </a:xfrm>
            <a:custGeom>
              <a:avLst/>
              <a:gdLst>
                <a:gd name="T0" fmla="*/ 18 w 125"/>
                <a:gd name="T1" fmla="*/ 102 h 112"/>
                <a:gd name="T2" fmla="*/ 12 w 125"/>
                <a:gd name="T3" fmla="*/ 105 h 112"/>
                <a:gd name="T4" fmla="*/ 2 w 125"/>
                <a:gd name="T5" fmla="*/ 106 h 112"/>
                <a:gd name="T6" fmla="*/ 2 w 125"/>
                <a:gd name="T7" fmla="*/ 111 h 112"/>
                <a:gd name="T8" fmla="*/ 69 w 125"/>
                <a:gd name="T9" fmla="*/ 112 h 112"/>
                <a:gd name="T10" fmla="*/ 103 w 125"/>
                <a:gd name="T11" fmla="*/ 100 h 112"/>
                <a:gd name="T12" fmla="*/ 117 w 125"/>
                <a:gd name="T13" fmla="*/ 77 h 112"/>
                <a:gd name="T14" fmla="*/ 110 w 125"/>
                <a:gd name="T15" fmla="*/ 61 h 112"/>
                <a:gd name="T16" fmla="*/ 89 w 125"/>
                <a:gd name="T17" fmla="*/ 53 h 112"/>
                <a:gd name="T18" fmla="*/ 115 w 125"/>
                <a:gd name="T19" fmla="*/ 42 h 112"/>
                <a:gd name="T20" fmla="*/ 125 w 125"/>
                <a:gd name="T21" fmla="*/ 23 h 112"/>
                <a:gd name="T22" fmla="*/ 116 w 125"/>
                <a:gd name="T23" fmla="*/ 7 h 112"/>
                <a:gd name="T24" fmla="*/ 92 w 125"/>
                <a:gd name="T25" fmla="*/ 0 h 112"/>
                <a:gd name="T26" fmla="*/ 28 w 125"/>
                <a:gd name="T27" fmla="*/ 0 h 112"/>
                <a:gd name="T28" fmla="*/ 28 w 125"/>
                <a:gd name="T29" fmla="*/ 5 h 112"/>
                <a:gd name="T30" fmla="*/ 34 w 125"/>
                <a:gd name="T31" fmla="*/ 6 h 112"/>
                <a:gd name="T32" fmla="*/ 41 w 125"/>
                <a:gd name="T33" fmla="*/ 7 h 112"/>
                <a:gd name="T34" fmla="*/ 42 w 125"/>
                <a:gd name="T35" fmla="*/ 9 h 112"/>
                <a:gd name="T36" fmla="*/ 20 w 125"/>
                <a:gd name="T37" fmla="*/ 99 h 112"/>
                <a:gd name="T38" fmla="*/ 56 w 125"/>
                <a:gd name="T39" fmla="*/ 11 h 112"/>
                <a:gd name="T40" fmla="*/ 58 w 125"/>
                <a:gd name="T41" fmla="*/ 6 h 112"/>
                <a:gd name="T42" fmla="*/ 64 w 125"/>
                <a:gd name="T43" fmla="*/ 6 h 112"/>
                <a:gd name="T44" fmla="*/ 95 w 125"/>
                <a:gd name="T45" fmla="*/ 6 h 112"/>
                <a:gd name="T46" fmla="*/ 103 w 125"/>
                <a:gd name="T47" fmla="*/ 9 h 112"/>
                <a:gd name="T48" fmla="*/ 107 w 125"/>
                <a:gd name="T49" fmla="*/ 15 h 112"/>
                <a:gd name="T50" fmla="*/ 109 w 125"/>
                <a:gd name="T51" fmla="*/ 20 h 112"/>
                <a:gd name="T52" fmla="*/ 107 w 125"/>
                <a:gd name="T53" fmla="*/ 33 h 112"/>
                <a:gd name="T54" fmla="*/ 88 w 125"/>
                <a:gd name="T55" fmla="*/ 49 h 112"/>
                <a:gd name="T56" fmla="*/ 46 w 125"/>
                <a:gd name="T57" fmla="*/ 51 h 112"/>
                <a:gd name="T58" fmla="*/ 35 w 125"/>
                <a:gd name="T59" fmla="*/ 106 h 112"/>
                <a:gd name="T60" fmla="*/ 33 w 125"/>
                <a:gd name="T61" fmla="*/ 105 h 112"/>
                <a:gd name="T62" fmla="*/ 33 w 125"/>
                <a:gd name="T63" fmla="*/ 103 h 112"/>
                <a:gd name="T64" fmla="*/ 45 w 125"/>
                <a:gd name="T65" fmla="*/ 56 h 112"/>
                <a:gd name="T66" fmla="*/ 89 w 125"/>
                <a:gd name="T67" fmla="*/ 57 h 112"/>
                <a:gd name="T68" fmla="*/ 99 w 125"/>
                <a:gd name="T69" fmla="*/ 68 h 112"/>
                <a:gd name="T70" fmla="*/ 98 w 125"/>
                <a:gd name="T71" fmla="*/ 87 h 112"/>
                <a:gd name="T72" fmla="*/ 78 w 125"/>
                <a:gd name="T73" fmla="*/ 103 h 112"/>
                <a:gd name="T74" fmla="*/ 38 w 125"/>
                <a:gd name="T75" fmla="*/ 10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5" h="112">
                  <a:moveTo>
                    <a:pt x="20" y="99"/>
                  </a:moveTo>
                  <a:lnTo>
                    <a:pt x="18" y="102"/>
                  </a:lnTo>
                  <a:lnTo>
                    <a:pt x="16" y="104"/>
                  </a:lnTo>
                  <a:lnTo>
                    <a:pt x="12" y="105"/>
                  </a:lnTo>
                  <a:lnTo>
                    <a:pt x="5" y="106"/>
                  </a:lnTo>
                  <a:lnTo>
                    <a:pt x="2" y="106"/>
                  </a:lnTo>
                  <a:lnTo>
                    <a:pt x="0" y="109"/>
                  </a:lnTo>
                  <a:lnTo>
                    <a:pt x="2" y="111"/>
                  </a:lnTo>
                  <a:lnTo>
                    <a:pt x="5" y="112"/>
                  </a:lnTo>
                  <a:lnTo>
                    <a:pt x="69" y="112"/>
                  </a:lnTo>
                  <a:lnTo>
                    <a:pt x="88" y="108"/>
                  </a:lnTo>
                  <a:lnTo>
                    <a:pt x="103" y="100"/>
                  </a:lnTo>
                  <a:lnTo>
                    <a:pt x="113" y="89"/>
                  </a:lnTo>
                  <a:lnTo>
                    <a:pt x="117" y="77"/>
                  </a:lnTo>
                  <a:lnTo>
                    <a:pt x="115" y="68"/>
                  </a:lnTo>
                  <a:lnTo>
                    <a:pt x="110" y="61"/>
                  </a:lnTo>
                  <a:lnTo>
                    <a:pt x="101" y="56"/>
                  </a:lnTo>
                  <a:lnTo>
                    <a:pt x="89" y="53"/>
                  </a:lnTo>
                  <a:lnTo>
                    <a:pt x="103" y="49"/>
                  </a:lnTo>
                  <a:lnTo>
                    <a:pt x="115" y="42"/>
                  </a:lnTo>
                  <a:lnTo>
                    <a:pt x="123" y="33"/>
                  </a:lnTo>
                  <a:lnTo>
                    <a:pt x="125" y="23"/>
                  </a:lnTo>
                  <a:lnTo>
                    <a:pt x="123" y="14"/>
                  </a:lnTo>
                  <a:lnTo>
                    <a:pt x="116" y="7"/>
                  </a:lnTo>
                  <a:lnTo>
                    <a:pt x="106" y="2"/>
                  </a:lnTo>
                  <a:lnTo>
                    <a:pt x="92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7" y="3"/>
                  </a:lnTo>
                  <a:lnTo>
                    <a:pt x="28" y="5"/>
                  </a:lnTo>
                  <a:lnTo>
                    <a:pt x="32" y="6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41" y="7"/>
                  </a:lnTo>
                  <a:lnTo>
                    <a:pt x="42" y="8"/>
                  </a:lnTo>
                  <a:lnTo>
                    <a:pt x="42" y="9"/>
                  </a:lnTo>
                  <a:lnTo>
                    <a:pt x="41" y="12"/>
                  </a:lnTo>
                  <a:lnTo>
                    <a:pt x="20" y="99"/>
                  </a:lnTo>
                  <a:close/>
                  <a:moveTo>
                    <a:pt x="46" y="51"/>
                  </a:moveTo>
                  <a:lnTo>
                    <a:pt x="56" y="11"/>
                  </a:lnTo>
                  <a:lnTo>
                    <a:pt x="57" y="8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64" y="6"/>
                  </a:lnTo>
                  <a:lnTo>
                    <a:pt x="89" y="6"/>
                  </a:lnTo>
                  <a:lnTo>
                    <a:pt x="95" y="6"/>
                  </a:lnTo>
                  <a:lnTo>
                    <a:pt x="99" y="7"/>
                  </a:lnTo>
                  <a:lnTo>
                    <a:pt x="103" y="9"/>
                  </a:lnTo>
                  <a:lnTo>
                    <a:pt x="105" y="12"/>
                  </a:lnTo>
                  <a:lnTo>
                    <a:pt x="107" y="15"/>
                  </a:lnTo>
                  <a:lnTo>
                    <a:pt x="109" y="17"/>
                  </a:lnTo>
                  <a:lnTo>
                    <a:pt x="109" y="20"/>
                  </a:lnTo>
                  <a:lnTo>
                    <a:pt x="109" y="23"/>
                  </a:lnTo>
                  <a:lnTo>
                    <a:pt x="107" y="33"/>
                  </a:lnTo>
                  <a:lnTo>
                    <a:pt x="99" y="42"/>
                  </a:lnTo>
                  <a:lnTo>
                    <a:pt x="88" y="49"/>
                  </a:lnTo>
                  <a:lnTo>
                    <a:pt x="73" y="51"/>
                  </a:lnTo>
                  <a:lnTo>
                    <a:pt x="46" y="51"/>
                  </a:lnTo>
                  <a:close/>
                  <a:moveTo>
                    <a:pt x="38" y="106"/>
                  </a:moveTo>
                  <a:lnTo>
                    <a:pt x="35" y="106"/>
                  </a:lnTo>
                  <a:lnTo>
                    <a:pt x="33" y="105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3"/>
                  </a:lnTo>
                  <a:lnTo>
                    <a:pt x="33" y="101"/>
                  </a:lnTo>
                  <a:lnTo>
                    <a:pt x="45" y="56"/>
                  </a:lnTo>
                  <a:lnTo>
                    <a:pt x="79" y="56"/>
                  </a:lnTo>
                  <a:lnTo>
                    <a:pt x="89" y="57"/>
                  </a:lnTo>
                  <a:lnTo>
                    <a:pt x="96" y="62"/>
                  </a:lnTo>
                  <a:lnTo>
                    <a:pt x="99" y="68"/>
                  </a:lnTo>
                  <a:lnTo>
                    <a:pt x="101" y="75"/>
                  </a:lnTo>
                  <a:lnTo>
                    <a:pt x="98" y="87"/>
                  </a:lnTo>
                  <a:lnTo>
                    <a:pt x="90" y="97"/>
                  </a:lnTo>
                  <a:lnTo>
                    <a:pt x="78" y="103"/>
                  </a:lnTo>
                  <a:lnTo>
                    <a:pt x="64" y="106"/>
                  </a:lnTo>
                  <a:lnTo>
                    <a:pt x="38" y="10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96" name="Freeform 432"/>
            <p:cNvSpPr>
              <a:spLocks noChangeAspect="1"/>
            </p:cNvSpPr>
            <p:nvPr/>
          </p:nvSpPr>
          <p:spPr bwMode="auto">
            <a:xfrm>
              <a:off x="2900" y="575"/>
              <a:ext cx="175" cy="112"/>
            </a:xfrm>
            <a:custGeom>
              <a:avLst/>
              <a:gdLst>
                <a:gd name="T0" fmla="*/ 156 w 175"/>
                <a:gd name="T1" fmla="*/ 9 h 112"/>
                <a:gd name="T2" fmla="*/ 162 w 175"/>
                <a:gd name="T3" fmla="*/ 6 h 112"/>
                <a:gd name="T4" fmla="*/ 173 w 175"/>
                <a:gd name="T5" fmla="*/ 5 h 112"/>
                <a:gd name="T6" fmla="*/ 173 w 175"/>
                <a:gd name="T7" fmla="*/ 0 h 112"/>
                <a:gd name="T8" fmla="*/ 147 w 175"/>
                <a:gd name="T9" fmla="*/ 0 h 112"/>
                <a:gd name="T10" fmla="*/ 143 w 175"/>
                <a:gd name="T11" fmla="*/ 0 h 112"/>
                <a:gd name="T12" fmla="*/ 140 w 175"/>
                <a:gd name="T13" fmla="*/ 3 h 112"/>
                <a:gd name="T14" fmla="*/ 61 w 175"/>
                <a:gd name="T15" fmla="*/ 4 h 112"/>
                <a:gd name="T16" fmla="*/ 60 w 175"/>
                <a:gd name="T17" fmla="*/ 0 h 112"/>
                <a:gd name="T18" fmla="*/ 55 w 175"/>
                <a:gd name="T19" fmla="*/ 0 h 112"/>
                <a:gd name="T20" fmla="*/ 28 w 175"/>
                <a:gd name="T21" fmla="*/ 0 h 112"/>
                <a:gd name="T22" fmla="*/ 28 w 175"/>
                <a:gd name="T23" fmla="*/ 5 h 112"/>
                <a:gd name="T24" fmla="*/ 35 w 175"/>
                <a:gd name="T25" fmla="*/ 6 h 112"/>
                <a:gd name="T26" fmla="*/ 41 w 175"/>
                <a:gd name="T27" fmla="*/ 7 h 112"/>
                <a:gd name="T28" fmla="*/ 42 w 175"/>
                <a:gd name="T29" fmla="*/ 9 h 112"/>
                <a:gd name="T30" fmla="*/ 20 w 175"/>
                <a:gd name="T31" fmla="*/ 94 h 112"/>
                <a:gd name="T32" fmla="*/ 16 w 175"/>
                <a:gd name="T33" fmla="*/ 102 h 112"/>
                <a:gd name="T34" fmla="*/ 3 w 175"/>
                <a:gd name="T35" fmla="*/ 106 h 112"/>
                <a:gd name="T36" fmla="*/ 0 w 175"/>
                <a:gd name="T37" fmla="*/ 109 h 112"/>
                <a:gd name="T38" fmla="*/ 2 w 175"/>
                <a:gd name="T39" fmla="*/ 112 h 112"/>
                <a:gd name="T40" fmla="*/ 19 w 175"/>
                <a:gd name="T41" fmla="*/ 111 h 112"/>
                <a:gd name="T42" fmla="*/ 28 w 175"/>
                <a:gd name="T43" fmla="*/ 111 h 112"/>
                <a:gd name="T44" fmla="*/ 37 w 175"/>
                <a:gd name="T45" fmla="*/ 112 h 112"/>
                <a:gd name="T46" fmla="*/ 39 w 175"/>
                <a:gd name="T47" fmla="*/ 111 h 112"/>
                <a:gd name="T48" fmla="*/ 40 w 175"/>
                <a:gd name="T49" fmla="*/ 108 h 112"/>
                <a:gd name="T50" fmla="*/ 36 w 175"/>
                <a:gd name="T51" fmla="*/ 106 h 112"/>
                <a:gd name="T52" fmla="*/ 27 w 175"/>
                <a:gd name="T53" fmla="*/ 103 h 112"/>
                <a:gd name="T54" fmla="*/ 26 w 175"/>
                <a:gd name="T55" fmla="*/ 99 h 112"/>
                <a:gd name="T56" fmla="*/ 27 w 175"/>
                <a:gd name="T57" fmla="*/ 95 h 112"/>
                <a:gd name="T58" fmla="*/ 49 w 175"/>
                <a:gd name="T59" fmla="*/ 8 h 112"/>
                <a:gd name="T60" fmla="*/ 67 w 175"/>
                <a:gd name="T61" fmla="*/ 110 h 112"/>
                <a:gd name="T62" fmla="*/ 72 w 175"/>
                <a:gd name="T63" fmla="*/ 110 h 112"/>
                <a:gd name="T64" fmla="*/ 143 w 175"/>
                <a:gd name="T65" fmla="*/ 6 h 112"/>
                <a:gd name="T66" fmla="*/ 120 w 175"/>
                <a:gd name="T67" fmla="*/ 99 h 112"/>
                <a:gd name="T68" fmla="*/ 117 w 175"/>
                <a:gd name="T69" fmla="*/ 104 h 112"/>
                <a:gd name="T70" fmla="*/ 106 w 175"/>
                <a:gd name="T71" fmla="*/ 106 h 112"/>
                <a:gd name="T72" fmla="*/ 101 w 175"/>
                <a:gd name="T73" fmla="*/ 109 h 112"/>
                <a:gd name="T74" fmla="*/ 103 w 175"/>
                <a:gd name="T75" fmla="*/ 112 h 112"/>
                <a:gd name="T76" fmla="*/ 124 w 175"/>
                <a:gd name="T77" fmla="*/ 111 h 112"/>
                <a:gd name="T78" fmla="*/ 134 w 175"/>
                <a:gd name="T79" fmla="*/ 111 h 112"/>
                <a:gd name="T80" fmla="*/ 145 w 175"/>
                <a:gd name="T81" fmla="*/ 112 h 112"/>
                <a:gd name="T82" fmla="*/ 147 w 175"/>
                <a:gd name="T83" fmla="*/ 111 h 112"/>
                <a:gd name="T84" fmla="*/ 148 w 175"/>
                <a:gd name="T85" fmla="*/ 108 h 112"/>
                <a:gd name="T86" fmla="*/ 143 w 175"/>
                <a:gd name="T87" fmla="*/ 106 h 112"/>
                <a:gd name="T88" fmla="*/ 137 w 175"/>
                <a:gd name="T89" fmla="*/ 105 h 112"/>
                <a:gd name="T90" fmla="*/ 133 w 175"/>
                <a:gd name="T91" fmla="*/ 103 h 112"/>
                <a:gd name="T92" fmla="*/ 155 w 175"/>
                <a:gd name="T93" fmla="*/ 1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5" h="112">
                  <a:moveTo>
                    <a:pt x="155" y="13"/>
                  </a:moveTo>
                  <a:lnTo>
                    <a:pt x="156" y="9"/>
                  </a:lnTo>
                  <a:lnTo>
                    <a:pt x="158" y="7"/>
                  </a:lnTo>
                  <a:lnTo>
                    <a:pt x="162" y="6"/>
                  </a:lnTo>
                  <a:lnTo>
                    <a:pt x="169" y="6"/>
                  </a:lnTo>
                  <a:lnTo>
                    <a:pt x="173" y="5"/>
                  </a:lnTo>
                  <a:lnTo>
                    <a:pt x="175" y="2"/>
                  </a:lnTo>
                  <a:lnTo>
                    <a:pt x="173" y="0"/>
                  </a:lnTo>
                  <a:lnTo>
                    <a:pt x="170" y="0"/>
                  </a:lnTo>
                  <a:lnTo>
                    <a:pt x="147" y="0"/>
                  </a:lnTo>
                  <a:lnTo>
                    <a:pt x="145" y="0"/>
                  </a:lnTo>
                  <a:lnTo>
                    <a:pt x="143" y="0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77" y="96"/>
                  </a:lnTo>
                  <a:lnTo>
                    <a:pt x="61" y="4"/>
                  </a:lnTo>
                  <a:lnTo>
                    <a:pt x="60" y="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3"/>
                  </a:lnTo>
                  <a:lnTo>
                    <a:pt x="28" y="5"/>
                  </a:lnTo>
                  <a:lnTo>
                    <a:pt x="32" y="6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41" y="7"/>
                  </a:lnTo>
                  <a:lnTo>
                    <a:pt x="42" y="8"/>
                  </a:lnTo>
                  <a:lnTo>
                    <a:pt x="42" y="9"/>
                  </a:lnTo>
                  <a:lnTo>
                    <a:pt x="41" y="12"/>
                  </a:lnTo>
                  <a:lnTo>
                    <a:pt x="20" y="94"/>
                  </a:lnTo>
                  <a:lnTo>
                    <a:pt x="19" y="98"/>
                  </a:lnTo>
                  <a:lnTo>
                    <a:pt x="16" y="102"/>
                  </a:lnTo>
                  <a:lnTo>
                    <a:pt x="11" y="104"/>
                  </a:lnTo>
                  <a:lnTo>
                    <a:pt x="3" y="106"/>
                  </a:lnTo>
                  <a:lnTo>
                    <a:pt x="1" y="106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2" y="112"/>
                  </a:lnTo>
                  <a:lnTo>
                    <a:pt x="11" y="111"/>
                  </a:lnTo>
                  <a:lnTo>
                    <a:pt x="19" y="111"/>
                  </a:lnTo>
                  <a:lnTo>
                    <a:pt x="23" y="111"/>
                  </a:lnTo>
                  <a:lnTo>
                    <a:pt x="28" y="111"/>
                  </a:lnTo>
                  <a:lnTo>
                    <a:pt x="33" y="112"/>
                  </a:lnTo>
                  <a:lnTo>
                    <a:pt x="37" y="112"/>
                  </a:lnTo>
                  <a:lnTo>
                    <a:pt x="38" y="112"/>
                  </a:lnTo>
                  <a:lnTo>
                    <a:pt x="39" y="111"/>
                  </a:lnTo>
                  <a:lnTo>
                    <a:pt x="40" y="110"/>
                  </a:lnTo>
                  <a:lnTo>
                    <a:pt x="40" y="108"/>
                  </a:lnTo>
                  <a:lnTo>
                    <a:pt x="39" y="106"/>
                  </a:lnTo>
                  <a:lnTo>
                    <a:pt x="36" y="106"/>
                  </a:lnTo>
                  <a:lnTo>
                    <a:pt x="30" y="105"/>
                  </a:lnTo>
                  <a:lnTo>
                    <a:pt x="27" y="103"/>
                  </a:lnTo>
                  <a:lnTo>
                    <a:pt x="26" y="101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5"/>
                  </a:lnTo>
                  <a:lnTo>
                    <a:pt x="48" y="8"/>
                  </a:lnTo>
                  <a:lnTo>
                    <a:pt x="49" y="8"/>
                  </a:lnTo>
                  <a:lnTo>
                    <a:pt x="66" y="107"/>
                  </a:lnTo>
                  <a:lnTo>
                    <a:pt x="67" y="110"/>
                  </a:lnTo>
                  <a:lnTo>
                    <a:pt x="69" y="112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20" y="99"/>
                  </a:lnTo>
                  <a:lnTo>
                    <a:pt x="119" y="102"/>
                  </a:lnTo>
                  <a:lnTo>
                    <a:pt x="117" y="104"/>
                  </a:lnTo>
                  <a:lnTo>
                    <a:pt x="113" y="105"/>
                  </a:lnTo>
                  <a:lnTo>
                    <a:pt x="106" y="106"/>
                  </a:lnTo>
                  <a:lnTo>
                    <a:pt x="102" y="106"/>
                  </a:lnTo>
                  <a:lnTo>
                    <a:pt x="101" y="109"/>
                  </a:lnTo>
                  <a:lnTo>
                    <a:pt x="101" y="110"/>
                  </a:lnTo>
                  <a:lnTo>
                    <a:pt x="103" y="112"/>
                  </a:lnTo>
                  <a:lnTo>
                    <a:pt x="113" y="111"/>
                  </a:lnTo>
                  <a:lnTo>
                    <a:pt x="124" y="111"/>
                  </a:lnTo>
                  <a:lnTo>
                    <a:pt x="128" y="111"/>
                  </a:lnTo>
                  <a:lnTo>
                    <a:pt x="134" y="111"/>
                  </a:lnTo>
                  <a:lnTo>
                    <a:pt x="140" y="112"/>
                  </a:lnTo>
                  <a:lnTo>
                    <a:pt x="145" y="112"/>
                  </a:lnTo>
                  <a:lnTo>
                    <a:pt x="145" y="112"/>
                  </a:lnTo>
                  <a:lnTo>
                    <a:pt x="147" y="111"/>
                  </a:lnTo>
                  <a:lnTo>
                    <a:pt x="148" y="110"/>
                  </a:lnTo>
                  <a:lnTo>
                    <a:pt x="148" y="108"/>
                  </a:lnTo>
                  <a:lnTo>
                    <a:pt x="147" y="106"/>
                  </a:lnTo>
                  <a:lnTo>
                    <a:pt x="143" y="106"/>
                  </a:lnTo>
                  <a:lnTo>
                    <a:pt x="141" y="106"/>
                  </a:lnTo>
                  <a:lnTo>
                    <a:pt x="137" y="105"/>
                  </a:lnTo>
                  <a:lnTo>
                    <a:pt x="133" y="105"/>
                  </a:lnTo>
                  <a:lnTo>
                    <a:pt x="133" y="103"/>
                  </a:lnTo>
                  <a:lnTo>
                    <a:pt x="133" y="99"/>
                  </a:lnTo>
                  <a:lnTo>
                    <a:pt x="155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97" name="Freeform 433"/>
            <p:cNvSpPr>
              <a:spLocks noChangeAspect="1"/>
            </p:cNvSpPr>
            <p:nvPr/>
          </p:nvSpPr>
          <p:spPr bwMode="auto">
            <a:xfrm>
              <a:off x="3083" y="632"/>
              <a:ext cx="48" cy="78"/>
            </a:xfrm>
            <a:custGeom>
              <a:avLst/>
              <a:gdLst>
                <a:gd name="T0" fmla="*/ 30 w 48"/>
                <a:gd name="T1" fmla="*/ 4 h 78"/>
                <a:gd name="T2" fmla="*/ 30 w 48"/>
                <a:gd name="T3" fmla="*/ 2 h 78"/>
                <a:gd name="T4" fmla="*/ 29 w 48"/>
                <a:gd name="T5" fmla="*/ 1 h 78"/>
                <a:gd name="T6" fmla="*/ 28 w 48"/>
                <a:gd name="T7" fmla="*/ 0 h 78"/>
                <a:gd name="T8" fmla="*/ 26 w 48"/>
                <a:gd name="T9" fmla="*/ 0 h 78"/>
                <a:gd name="T10" fmla="*/ 19 w 48"/>
                <a:gd name="T11" fmla="*/ 4 h 78"/>
                <a:gd name="T12" fmla="*/ 12 w 48"/>
                <a:gd name="T13" fmla="*/ 7 h 78"/>
                <a:gd name="T14" fmla="*/ 6 w 48"/>
                <a:gd name="T15" fmla="*/ 7 h 78"/>
                <a:gd name="T16" fmla="*/ 2 w 48"/>
                <a:gd name="T17" fmla="*/ 8 h 78"/>
                <a:gd name="T18" fmla="*/ 0 w 48"/>
                <a:gd name="T19" fmla="*/ 8 h 78"/>
                <a:gd name="T20" fmla="*/ 0 w 48"/>
                <a:gd name="T21" fmla="*/ 13 h 78"/>
                <a:gd name="T22" fmla="*/ 2 w 48"/>
                <a:gd name="T23" fmla="*/ 13 h 78"/>
                <a:gd name="T24" fmla="*/ 5 w 48"/>
                <a:gd name="T25" fmla="*/ 13 h 78"/>
                <a:gd name="T26" fmla="*/ 9 w 48"/>
                <a:gd name="T27" fmla="*/ 12 h 78"/>
                <a:gd name="T28" fmla="*/ 14 w 48"/>
                <a:gd name="T29" fmla="*/ 11 h 78"/>
                <a:gd name="T30" fmla="*/ 19 w 48"/>
                <a:gd name="T31" fmla="*/ 10 h 78"/>
                <a:gd name="T32" fmla="*/ 19 w 48"/>
                <a:gd name="T33" fmla="*/ 68 h 78"/>
                <a:gd name="T34" fmla="*/ 19 w 48"/>
                <a:gd name="T35" fmla="*/ 70 h 78"/>
                <a:gd name="T36" fmla="*/ 18 w 48"/>
                <a:gd name="T37" fmla="*/ 72 h 78"/>
                <a:gd name="T38" fmla="*/ 14 w 48"/>
                <a:gd name="T39" fmla="*/ 73 h 78"/>
                <a:gd name="T40" fmla="*/ 7 w 48"/>
                <a:gd name="T41" fmla="*/ 73 h 78"/>
                <a:gd name="T42" fmla="*/ 1 w 48"/>
                <a:gd name="T43" fmla="*/ 73 h 78"/>
                <a:gd name="T44" fmla="*/ 1 w 48"/>
                <a:gd name="T45" fmla="*/ 78 h 78"/>
                <a:gd name="T46" fmla="*/ 13 w 48"/>
                <a:gd name="T47" fmla="*/ 78 h 78"/>
                <a:gd name="T48" fmla="*/ 25 w 48"/>
                <a:gd name="T49" fmla="*/ 78 h 78"/>
                <a:gd name="T50" fmla="*/ 36 w 48"/>
                <a:gd name="T51" fmla="*/ 78 h 78"/>
                <a:gd name="T52" fmla="*/ 48 w 48"/>
                <a:gd name="T53" fmla="*/ 78 h 78"/>
                <a:gd name="T54" fmla="*/ 48 w 48"/>
                <a:gd name="T55" fmla="*/ 73 h 78"/>
                <a:gd name="T56" fmla="*/ 42 w 48"/>
                <a:gd name="T57" fmla="*/ 73 h 78"/>
                <a:gd name="T58" fmla="*/ 35 w 48"/>
                <a:gd name="T59" fmla="*/ 73 h 78"/>
                <a:gd name="T60" fmla="*/ 31 w 48"/>
                <a:gd name="T61" fmla="*/ 72 h 78"/>
                <a:gd name="T62" fmla="*/ 30 w 48"/>
                <a:gd name="T63" fmla="*/ 70 h 78"/>
                <a:gd name="T64" fmla="*/ 30 w 48"/>
                <a:gd name="T65" fmla="*/ 68 h 78"/>
                <a:gd name="T66" fmla="*/ 30 w 48"/>
                <a:gd name="T67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" h="78">
                  <a:moveTo>
                    <a:pt x="30" y="4"/>
                  </a:moveTo>
                  <a:lnTo>
                    <a:pt x="30" y="2"/>
                  </a:lnTo>
                  <a:lnTo>
                    <a:pt x="29" y="1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19" y="4"/>
                  </a:lnTo>
                  <a:lnTo>
                    <a:pt x="12" y="7"/>
                  </a:lnTo>
                  <a:lnTo>
                    <a:pt x="6" y="7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5" y="13"/>
                  </a:lnTo>
                  <a:lnTo>
                    <a:pt x="9" y="12"/>
                  </a:lnTo>
                  <a:lnTo>
                    <a:pt x="14" y="11"/>
                  </a:lnTo>
                  <a:lnTo>
                    <a:pt x="19" y="10"/>
                  </a:lnTo>
                  <a:lnTo>
                    <a:pt x="19" y="68"/>
                  </a:lnTo>
                  <a:lnTo>
                    <a:pt x="19" y="70"/>
                  </a:lnTo>
                  <a:lnTo>
                    <a:pt x="18" y="72"/>
                  </a:lnTo>
                  <a:lnTo>
                    <a:pt x="14" y="73"/>
                  </a:lnTo>
                  <a:lnTo>
                    <a:pt x="7" y="73"/>
                  </a:lnTo>
                  <a:lnTo>
                    <a:pt x="1" y="73"/>
                  </a:lnTo>
                  <a:lnTo>
                    <a:pt x="1" y="78"/>
                  </a:lnTo>
                  <a:lnTo>
                    <a:pt x="13" y="78"/>
                  </a:lnTo>
                  <a:lnTo>
                    <a:pt x="25" y="78"/>
                  </a:lnTo>
                  <a:lnTo>
                    <a:pt x="36" y="78"/>
                  </a:lnTo>
                  <a:lnTo>
                    <a:pt x="48" y="78"/>
                  </a:lnTo>
                  <a:lnTo>
                    <a:pt x="48" y="73"/>
                  </a:lnTo>
                  <a:lnTo>
                    <a:pt x="42" y="73"/>
                  </a:lnTo>
                  <a:lnTo>
                    <a:pt x="35" y="73"/>
                  </a:lnTo>
                  <a:lnTo>
                    <a:pt x="31" y="72"/>
                  </a:lnTo>
                  <a:lnTo>
                    <a:pt x="30" y="70"/>
                  </a:lnTo>
                  <a:lnTo>
                    <a:pt x="30" y="68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98" name="Freeform 434"/>
            <p:cNvSpPr>
              <a:spLocks noChangeAspect="1"/>
            </p:cNvSpPr>
            <p:nvPr/>
          </p:nvSpPr>
          <p:spPr bwMode="auto">
            <a:xfrm>
              <a:off x="3182" y="476"/>
              <a:ext cx="55" cy="234"/>
            </a:xfrm>
            <a:custGeom>
              <a:avLst/>
              <a:gdLst>
                <a:gd name="T0" fmla="*/ 55 w 55"/>
                <a:gd name="T1" fmla="*/ 117 h 234"/>
                <a:gd name="T2" fmla="*/ 54 w 55"/>
                <a:gd name="T3" fmla="*/ 102 h 234"/>
                <a:gd name="T4" fmla="*/ 52 w 55"/>
                <a:gd name="T5" fmla="*/ 84 h 234"/>
                <a:gd name="T6" fmla="*/ 47 w 55"/>
                <a:gd name="T7" fmla="*/ 64 h 234"/>
                <a:gd name="T8" fmla="*/ 39 w 55"/>
                <a:gd name="T9" fmla="*/ 44 h 234"/>
                <a:gd name="T10" fmla="*/ 28 w 55"/>
                <a:gd name="T11" fmla="*/ 25 h 234"/>
                <a:gd name="T12" fmla="*/ 17 w 55"/>
                <a:gd name="T13" fmla="*/ 11 h 234"/>
                <a:gd name="T14" fmla="*/ 7 w 55"/>
                <a:gd name="T15" fmla="*/ 3 h 234"/>
                <a:gd name="T16" fmla="*/ 3 w 55"/>
                <a:gd name="T17" fmla="*/ 0 h 234"/>
                <a:gd name="T18" fmla="*/ 1 w 55"/>
                <a:gd name="T19" fmla="*/ 1 h 234"/>
                <a:gd name="T20" fmla="*/ 0 w 55"/>
                <a:gd name="T21" fmla="*/ 2 h 234"/>
                <a:gd name="T22" fmla="*/ 0 w 55"/>
                <a:gd name="T23" fmla="*/ 3 h 234"/>
                <a:gd name="T24" fmla="*/ 1 w 55"/>
                <a:gd name="T25" fmla="*/ 4 h 234"/>
                <a:gd name="T26" fmla="*/ 2 w 55"/>
                <a:gd name="T27" fmla="*/ 5 h 234"/>
                <a:gd name="T28" fmla="*/ 5 w 55"/>
                <a:gd name="T29" fmla="*/ 8 h 234"/>
                <a:gd name="T30" fmla="*/ 20 w 55"/>
                <a:gd name="T31" fmla="*/ 28 h 234"/>
                <a:gd name="T32" fmla="*/ 32 w 55"/>
                <a:gd name="T33" fmla="*/ 53 h 234"/>
                <a:gd name="T34" fmla="*/ 39 w 55"/>
                <a:gd name="T35" fmla="*/ 83 h 234"/>
                <a:gd name="T36" fmla="*/ 41 w 55"/>
                <a:gd name="T37" fmla="*/ 117 h 234"/>
                <a:gd name="T38" fmla="*/ 39 w 55"/>
                <a:gd name="T39" fmla="*/ 147 h 234"/>
                <a:gd name="T40" fmla="*/ 33 w 55"/>
                <a:gd name="T41" fmla="*/ 176 h 234"/>
                <a:gd name="T42" fmla="*/ 22 w 55"/>
                <a:gd name="T43" fmla="*/ 204 h 234"/>
                <a:gd name="T44" fmla="*/ 3 w 55"/>
                <a:gd name="T45" fmla="*/ 228 h 234"/>
                <a:gd name="T46" fmla="*/ 1 w 55"/>
                <a:gd name="T47" fmla="*/ 231 h 234"/>
                <a:gd name="T48" fmla="*/ 0 w 55"/>
                <a:gd name="T49" fmla="*/ 232 h 234"/>
                <a:gd name="T50" fmla="*/ 1 w 55"/>
                <a:gd name="T51" fmla="*/ 233 h 234"/>
                <a:gd name="T52" fmla="*/ 3 w 55"/>
                <a:gd name="T53" fmla="*/ 234 h 234"/>
                <a:gd name="T54" fmla="*/ 8 w 55"/>
                <a:gd name="T55" fmla="*/ 231 h 234"/>
                <a:gd name="T56" fmla="*/ 17 w 55"/>
                <a:gd name="T57" fmla="*/ 222 h 234"/>
                <a:gd name="T58" fmla="*/ 29 w 55"/>
                <a:gd name="T59" fmla="*/ 208 h 234"/>
                <a:gd name="T60" fmla="*/ 40 w 55"/>
                <a:gd name="T61" fmla="*/ 188 h 234"/>
                <a:gd name="T62" fmla="*/ 47 w 55"/>
                <a:gd name="T63" fmla="*/ 169 h 234"/>
                <a:gd name="T64" fmla="*/ 52 w 55"/>
                <a:gd name="T65" fmla="*/ 150 h 234"/>
                <a:gd name="T66" fmla="*/ 54 w 55"/>
                <a:gd name="T67" fmla="*/ 133 h 234"/>
                <a:gd name="T68" fmla="*/ 55 w 55"/>
                <a:gd name="T69" fmla="*/ 11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4">
                  <a:moveTo>
                    <a:pt x="55" y="117"/>
                  </a:moveTo>
                  <a:lnTo>
                    <a:pt x="54" y="102"/>
                  </a:lnTo>
                  <a:lnTo>
                    <a:pt x="52" y="84"/>
                  </a:lnTo>
                  <a:lnTo>
                    <a:pt x="47" y="64"/>
                  </a:lnTo>
                  <a:lnTo>
                    <a:pt x="39" y="44"/>
                  </a:lnTo>
                  <a:lnTo>
                    <a:pt x="28" y="25"/>
                  </a:lnTo>
                  <a:lnTo>
                    <a:pt x="17" y="11"/>
                  </a:lnTo>
                  <a:lnTo>
                    <a:pt x="7" y="3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5" y="8"/>
                  </a:lnTo>
                  <a:lnTo>
                    <a:pt x="20" y="28"/>
                  </a:lnTo>
                  <a:lnTo>
                    <a:pt x="32" y="53"/>
                  </a:lnTo>
                  <a:lnTo>
                    <a:pt x="39" y="83"/>
                  </a:lnTo>
                  <a:lnTo>
                    <a:pt x="41" y="117"/>
                  </a:lnTo>
                  <a:lnTo>
                    <a:pt x="39" y="147"/>
                  </a:lnTo>
                  <a:lnTo>
                    <a:pt x="33" y="176"/>
                  </a:lnTo>
                  <a:lnTo>
                    <a:pt x="22" y="204"/>
                  </a:lnTo>
                  <a:lnTo>
                    <a:pt x="3" y="228"/>
                  </a:lnTo>
                  <a:lnTo>
                    <a:pt x="1" y="231"/>
                  </a:lnTo>
                  <a:lnTo>
                    <a:pt x="0" y="232"/>
                  </a:lnTo>
                  <a:lnTo>
                    <a:pt x="1" y="233"/>
                  </a:lnTo>
                  <a:lnTo>
                    <a:pt x="3" y="234"/>
                  </a:lnTo>
                  <a:lnTo>
                    <a:pt x="8" y="231"/>
                  </a:lnTo>
                  <a:lnTo>
                    <a:pt x="17" y="222"/>
                  </a:lnTo>
                  <a:lnTo>
                    <a:pt x="29" y="208"/>
                  </a:lnTo>
                  <a:lnTo>
                    <a:pt x="40" y="188"/>
                  </a:lnTo>
                  <a:lnTo>
                    <a:pt x="47" y="169"/>
                  </a:lnTo>
                  <a:lnTo>
                    <a:pt x="52" y="150"/>
                  </a:lnTo>
                  <a:lnTo>
                    <a:pt x="54" y="133"/>
                  </a:lnTo>
                  <a:lnTo>
                    <a:pt x="55" y="1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99" name="Freeform 435"/>
            <p:cNvSpPr>
              <a:spLocks noChangeAspect="1" noEditPoints="1"/>
            </p:cNvSpPr>
            <p:nvPr/>
          </p:nvSpPr>
          <p:spPr bwMode="auto">
            <a:xfrm>
              <a:off x="3345" y="503"/>
              <a:ext cx="142" cy="181"/>
            </a:xfrm>
            <a:custGeom>
              <a:avLst/>
              <a:gdLst>
                <a:gd name="T0" fmla="*/ 138 w 142"/>
                <a:gd name="T1" fmla="*/ 10 h 181"/>
                <a:gd name="T2" fmla="*/ 141 w 142"/>
                <a:gd name="T3" fmla="*/ 8 h 181"/>
                <a:gd name="T4" fmla="*/ 142 w 142"/>
                <a:gd name="T5" fmla="*/ 4 h 181"/>
                <a:gd name="T6" fmla="*/ 141 w 142"/>
                <a:gd name="T7" fmla="*/ 1 h 181"/>
                <a:gd name="T8" fmla="*/ 138 w 142"/>
                <a:gd name="T9" fmla="*/ 0 h 181"/>
                <a:gd name="T10" fmla="*/ 136 w 142"/>
                <a:gd name="T11" fmla="*/ 0 h 181"/>
                <a:gd name="T12" fmla="*/ 134 w 142"/>
                <a:gd name="T13" fmla="*/ 1 h 181"/>
                <a:gd name="T14" fmla="*/ 4 w 142"/>
                <a:gd name="T15" fmla="*/ 62 h 181"/>
                <a:gd name="T16" fmla="*/ 0 w 142"/>
                <a:gd name="T17" fmla="*/ 65 h 181"/>
                <a:gd name="T18" fmla="*/ 0 w 142"/>
                <a:gd name="T19" fmla="*/ 68 h 181"/>
                <a:gd name="T20" fmla="*/ 1 w 142"/>
                <a:gd name="T21" fmla="*/ 70 h 181"/>
                <a:gd name="T22" fmla="*/ 4 w 142"/>
                <a:gd name="T23" fmla="*/ 73 h 181"/>
                <a:gd name="T24" fmla="*/ 134 w 142"/>
                <a:gd name="T25" fmla="*/ 134 h 181"/>
                <a:gd name="T26" fmla="*/ 136 w 142"/>
                <a:gd name="T27" fmla="*/ 135 h 181"/>
                <a:gd name="T28" fmla="*/ 138 w 142"/>
                <a:gd name="T29" fmla="*/ 135 h 181"/>
                <a:gd name="T30" fmla="*/ 141 w 142"/>
                <a:gd name="T31" fmla="*/ 134 h 181"/>
                <a:gd name="T32" fmla="*/ 142 w 142"/>
                <a:gd name="T33" fmla="*/ 131 h 181"/>
                <a:gd name="T34" fmla="*/ 142 w 142"/>
                <a:gd name="T35" fmla="*/ 128 h 181"/>
                <a:gd name="T36" fmla="*/ 137 w 142"/>
                <a:gd name="T37" fmla="*/ 125 h 181"/>
                <a:gd name="T38" fmla="*/ 15 w 142"/>
                <a:gd name="T39" fmla="*/ 68 h 181"/>
                <a:gd name="T40" fmla="*/ 138 w 142"/>
                <a:gd name="T41" fmla="*/ 10 h 181"/>
                <a:gd name="T42" fmla="*/ 134 w 142"/>
                <a:gd name="T43" fmla="*/ 181 h 181"/>
                <a:gd name="T44" fmla="*/ 137 w 142"/>
                <a:gd name="T45" fmla="*/ 180 h 181"/>
                <a:gd name="T46" fmla="*/ 140 w 142"/>
                <a:gd name="T47" fmla="*/ 180 h 181"/>
                <a:gd name="T48" fmla="*/ 142 w 142"/>
                <a:gd name="T49" fmla="*/ 179 h 181"/>
                <a:gd name="T50" fmla="*/ 142 w 142"/>
                <a:gd name="T51" fmla="*/ 176 h 181"/>
                <a:gd name="T52" fmla="*/ 142 w 142"/>
                <a:gd name="T53" fmla="*/ 173 h 181"/>
                <a:gd name="T54" fmla="*/ 139 w 142"/>
                <a:gd name="T55" fmla="*/ 172 h 181"/>
                <a:gd name="T56" fmla="*/ 137 w 142"/>
                <a:gd name="T57" fmla="*/ 171 h 181"/>
                <a:gd name="T58" fmla="*/ 134 w 142"/>
                <a:gd name="T59" fmla="*/ 171 h 181"/>
                <a:gd name="T60" fmla="*/ 8 w 142"/>
                <a:gd name="T61" fmla="*/ 171 h 181"/>
                <a:gd name="T62" fmla="*/ 5 w 142"/>
                <a:gd name="T63" fmla="*/ 171 h 181"/>
                <a:gd name="T64" fmla="*/ 2 w 142"/>
                <a:gd name="T65" fmla="*/ 172 h 181"/>
                <a:gd name="T66" fmla="*/ 0 w 142"/>
                <a:gd name="T67" fmla="*/ 173 h 181"/>
                <a:gd name="T68" fmla="*/ 0 w 142"/>
                <a:gd name="T69" fmla="*/ 176 h 181"/>
                <a:gd name="T70" fmla="*/ 0 w 142"/>
                <a:gd name="T71" fmla="*/ 179 h 181"/>
                <a:gd name="T72" fmla="*/ 2 w 142"/>
                <a:gd name="T73" fmla="*/ 180 h 181"/>
                <a:gd name="T74" fmla="*/ 5 w 142"/>
                <a:gd name="T75" fmla="*/ 180 h 181"/>
                <a:gd name="T76" fmla="*/ 8 w 142"/>
                <a:gd name="T77" fmla="*/ 181 h 181"/>
                <a:gd name="T78" fmla="*/ 134 w 142"/>
                <a:gd name="T7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2" h="181">
                  <a:moveTo>
                    <a:pt x="138" y="10"/>
                  </a:moveTo>
                  <a:lnTo>
                    <a:pt x="141" y="8"/>
                  </a:lnTo>
                  <a:lnTo>
                    <a:pt x="142" y="4"/>
                  </a:lnTo>
                  <a:lnTo>
                    <a:pt x="141" y="1"/>
                  </a:lnTo>
                  <a:lnTo>
                    <a:pt x="138" y="0"/>
                  </a:lnTo>
                  <a:lnTo>
                    <a:pt x="136" y="0"/>
                  </a:lnTo>
                  <a:lnTo>
                    <a:pt x="134" y="1"/>
                  </a:lnTo>
                  <a:lnTo>
                    <a:pt x="4" y="62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1" y="70"/>
                  </a:lnTo>
                  <a:lnTo>
                    <a:pt x="4" y="73"/>
                  </a:lnTo>
                  <a:lnTo>
                    <a:pt x="134" y="134"/>
                  </a:lnTo>
                  <a:lnTo>
                    <a:pt x="136" y="135"/>
                  </a:lnTo>
                  <a:lnTo>
                    <a:pt x="138" y="135"/>
                  </a:lnTo>
                  <a:lnTo>
                    <a:pt x="141" y="134"/>
                  </a:lnTo>
                  <a:lnTo>
                    <a:pt x="142" y="131"/>
                  </a:lnTo>
                  <a:lnTo>
                    <a:pt x="142" y="128"/>
                  </a:lnTo>
                  <a:lnTo>
                    <a:pt x="137" y="125"/>
                  </a:lnTo>
                  <a:lnTo>
                    <a:pt x="15" y="68"/>
                  </a:lnTo>
                  <a:lnTo>
                    <a:pt x="138" y="10"/>
                  </a:lnTo>
                  <a:close/>
                  <a:moveTo>
                    <a:pt x="134" y="181"/>
                  </a:moveTo>
                  <a:lnTo>
                    <a:pt x="137" y="180"/>
                  </a:lnTo>
                  <a:lnTo>
                    <a:pt x="140" y="180"/>
                  </a:lnTo>
                  <a:lnTo>
                    <a:pt x="142" y="179"/>
                  </a:lnTo>
                  <a:lnTo>
                    <a:pt x="142" y="176"/>
                  </a:lnTo>
                  <a:lnTo>
                    <a:pt x="142" y="173"/>
                  </a:lnTo>
                  <a:lnTo>
                    <a:pt x="139" y="172"/>
                  </a:lnTo>
                  <a:lnTo>
                    <a:pt x="137" y="171"/>
                  </a:lnTo>
                  <a:lnTo>
                    <a:pt x="134" y="171"/>
                  </a:lnTo>
                  <a:lnTo>
                    <a:pt x="8" y="171"/>
                  </a:lnTo>
                  <a:lnTo>
                    <a:pt x="5" y="171"/>
                  </a:lnTo>
                  <a:lnTo>
                    <a:pt x="2" y="172"/>
                  </a:lnTo>
                  <a:lnTo>
                    <a:pt x="0" y="173"/>
                  </a:lnTo>
                  <a:lnTo>
                    <a:pt x="0" y="176"/>
                  </a:lnTo>
                  <a:lnTo>
                    <a:pt x="0" y="179"/>
                  </a:lnTo>
                  <a:lnTo>
                    <a:pt x="2" y="180"/>
                  </a:lnTo>
                  <a:lnTo>
                    <a:pt x="5" y="180"/>
                  </a:lnTo>
                  <a:lnTo>
                    <a:pt x="8" y="181"/>
                  </a:lnTo>
                  <a:lnTo>
                    <a:pt x="134" y="18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00" name="Freeform 436"/>
            <p:cNvSpPr>
              <a:spLocks noChangeAspect="1"/>
            </p:cNvSpPr>
            <p:nvPr/>
          </p:nvSpPr>
          <p:spPr bwMode="auto">
            <a:xfrm>
              <a:off x="3581" y="492"/>
              <a:ext cx="170" cy="160"/>
            </a:xfrm>
            <a:custGeom>
              <a:avLst/>
              <a:gdLst>
                <a:gd name="T0" fmla="*/ 158 w 170"/>
                <a:gd name="T1" fmla="*/ 103 h 160"/>
                <a:gd name="T2" fmla="*/ 158 w 170"/>
                <a:gd name="T3" fmla="*/ 100 h 160"/>
                <a:gd name="T4" fmla="*/ 153 w 170"/>
                <a:gd name="T5" fmla="*/ 100 h 160"/>
                <a:gd name="T6" fmla="*/ 147 w 170"/>
                <a:gd name="T7" fmla="*/ 114 h 160"/>
                <a:gd name="T8" fmla="*/ 136 w 170"/>
                <a:gd name="T9" fmla="*/ 133 h 160"/>
                <a:gd name="T10" fmla="*/ 122 w 170"/>
                <a:gd name="T11" fmla="*/ 145 h 160"/>
                <a:gd name="T12" fmla="*/ 102 w 170"/>
                <a:gd name="T13" fmla="*/ 152 h 160"/>
                <a:gd name="T14" fmla="*/ 54 w 170"/>
                <a:gd name="T15" fmla="*/ 152 h 160"/>
                <a:gd name="T16" fmla="*/ 49 w 170"/>
                <a:gd name="T17" fmla="*/ 152 h 160"/>
                <a:gd name="T18" fmla="*/ 46 w 170"/>
                <a:gd name="T19" fmla="*/ 150 h 160"/>
                <a:gd name="T20" fmla="*/ 47 w 170"/>
                <a:gd name="T21" fmla="*/ 144 h 160"/>
                <a:gd name="T22" fmla="*/ 86 w 170"/>
                <a:gd name="T23" fmla="*/ 80 h 160"/>
                <a:gd name="T24" fmla="*/ 98 w 170"/>
                <a:gd name="T25" fmla="*/ 81 h 160"/>
                <a:gd name="T26" fmla="*/ 104 w 170"/>
                <a:gd name="T27" fmla="*/ 84 h 160"/>
                <a:gd name="T28" fmla="*/ 106 w 170"/>
                <a:gd name="T29" fmla="*/ 87 h 160"/>
                <a:gd name="T30" fmla="*/ 106 w 170"/>
                <a:gd name="T31" fmla="*/ 91 h 160"/>
                <a:gd name="T32" fmla="*/ 104 w 170"/>
                <a:gd name="T33" fmla="*/ 103 h 160"/>
                <a:gd name="T34" fmla="*/ 104 w 170"/>
                <a:gd name="T35" fmla="*/ 107 h 160"/>
                <a:gd name="T36" fmla="*/ 109 w 170"/>
                <a:gd name="T37" fmla="*/ 107 h 160"/>
                <a:gd name="T38" fmla="*/ 124 w 170"/>
                <a:gd name="T39" fmla="*/ 48 h 160"/>
                <a:gd name="T40" fmla="*/ 121 w 170"/>
                <a:gd name="T41" fmla="*/ 46 h 160"/>
                <a:gd name="T42" fmla="*/ 118 w 170"/>
                <a:gd name="T43" fmla="*/ 50 h 160"/>
                <a:gd name="T44" fmla="*/ 114 w 170"/>
                <a:gd name="T45" fmla="*/ 61 h 160"/>
                <a:gd name="T46" fmla="*/ 108 w 170"/>
                <a:gd name="T47" fmla="*/ 68 h 160"/>
                <a:gd name="T48" fmla="*/ 100 w 170"/>
                <a:gd name="T49" fmla="*/ 72 h 160"/>
                <a:gd name="T50" fmla="*/ 87 w 170"/>
                <a:gd name="T51" fmla="*/ 73 h 160"/>
                <a:gd name="T52" fmla="*/ 79 w 170"/>
                <a:gd name="T53" fmla="*/ 17 h 160"/>
                <a:gd name="T54" fmla="*/ 82 w 170"/>
                <a:gd name="T55" fmla="*/ 9 h 160"/>
                <a:gd name="T56" fmla="*/ 92 w 170"/>
                <a:gd name="T57" fmla="*/ 8 h 160"/>
                <a:gd name="T58" fmla="*/ 134 w 170"/>
                <a:gd name="T59" fmla="*/ 8 h 160"/>
                <a:gd name="T60" fmla="*/ 148 w 170"/>
                <a:gd name="T61" fmla="*/ 11 h 160"/>
                <a:gd name="T62" fmla="*/ 156 w 170"/>
                <a:gd name="T63" fmla="*/ 17 h 160"/>
                <a:gd name="T64" fmla="*/ 160 w 170"/>
                <a:gd name="T65" fmla="*/ 27 h 160"/>
                <a:gd name="T66" fmla="*/ 160 w 170"/>
                <a:gd name="T67" fmla="*/ 37 h 160"/>
                <a:gd name="T68" fmla="*/ 160 w 170"/>
                <a:gd name="T69" fmla="*/ 42 h 160"/>
                <a:gd name="T70" fmla="*/ 159 w 170"/>
                <a:gd name="T71" fmla="*/ 50 h 160"/>
                <a:gd name="T72" fmla="*/ 162 w 170"/>
                <a:gd name="T73" fmla="*/ 53 h 160"/>
                <a:gd name="T74" fmla="*/ 165 w 170"/>
                <a:gd name="T75" fmla="*/ 47 h 160"/>
                <a:gd name="T76" fmla="*/ 170 w 170"/>
                <a:gd name="T77" fmla="*/ 3 h 160"/>
                <a:gd name="T78" fmla="*/ 167 w 170"/>
                <a:gd name="T79" fmla="*/ 0 h 160"/>
                <a:gd name="T80" fmla="*/ 45 w 170"/>
                <a:gd name="T81" fmla="*/ 0 h 160"/>
                <a:gd name="T82" fmla="*/ 40 w 170"/>
                <a:gd name="T83" fmla="*/ 1 h 160"/>
                <a:gd name="T84" fmla="*/ 38 w 170"/>
                <a:gd name="T85" fmla="*/ 5 h 160"/>
                <a:gd name="T86" fmla="*/ 45 w 170"/>
                <a:gd name="T87" fmla="*/ 8 h 160"/>
                <a:gd name="T88" fmla="*/ 56 w 170"/>
                <a:gd name="T89" fmla="*/ 8 h 160"/>
                <a:gd name="T90" fmla="*/ 60 w 170"/>
                <a:gd name="T91" fmla="*/ 12 h 160"/>
                <a:gd name="T92" fmla="*/ 59 w 170"/>
                <a:gd name="T93" fmla="*/ 17 h 160"/>
                <a:gd name="T94" fmla="*/ 27 w 170"/>
                <a:gd name="T95" fmla="*/ 144 h 160"/>
                <a:gd name="T96" fmla="*/ 25 w 170"/>
                <a:gd name="T97" fmla="*/ 149 h 160"/>
                <a:gd name="T98" fmla="*/ 21 w 170"/>
                <a:gd name="T99" fmla="*/ 151 h 160"/>
                <a:gd name="T100" fmla="*/ 13 w 170"/>
                <a:gd name="T101" fmla="*/ 152 h 160"/>
                <a:gd name="T102" fmla="*/ 4 w 170"/>
                <a:gd name="T103" fmla="*/ 152 h 160"/>
                <a:gd name="T104" fmla="*/ 1 w 170"/>
                <a:gd name="T105" fmla="*/ 154 h 160"/>
                <a:gd name="T106" fmla="*/ 2 w 170"/>
                <a:gd name="T107" fmla="*/ 159 h 160"/>
                <a:gd name="T108" fmla="*/ 128 w 170"/>
                <a:gd name="T109" fmla="*/ 160 h 160"/>
                <a:gd name="T110" fmla="*/ 133 w 170"/>
                <a:gd name="T111" fmla="*/ 159 h 160"/>
                <a:gd name="T112" fmla="*/ 135 w 170"/>
                <a:gd name="T113" fmla="*/ 15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0" h="160">
                  <a:moveTo>
                    <a:pt x="157" y="105"/>
                  </a:moveTo>
                  <a:lnTo>
                    <a:pt x="158" y="103"/>
                  </a:lnTo>
                  <a:lnTo>
                    <a:pt x="158" y="102"/>
                  </a:lnTo>
                  <a:lnTo>
                    <a:pt x="158" y="100"/>
                  </a:lnTo>
                  <a:lnTo>
                    <a:pt x="155" y="99"/>
                  </a:lnTo>
                  <a:lnTo>
                    <a:pt x="153" y="100"/>
                  </a:lnTo>
                  <a:lnTo>
                    <a:pt x="152" y="102"/>
                  </a:lnTo>
                  <a:lnTo>
                    <a:pt x="147" y="114"/>
                  </a:lnTo>
                  <a:lnTo>
                    <a:pt x="141" y="124"/>
                  </a:lnTo>
                  <a:lnTo>
                    <a:pt x="136" y="133"/>
                  </a:lnTo>
                  <a:lnTo>
                    <a:pt x="129" y="140"/>
                  </a:lnTo>
                  <a:lnTo>
                    <a:pt x="122" y="145"/>
                  </a:lnTo>
                  <a:lnTo>
                    <a:pt x="113" y="149"/>
                  </a:lnTo>
                  <a:lnTo>
                    <a:pt x="102" y="152"/>
                  </a:lnTo>
                  <a:lnTo>
                    <a:pt x="88" y="152"/>
                  </a:lnTo>
                  <a:lnTo>
                    <a:pt x="54" y="152"/>
                  </a:lnTo>
                  <a:lnTo>
                    <a:pt x="51" y="152"/>
                  </a:lnTo>
                  <a:lnTo>
                    <a:pt x="49" y="152"/>
                  </a:lnTo>
                  <a:lnTo>
                    <a:pt x="47" y="152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4"/>
                  </a:lnTo>
                  <a:lnTo>
                    <a:pt x="63" y="80"/>
                  </a:lnTo>
                  <a:lnTo>
                    <a:pt x="86" y="80"/>
                  </a:lnTo>
                  <a:lnTo>
                    <a:pt x="93" y="81"/>
                  </a:lnTo>
                  <a:lnTo>
                    <a:pt x="98" y="81"/>
                  </a:lnTo>
                  <a:lnTo>
                    <a:pt x="101" y="82"/>
                  </a:lnTo>
                  <a:lnTo>
                    <a:pt x="104" y="84"/>
                  </a:lnTo>
                  <a:lnTo>
                    <a:pt x="105" y="85"/>
                  </a:lnTo>
                  <a:lnTo>
                    <a:pt x="106" y="87"/>
                  </a:lnTo>
                  <a:lnTo>
                    <a:pt x="106" y="89"/>
                  </a:lnTo>
                  <a:lnTo>
                    <a:pt x="106" y="91"/>
                  </a:lnTo>
                  <a:lnTo>
                    <a:pt x="106" y="95"/>
                  </a:lnTo>
                  <a:lnTo>
                    <a:pt x="104" y="103"/>
                  </a:lnTo>
                  <a:lnTo>
                    <a:pt x="104" y="105"/>
                  </a:lnTo>
                  <a:lnTo>
                    <a:pt x="104" y="107"/>
                  </a:lnTo>
                  <a:lnTo>
                    <a:pt x="107" y="108"/>
                  </a:lnTo>
                  <a:lnTo>
                    <a:pt x="109" y="107"/>
                  </a:lnTo>
                  <a:lnTo>
                    <a:pt x="110" y="103"/>
                  </a:lnTo>
                  <a:lnTo>
                    <a:pt x="124" y="48"/>
                  </a:lnTo>
                  <a:lnTo>
                    <a:pt x="123" y="47"/>
                  </a:lnTo>
                  <a:lnTo>
                    <a:pt x="121" y="46"/>
                  </a:lnTo>
                  <a:lnTo>
                    <a:pt x="119" y="47"/>
                  </a:lnTo>
                  <a:lnTo>
                    <a:pt x="118" y="50"/>
                  </a:lnTo>
                  <a:lnTo>
                    <a:pt x="116" y="56"/>
                  </a:lnTo>
                  <a:lnTo>
                    <a:pt x="114" y="61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05" y="70"/>
                  </a:lnTo>
                  <a:lnTo>
                    <a:pt x="100" y="72"/>
                  </a:lnTo>
                  <a:lnTo>
                    <a:pt x="94" y="73"/>
                  </a:lnTo>
                  <a:lnTo>
                    <a:pt x="87" y="73"/>
                  </a:lnTo>
                  <a:lnTo>
                    <a:pt x="65" y="73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2" y="9"/>
                  </a:lnTo>
                  <a:lnTo>
                    <a:pt x="86" y="8"/>
                  </a:lnTo>
                  <a:lnTo>
                    <a:pt x="92" y="8"/>
                  </a:lnTo>
                  <a:lnTo>
                    <a:pt x="125" y="8"/>
                  </a:lnTo>
                  <a:lnTo>
                    <a:pt x="134" y="8"/>
                  </a:lnTo>
                  <a:lnTo>
                    <a:pt x="142" y="9"/>
                  </a:lnTo>
                  <a:lnTo>
                    <a:pt x="148" y="11"/>
                  </a:lnTo>
                  <a:lnTo>
                    <a:pt x="153" y="13"/>
                  </a:lnTo>
                  <a:lnTo>
                    <a:pt x="156" y="17"/>
                  </a:lnTo>
                  <a:lnTo>
                    <a:pt x="159" y="21"/>
                  </a:lnTo>
                  <a:lnTo>
                    <a:pt x="160" y="27"/>
                  </a:lnTo>
                  <a:lnTo>
                    <a:pt x="160" y="34"/>
                  </a:lnTo>
                  <a:lnTo>
                    <a:pt x="160" y="37"/>
                  </a:lnTo>
                  <a:lnTo>
                    <a:pt x="160" y="40"/>
                  </a:lnTo>
                  <a:lnTo>
                    <a:pt x="160" y="42"/>
                  </a:lnTo>
                  <a:lnTo>
                    <a:pt x="159" y="46"/>
                  </a:lnTo>
                  <a:lnTo>
                    <a:pt x="159" y="50"/>
                  </a:lnTo>
                  <a:lnTo>
                    <a:pt x="160" y="52"/>
                  </a:lnTo>
                  <a:lnTo>
                    <a:pt x="162" y="53"/>
                  </a:lnTo>
                  <a:lnTo>
                    <a:pt x="164" y="52"/>
                  </a:lnTo>
                  <a:lnTo>
                    <a:pt x="165" y="47"/>
                  </a:lnTo>
                  <a:lnTo>
                    <a:pt x="170" y="7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7" y="0"/>
                  </a:lnTo>
                  <a:lnTo>
                    <a:pt x="163" y="0"/>
                  </a:lnTo>
                  <a:lnTo>
                    <a:pt x="45" y="0"/>
                  </a:lnTo>
                  <a:lnTo>
                    <a:pt x="42" y="0"/>
                  </a:lnTo>
                  <a:lnTo>
                    <a:pt x="40" y="1"/>
                  </a:lnTo>
                  <a:lnTo>
                    <a:pt x="39" y="2"/>
                  </a:lnTo>
                  <a:lnTo>
                    <a:pt x="38" y="5"/>
                  </a:lnTo>
                  <a:lnTo>
                    <a:pt x="40" y="7"/>
                  </a:lnTo>
                  <a:lnTo>
                    <a:pt x="45" y="8"/>
                  </a:lnTo>
                  <a:lnTo>
                    <a:pt x="51" y="8"/>
                  </a:lnTo>
                  <a:lnTo>
                    <a:pt x="56" y="8"/>
                  </a:lnTo>
                  <a:lnTo>
                    <a:pt x="59" y="9"/>
                  </a:lnTo>
                  <a:lnTo>
                    <a:pt x="60" y="12"/>
                  </a:lnTo>
                  <a:lnTo>
                    <a:pt x="60" y="13"/>
                  </a:lnTo>
                  <a:lnTo>
                    <a:pt x="59" y="17"/>
                  </a:lnTo>
                  <a:lnTo>
                    <a:pt x="28" y="141"/>
                  </a:lnTo>
                  <a:lnTo>
                    <a:pt x="27" y="144"/>
                  </a:lnTo>
                  <a:lnTo>
                    <a:pt x="26" y="147"/>
                  </a:lnTo>
                  <a:lnTo>
                    <a:pt x="25" y="149"/>
                  </a:lnTo>
                  <a:lnTo>
                    <a:pt x="23" y="150"/>
                  </a:lnTo>
                  <a:lnTo>
                    <a:pt x="21" y="151"/>
                  </a:lnTo>
                  <a:lnTo>
                    <a:pt x="17" y="152"/>
                  </a:lnTo>
                  <a:lnTo>
                    <a:pt x="13" y="152"/>
                  </a:lnTo>
                  <a:lnTo>
                    <a:pt x="7" y="152"/>
                  </a:lnTo>
                  <a:lnTo>
                    <a:pt x="4" y="152"/>
                  </a:lnTo>
                  <a:lnTo>
                    <a:pt x="2" y="153"/>
                  </a:lnTo>
                  <a:lnTo>
                    <a:pt x="1" y="154"/>
                  </a:lnTo>
                  <a:lnTo>
                    <a:pt x="0" y="157"/>
                  </a:lnTo>
                  <a:lnTo>
                    <a:pt x="2" y="159"/>
                  </a:lnTo>
                  <a:lnTo>
                    <a:pt x="7" y="160"/>
                  </a:lnTo>
                  <a:lnTo>
                    <a:pt x="128" y="160"/>
                  </a:lnTo>
                  <a:lnTo>
                    <a:pt x="131" y="159"/>
                  </a:lnTo>
                  <a:lnTo>
                    <a:pt x="133" y="159"/>
                  </a:lnTo>
                  <a:lnTo>
                    <a:pt x="134" y="158"/>
                  </a:lnTo>
                  <a:lnTo>
                    <a:pt x="135" y="156"/>
                  </a:lnTo>
                  <a:lnTo>
                    <a:pt x="157" y="10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01" name="Freeform 437"/>
            <p:cNvSpPr>
              <a:spLocks noChangeAspect="1" noEditPoints="1"/>
            </p:cNvSpPr>
            <p:nvPr/>
          </p:nvSpPr>
          <p:spPr bwMode="auto">
            <a:xfrm>
              <a:off x="3754" y="570"/>
              <a:ext cx="124" cy="117"/>
            </a:xfrm>
            <a:custGeom>
              <a:avLst/>
              <a:gdLst>
                <a:gd name="T0" fmla="*/ 25 w 124"/>
                <a:gd name="T1" fmla="*/ 97 h 117"/>
                <a:gd name="T2" fmla="*/ 20 w 124"/>
                <a:gd name="T3" fmla="*/ 103 h 117"/>
                <a:gd name="T4" fmla="*/ 16 w 124"/>
                <a:gd name="T5" fmla="*/ 107 h 117"/>
                <a:gd name="T6" fmla="*/ 11 w 124"/>
                <a:gd name="T7" fmla="*/ 110 h 117"/>
                <a:gd name="T8" fmla="*/ 4 w 124"/>
                <a:gd name="T9" fmla="*/ 111 h 117"/>
                <a:gd name="T10" fmla="*/ 2 w 124"/>
                <a:gd name="T11" fmla="*/ 111 h 117"/>
                <a:gd name="T12" fmla="*/ 0 w 124"/>
                <a:gd name="T13" fmla="*/ 114 h 117"/>
                <a:gd name="T14" fmla="*/ 1 w 124"/>
                <a:gd name="T15" fmla="*/ 116 h 117"/>
                <a:gd name="T16" fmla="*/ 3 w 124"/>
                <a:gd name="T17" fmla="*/ 117 h 117"/>
                <a:gd name="T18" fmla="*/ 10 w 124"/>
                <a:gd name="T19" fmla="*/ 116 h 117"/>
                <a:gd name="T20" fmla="*/ 17 w 124"/>
                <a:gd name="T21" fmla="*/ 116 h 117"/>
                <a:gd name="T22" fmla="*/ 25 w 124"/>
                <a:gd name="T23" fmla="*/ 116 h 117"/>
                <a:gd name="T24" fmla="*/ 34 w 124"/>
                <a:gd name="T25" fmla="*/ 117 h 117"/>
                <a:gd name="T26" fmla="*/ 34 w 124"/>
                <a:gd name="T27" fmla="*/ 117 h 117"/>
                <a:gd name="T28" fmla="*/ 35 w 124"/>
                <a:gd name="T29" fmla="*/ 116 h 117"/>
                <a:gd name="T30" fmla="*/ 36 w 124"/>
                <a:gd name="T31" fmla="*/ 115 h 117"/>
                <a:gd name="T32" fmla="*/ 37 w 124"/>
                <a:gd name="T33" fmla="*/ 113 h 117"/>
                <a:gd name="T34" fmla="*/ 36 w 124"/>
                <a:gd name="T35" fmla="*/ 111 h 117"/>
                <a:gd name="T36" fmla="*/ 34 w 124"/>
                <a:gd name="T37" fmla="*/ 111 h 117"/>
                <a:gd name="T38" fmla="*/ 32 w 124"/>
                <a:gd name="T39" fmla="*/ 110 h 117"/>
                <a:gd name="T40" fmla="*/ 30 w 124"/>
                <a:gd name="T41" fmla="*/ 110 h 117"/>
                <a:gd name="T42" fmla="*/ 28 w 124"/>
                <a:gd name="T43" fmla="*/ 108 h 117"/>
                <a:gd name="T44" fmla="*/ 27 w 124"/>
                <a:gd name="T45" fmla="*/ 106 h 117"/>
                <a:gd name="T46" fmla="*/ 28 w 124"/>
                <a:gd name="T47" fmla="*/ 103 h 117"/>
                <a:gd name="T48" fmla="*/ 29 w 124"/>
                <a:gd name="T49" fmla="*/ 100 h 117"/>
                <a:gd name="T50" fmla="*/ 42 w 124"/>
                <a:gd name="T51" fmla="*/ 79 h 117"/>
                <a:gd name="T52" fmla="*/ 89 w 124"/>
                <a:gd name="T53" fmla="*/ 79 h 117"/>
                <a:gd name="T54" fmla="*/ 93 w 124"/>
                <a:gd name="T55" fmla="*/ 106 h 117"/>
                <a:gd name="T56" fmla="*/ 92 w 124"/>
                <a:gd name="T57" fmla="*/ 108 h 117"/>
                <a:gd name="T58" fmla="*/ 91 w 124"/>
                <a:gd name="T59" fmla="*/ 109 h 117"/>
                <a:gd name="T60" fmla="*/ 88 w 124"/>
                <a:gd name="T61" fmla="*/ 110 h 117"/>
                <a:gd name="T62" fmla="*/ 82 w 124"/>
                <a:gd name="T63" fmla="*/ 111 h 117"/>
                <a:gd name="T64" fmla="*/ 79 w 124"/>
                <a:gd name="T65" fmla="*/ 111 h 117"/>
                <a:gd name="T66" fmla="*/ 78 w 124"/>
                <a:gd name="T67" fmla="*/ 114 h 117"/>
                <a:gd name="T68" fmla="*/ 78 w 124"/>
                <a:gd name="T69" fmla="*/ 116 h 117"/>
                <a:gd name="T70" fmla="*/ 80 w 124"/>
                <a:gd name="T71" fmla="*/ 117 h 117"/>
                <a:gd name="T72" fmla="*/ 85 w 124"/>
                <a:gd name="T73" fmla="*/ 117 h 117"/>
                <a:gd name="T74" fmla="*/ 91 w 124"/>
                <a:gd name="T75" fmla="*/ 116 h 117"/>
                <a:gd name="T76" fmla="*/ 97 w 124"/>
                <a:gd name="T77" fmla="*/ 116 h 117"/>
                <a:gd name="T78" fmla="*/ 101 w 124"/>
                <a:gd name="T79" fmla="*/ 116 h 117"/>
                <a:gd name="T80" fmla="*/ 111 w 124"/>
                <a:gd name="T81" fmla="*/ 116 h 117"/>
                <a:gd name="T82" fmla="*/ 120 w 124"/>
                <a:gd name="T83" fmla="*/ 117 h 117"/>
                <a:gd name="T84" fmla="*/ 123 w 124"/>
                <a:gd name="T85" fmla="*/ 116 h 117"/>
                <a:gd name="T86" fmla="*/ 124 w 124"/>
                <a:gd name="T87" fmla="*/ 113 h 117"/>
                <a:gd name="T88" fmla="*/ 122 w 124"/>
                <a:gd name="T89" fmla="*/ 111 h 117"/>
                <a:gd name="T90" fmla="*/ 119 w 124"/>
                <a:gd name="T91" fmla="*/ 111 h 117"/>
                <a:gd name="T92" fmla="*/ 113 w 124"/>
                <a:gd name="T93" fmla="*/ 110 h 117"/>
                <a:gd name="T94" fmla="*/ 110 w 124"/>
                <a:gd name="T95" fmla="*/ 110 h 117"/>
                <a:gd name="T96" fmla="*/ 109 w 124"/>
                <a:gd name="T97" fmla="*/ 108 h 117"/>
                <a:gd name="T98" fmla="*/ 109 w 124"/>
                <a:gd name="T99" fmla="*/ 105 h 117"/>
                <a:gd name="T100" fmla="*/ 94 w 124"/>
                <a:gd name="T101" fmla="*/ 4 h 117"/>
                <a:gd name="T102" fmla="*/ 93 w 124"/>
                <a:gd name="T103" fmla="*/ 1 h 117"/>
                <a:gd name="T104" fmla="*/ 90 w 124"/>
                <a:gd name="T105" fmla="*/ 0 h 117"/>
                <a:gd name="T106" fmla="*/ 87 w 124"/>
                <a:gd name="T107" fmla="*/ 1 h 117"/>
                <a:gd name="T108" fmla="*/ 85 w 124"/>
                <a:gd name="T109" fmla="*/ 4 h 117"/>
                <a:gd name="T110" fmla="*/ 25 w 124"/>
                <a:gd name="T111" fmla="*/ 97 h 117"/>
                <a:gd name="T112" fmla="*/ 46 w 124"/>
                <a:gd name="T113" fmla="*/ 73 h 117"/>
                <a:gd name="T114" fmla="*/ 81 w 124"/>
                <a:gd name="T115" fmla="*/ 20 h 117"/>
                <a:gd name="T116" fmla="*/ 88 w 124"/>
                <a:gd name="T117" fmla="*/ 73 h 117"/>
                <a:gd name="T118" fmla="*/ 46 w 124"/>
                <a:gd name="T119" fmla="*/ 7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4" h="117">
                  <a:moveTo>
                    <a:pt x="25" y="97"/>
                  </a:moveTo>
                  <a:lnTo>
                    <a:pt x="20" y="103"/>
                  </a:lnTo>
                  <a:lnTo>
                    <a:pt x="16" y="107"/>
                  </a:lnTo>
                  <a:lnTo>
                    <a:pt x="11" y="110"/>
                  </a:lnTo>
                  <a:lnTo>
                    <a:pt x="4" y="111"/>
                  </a:lnTo>
                  <a:lnTo>
                    <a:pt x="2" y="111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10" y="116"/>
                  </a:lnTo>
                  <a:lnTo>
                    <a:pt x="17" y="116"/>
                  </a:lnTo>
                  <a:lnTo>
                    <a:pt x="25" y="116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35" y="116"/>
                  </a:lnTo>
                  <a:lnTo>
                    <a:pt x="36" y="115"/>
                  </a:lnTo>
                  <a:lnTo>
                    <a:pt x="37" y="113"/>
                  </a:lnTo>
                  <a:lnTo>
                    <a:pt x="36" y="111"/>
                  </a:lnTo>
                  <a:lnTo>
                    <a:pt x="34" y="111"/>
                  </a:lnTo>
                  <a:lnTo>
                    <a:pt x="32" y="110"/>
                  </a:lnTo>
                  <a:lnTo>
                    <a:pt x="30" y="110"/>
                  </a:lnTo>
                  <a:lnTo>
                    <a:pt x="28" y="108"/>
                  </a:lnTo>
                  <a:lnTo>
                    <a:pt x="27" y="106"/>
                  </a:lnTo>
                  <a:lnTo>
                    <a:pt x="28" y="103"/>
                  </a:lnTo>
                  <a:lnTo>
                    <a:pt x="29" y="100"/>
                  </a:lnTo>
                  <a:lnTo>
                    <a:pt x="42" y="79"/>
                  </a:lnTo>
                  <a:lnTo>
                    <a:pt x="89" y="79"/>
                  </a:lnTo>
                  <a:lnTo>
                    <a:pt x="93" y="106"/>
                  </a:lnTo>
                  <a:lnTo>
                    <a:pt x="92" y="108"/>
                  </a:lnTo>
                  <a:lnTo>
                    <a:pt x="91" y="109"/>
                  </a:lnTo>
                  <a:lnTo>
                    <a:pt x="88" y="110"/>
                  </a:lnTo>
                  <a:lnTo>
                    <a:pt x="82" y="111"/>
                  </a:lnTo>
                  <a:lnTo>
                    <a:pt x="79" y="111"/>
                  </a:lnTo>
                  <a:lnTo>
                    <a:pt x="78" y="114"/>
                  </a:lnTo>
                  <a:lnTo>
                    <a:pt x="78" y="116"/>
                  </a:lnTo>
                  <a:lnTo>
                    <a:pt x="80" y="117"/>
                  </a:lnTo>
                  <a:lnTo>
                    <a:pt x="85" y="117"/>
                  </a:lnTo>
                  <a:lnTo>
                    <a:pt x="91" y="116"/>
                  </a:lnTo>
                  <a:lnTo>
                    <a:pt x="97" y="116"/>
                  </a:lnTo>
                  <a:lnTo>
                    <a:pt x="101" y="116"/>
                  </a:lnTo>
                  <a:lnTo>
                    <a:pt x="111" y="116"/>
                  </a:lnTo>
                  <a:lnTo>
                    <a:pt x="120" y="117"/>
                  </a:lnTo>
                  <a:lnTo>
                    <a:pt x="123" y="116"/>
                  </a:lnTo>
                  <a:lnTo>
                    <a:pt x="124" y="113"/>
                  </a:lnTo>
                  <a:lnTo>
                    <a:pt x="122" y="111"/>
                  </a:lnTo>
                  <a:lnTo>
                    <a:pt x="119" y="111"/>
                  </a:lnTo>
                  <a:lnTo>
                    <a:pt x="113" y="110"/>
                  </a:lnTo>
                  <a:lnTo>
                    <a:pt x="110" y="110"/>
                  </a:lnTo>
                  <a:lnTo>
                    <a:pt x="109" y="108"/>
                  </a:lnTo>
                  <a:lnTo>
                    <a:pt x="109" y="105"/>
                  </a:lnTo>
                  <a:lnTo>
                    <a:pt x="94" y="4"/>
                  </a:lnTo>
                  <a:lnTo>
                    <a:pt x="93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5" y="4"/>
                  </a:lnTo>
                  <a:lnTo>
                    <a:pt x="25" y="97"/>
                  </a:lnTo>
                  <a:close/>
                  <a:moveTo>
                    <a:pt x="46" y="73"/>
                  </a:moveTo>
                  <a:lnTo>
                    <a:pt x="81" y="20"/>
                  </a:lnTo>
                  <a:lnTo>
                    <a:pt x="88" y="73"/>
                  </a:lnTo>
                  <a:lnTo>
                    <a:pt x="46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02" name="Freeform 438"/>
            <p:cNvSpPr>
              <a:spLocks noChangeAspect="1" noEditPoints="1"/>
            </p:cNvSpPr>
            <p:nvPr/>
          </p:nvSpPr>
          <p:spPr bwMode="auto">
            <a:xfrm>
              <a:off x="3897" y="575"/>
              <a:ext cx="126" cy="112"/>
            </a:xfrm>
            <a:custGeom>
              <a:avLst/>
              <a:gdLst>
                <a:gd name="T0" fmla="*/ 19 w 126"/>
                <a:gd name="T1" fmla="*/ 102 h 112"/>
                <a:gd name="T2" fmla="*/ 13 w 126"/>
                <a:gd name="T3" fmla="*/ 105 h 112"/>
                <a:gd name="T4" fmla="*/ 2 w 126"/>
                <a:gd name="T5" fmla="*/ 106 h 112"/>
                <a:gd name="T6" fmla="*/ 2 w 126"/>
                <a:gd name="T7" fmla="*/ 111 h 112"/>
                <a:gd name="T8" fmla="*/ 69 w 126"/>
                <a:gd name="T9" fmla="*/ 112 h 112"/>
                <a:gd name="T10" fmla="*/ 103 w 126"/>
                <a:gd name="T11" fmla="*/ 100 h 112"/>
                <a:gd name="T12" fmla="*/ 117 w 126"/>
                <a:gd name="T13" fmla="*/ 77 h 112"/>
                <a:gd name="T14" fmla="*/ 110 w 126"/>
                <a:gd name="T15" fmla="*/ 61 h 112"/>
                <a:gd name="T16" fmla="*/ 89 w 126"/>
                <a:gd name="T17" fmla="*/ 53 h 112"/>
                <a:gd name="T18" fmla="*/ 115 w 126"/>
                <a:gd name="T19" fmla="*/ 42 h 112"/>
                <a:gd name="T20" fmla="*/ 126 w 126"/>
                <a:gd name="T21" fmla="*/ 23 h 112"/>
                <a:gd name="T22" fmla="*/ 117 w 126"/>
                <a:gd name="T23" fmla="*/ 7 h 112"/>
                <a:gd name="T24" fmla="*/ 92 w 126"/>
                <a:gd name="T25" fmla="*/ 0 h 112"/>
                <a:gd name="T26" fmla="*/ 29 w 126"/>
                <a:gd name="T27" fmla="*/ 0 h 112"/>
                <a:gd name="T28" fmla="*/ 28 w 126"/>
                <a:gd name="T29" fmla="*/ 5 h 112"/>
                <a:gd name="T30" fmla="*/ 34 w 126"/>
                <a:gd name="T31" fmla="*/ 6 h 112"/>
                <a:gd name="T32" fmla="*/ 42 w 126"/>
                <a:gd name="T33" fmla="*/ 7 h 112"/>
                <a:gd name="T34" fmla="*/ 42 w 126"/>
                <a:gd name="T35" fmla="*/ 9 h 112"/>
                <a:gd name="T36" fmla="*/ 20 w 126"/>
                <a:gd name="T37" fmla="*/ 99 h 112"/>
                <a:gd name="T38" fmla="*/ 56 w 126"/>
                <a:gd name="T39" fmla="*/ 11 h 112"/>
                <a:gd name="T40" fmla="*/ 58 w 126"/>
                <a:gd name="T41" fmla="*/ 6 h 112"/>
                <a:gd name="T42" fmla="*/ 64 w 126"/>
                <a:gd name="T43" fmla="*/ 6 h 112"/>
                <a:gd name="T44" fmla="*/ 95 w 126"/>
                <a:gd name="T45" fmla="*/ 6 h 112"/>
                <a:gd name="T46" fmla="*/ 103 w 126"/>
                <a:gd name="T47" fmla="*/ 9 h 112"/>
                <a:gd name="T48" fmla="*/ 108 w 126"/>
                <a:gd name="T49" fmla="*/ 15 h 112"/>
                <a:gd name="T50" fmla="*/ 110 w 126"/>
                <a:gd name="T51" fmla="*/ 20 h 112"/>
                <a:gd name="T52" fmla="*/ 107 w 126"/>
                <a:gd name="T53" fmla="*/ 33 h 112"/>
                <a:gd name="T54" fmla="*/ 88 w 126"/>
                <a:gd name="T55" fmla="*/ 49 h 112"/>
                <a:gd name="T56" fmla="*/ 46 w 126"/>
                <a:gd name="T57" fmla="*/ 51 h 112"/>
                <a:gd name="T58" fmla="*/ 35 w 126"/>
                <a:gd name="T59" fmla="*/ 106 h 112"/>
                <a:gd name="T60" fmla="*/ 33 w 126"/>
                <a:gd name="T61" fmla="*/ 105 h 112"/>
                <a:gd name="T62" fmla="*/ 33 w 126"/>
                <a:gd name="T63" fmla="*/ 103 h 112"/>
                <a:gd name="T64" fmla="*/ 45 w 126"/>
                <a:gd name="T65" fmla="*/ 56 h 112"/>
                <a:gd name="T66" fmla="*/ 89 w 126"/>
                <a:gd name="T67" fmla="*/ 57 h 112"/>
                <a:gd name="T68" fmla="*/ 100 w 126"/>
                <a:gd name="T69" fmla="*/ 68 h 112"/>
                <a:gd name="T70" fmla="*/ 98 w 126"/>
                <a:gd name="T71" fmla="*/ 87 h 112"/>
                <a:gd name="T72" fmla="*/ 79 w 126"/>
                <a:gd name="T73" fmla="*/ 103 h 112"/>
                <a:gd name="T74" fmla="*/ 38 w 126"/>
                <a:gd name="T75" fmla="*/ 10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6" h="112">
                  <a:moveTo>
                    <a:pt x="20" y="99"/>
                  </a:moveTo>
                  <a:lnTo>
                    <a:pt x="19" y="102"/>
                  </a:lnTo>
                  <a:lnTo>
                    <a:pt x="17" y="104"/>
                  </a:lnTo>
                  <a:lnTo>
                    <a:pt x="13" y="105"/>
                  </a:lnTo>
                  <a:lnTo>
                    <a:pt x="5" y="106"/>
                  </a:lnTo>
                  <a:lnTo>
                    <a:pt x="2" y="106"/>
                  </a:lnTo>
                  <a:lnTo>
                    <a:pt x="0" y="109"/>
                  </a:lnTo>
                  <a:lnTo>
                    <a:pt x="2" y="111"/>
                  </a:lnTo>
                  <a:lnTo>
                    <a:pt x="5" y="112"/>
                  </a:lnTo>
                  <a:lnTo>
                    <a:pt x="69" y="112"/>
                  </a:lnTo>
                  <a:lnTo>
                    <a:pt x="88" y="108"/>
                  </a:lnTo>
                  <a:lnTo>
                    <a:pt x="103" y="100"/>
                  </a:lnTo>
                  <a:lnTo>
                    <a:pt x="114" y="89"/>
                  </a:lnTo>
                  <a:lnTo>
                    <a:pt x="117" y="77"/>
                  </a:lnTo>
                  <a:lnTo>
                    <a:pt x="115" y="68"/>
                  </a:lnTo>
                  <a:lnTo>
                    <a:pt x="110" y="61"/>
                  </a:lnTo>
                  <a:lnTo>
                    <a:pt x="101" y="56"/>
                  </a:lnTo>
                  <a:lnTo>
                    <a:pt x="89" y="53"/>
                  </a:lnTo>
                  <a:lnTo>
                    <a:pt x="103" y="49"/>
                  </a:lnTo>
                  <a:lnTo>
                    <a:pt x="115" y="42"/>
                  </a:lnTo>
                  <a:lnTo>
                    <a:pt x="123" y="33"/>
                  </a:lnTo>
                  <a:lnTo>
                    <a:pt x="126" y="23"/>
                  </a:lnTo>
                  <a:lnTo>
                    <a:pt x="124" y="14"/>
                  </a:lnTo>
                  <a:lnTo>
                    <a:pt x="117" y="7"/>
                  </a:lnTo>
                  <a:lnTo>
                    <a:pt x="106" y="2"/>
                  </a:lnTo>
                  <a:lnTo>
                    <a:pt x="92" y="0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7" y="3"/>
                  </a:lnTo>
                  <a:lnTo>
                    <a:pt x="28" y="5"/>
                  </a:lnTo>
                  <a:lnTo>
                    <a:pt x="32" y="6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9"/>
                  </a:lnTo>
                  <a:lnTo>
                    <a:pt x="42" y="12"/>
                  </a:lnTo>
                  <a:lnTo>
                    <a:pt x="20" y="99"/>
                  </a:lnTo>
                  <a:close/>
                  <a:moveTo>
                    <a:pt x="46" y="51"/>
                  </a:moveTo>
                  <a:lnTo>
                    <a:pt x="56" y="11"/>
                  </a:lnTo>
                  <a:lnTo>
                    <a:pt x="57" y="8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64" y="6"/>
                  </a:lnTo>
                  <a:lnTo>
                    <a:pt x="89" y="6"/>
                  </a:lnTo>
                  <a:lnTo>
                    <a:pt x="95" y="6"/>
                  </a:lnTo>
                  <a:lnTo>
                    <a:pt x="100" y="7"/>
                  </a:lnTo>
                  <a:lnTo>
                    <a:pt x="103" y="9"/>
                  </a:lnTo>
                  <a:lnTo>
                    <a:pt x="106" y="12"/>
                  </a:lnTo>
                  <a:lnTo>
                    <a:pt x="108" y="15"/>
                  </a:lnTo>
                  <a:lnTo>
                    <a:pt x="109" y="17"/>
                  </a:lnTo>
                  <a:lnTo>
                    <a:pt x="110" y="20"/>
                  </a:lnTo>
                  <a:lnTo>
                    <a:pt x="110" y="23"/>
                  </a:lnTo>
                  <a:lnTo>
                    <a:pt x="107" y="33"/>
                  </a:lnTo>
                  <a:lnTo>
                    <a:pt x="100" y="42"/>
                  </a:lnTo>
                  <a:lnTo>
                    <a:pt x="88" y="49"/>
                  </a:lnTo>
                  <a:lnTo>
                    <a:pt x="73" y="51"/>
                  </a:lnTo>
                  <a:lnTo>
                    <a:pt x="46" y="51"/>
                  </a:lnTo>
                  <a:close/>
                  <a:moveTo>
                    <a:pt x="38" y="106"/>
                  </a:moveTo>
                  <a:lnTo>
                    <a:pt x="35" y="106"/>
                  </a:lnTo>
                  <a:lnTo>
                    <a:pt x="34" y="105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3"/>
                  </a:lnTo>
                  <a:lnTo>
                    <a:pt x="34" y="101"/>
                  </a:lnTo>
                  <a:lnTo>
                    <a:pt x="45" y="56"/>
                  </a:lnTo>
                  <a:lnTo>
                    <a:pt x="80" y="56"/>
                  </a:lnTo>
                  <a:lnTo>
                    <a:pt x="89" y="57"/>
                  </a:lnTo>
                  <a:lnTo>
                    <a:pt x="96" y="62"/>
                  </a:lnTo>
                  <a:lnTo>
                    <a:pt x="100" y="68"/>
                  </a:lnTo>
                  <a:lnTo>
                    <a:pt x="101" y="75"/>
                  </a:lnTo>
                  <a:lnTo>
                    <a:pt x="98" y="87"/>
                  </a:lnTo>
                  <a:lnTo>
                    <a:pt x="90" y="97"/>
                  </a:lnTo>
                  <a:lnTo>
                    <a:pt x="79" y="103"/>
                  </a:lnTo>
                  <a:lnTo>
                    <a:pt x="65" y="106"/>
                  </a:lnTo>
                  <a:lnTo>
                    <a:pt x="38" y="10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03" name="Freeform 439"/>
            <p:cNvSpPr>
              <a:spLocks noChangeAspect="1"/>
            </p:cNvSpPr>
            <p:nvPr/>
          </p:nvSpPr>
          <p:spPr bwMode="auto">
            <a:xfrm>
              <a:off x="4047" y="575"/>
              <a:ext cx="175" cy="112"/>
            </a:xfrm>
            <a:custGeom>
              <a:avLst/>
              <a:gdLst>
                <a:gd name="T0" fmla="*/ 157 w 175"/>
                <a:gd name="T1" fmla="*/ 9 h 112"/>
                <a:gd name="T2" fmla="*/ 162 w 175"/>
                <a:gd name="T3" fmla="*/ 6 h 112"/>
                <a:gd name="T4" fmla="*/ 173 w 175"/>
                <a:gd name="T5" fmla="*/ 5 h 112"/>
                <a:gd name="T6" fmla="*/ 174 w 175"/>
                <a:gd name="T7" fmla="*/ 0 h 112"/>
                <a:gd name="T8" fmla="*/ 148 w 175"/>
                <a:gd name="T9" fmla="*/ 0 h 112"/>
                <a:gd name="T10" fmla="*/ 143 w 175"/>
                <a:gd name="T11" fmla="*/ 0 h 112"/>
                <a:gd name="T12" fmla="*/ 141 w 175"/>
                <a:gd name="T13" fmla="*/ 3 h 112"/>
                <a:gd name="T14" fmla="*/ 61 w 175"/>
                <a:gd name="T15" fmla="*/ 4 h 112"/>
                <a:gd name="T16" fmla="*/ 60 w 175"/>
                <a:gd name="T17" fmla="*/ 0 h 112"/>
                <a:gd name="T18" fmla="*/ 55 w 175"/>
                <a:gd name="T19" fmla="*/ 0 h 112"/>
                <a:gd name="T20" fmla="*/ 28 w 175"/>
                <a:gd name="T21" fmla="*/ 0 h 112"/>
                <a:gd name="T22" fmla="*/ 28 w 175"/>
                <a:gd name="T23" fmla="*/ 5 h 112"/>
                <a:gd name="T24" fmla="*/ 35 w 175"/>
                <a:gd name="T25" fmla="*/ 6 h 112"/>
                <a:gd name="T26" fmla="*/ 42 w 175"/>
                <a:gd name="T27" fmla="*/ 7 h 112"/>
                <a:gd name="T28" fmla="*/ 42 w 175"/>
                <a:gd name="T29" fmla="*/ 9 h 112"/>
                <a:gd name="T30" fmla="*/ 21 w 175"/>
                <a:gd name="T31" fmla="*/ 94 h 112"/>
                <a:gd name="T32" fmla="*/ 17 w 175"/>
                <a:gd name="T33" fmla="*/ 102 h 112"/>
                <a:gd name="T34" fmla="*/ 4 w 175"/>
                <a:gd name="T35" fmla="*/ 106 h 112"/>
                <a:gd name="T36" fmla="*/ 0 w 175"/>
                <a:gd name="T37" fmla="*/ 109 h 112"/>
                <a:gd name="T38" fmla="*/ 3 w 175"/>
                <a:gd name="T39" fmla="*/ 112 h 112"/>
                <a:gd name="T40" fmla="*/ 20 w 175"/>
                <a:gd name="T41" fmla="*/ 111 h 112"/>
                <a:gd name="T42" fmla="*/ 28 w 175"/>
                <a:gd name="T43" fmla="*/ 111 h 112"/>
                <a:gd name="T44" fmla="*/ 37 w 175"/>
                <a:gd name="T45" fmla="*/ 112 h 112"/>
                <a:gd name="T46" fmla="*/ 39 w 175"/>
                <a:gd name="T47" fmla="*/ 111 h 112"/>
                <a:gd name="T48" fmla="*/ 40 w 175"/>
                <a:gd name="T49" fmla="*/ 108 h 112"/>
                <a:gd name="T50" fmla="*/ 37 w 175"/>
                <a:gd name="T51" fmla="*/ 106 h 112"/>
                <a:gd name="T52" fmla="*/ 28 w 175"/>
                <a:gd name="T53" fmla="*/ 103 h 112"/>
                <a:gd name="T54" fmla="*/ 26 w 175"/>
                <a:gd name="T55" fmla="*/ 99 h 112"/>
                <a:gd name="T56" fmla="*/ 27 w 175"/>
                <a:gd name="T57" fmla="*/ 95 h 112"/>
                <a:gd name="T58" fmla="*/ 49 w 175"/>
                <a:gd name="T59" fmla="*/ 8 h 112"/>
                <a:gd name="T60" fmla="*/ 67 w 175"/>
                <a:gd name="T61" fmla="*/ 110 h 112"/>
                <a:gd name="T62" fmla="*/ 72 w 175"/>
                <a:gd name="T63" fmla="*/ 110 h 112"/>
                <a:gd name="T64" fmla="*/ 143 w 175"/>
                <a:gd name="T65" fmla="*/ 6 h 112"/>
                <a:gd name="T66" fmla="*/ 120 w 175"/>
                <a:gd name="T67" fmla="*/ 99 h 112"/>
                <a:gd name="T68" fmla="*/ 117 w 175"/>
                <a:gd name="T69" fmla="*/ 104 h 112"/>
                <a:gd name="T70" fmla="*/ 106 w 175"/>
                <a:gd name="T71" fmla="*/ 106 h 112"/>
                <a:gd name="T72" fmla="*/ 101 w 175"/>
                <a:gd name="T73" fmla="*/ 109 h 112"/>
                <a:gd name="T74" fmla="*/ 104 w 175"/>
                <a:gd name="T75" fmla="*/ 112 h 112"/>
                <a:gd name="T76" fmla="*/ 124 w 175"/>
                <a:gd name="T77" fmla="*/ 111 h 112"/>
                <a:gd name="T78" fmla="*/ 134 w 175"/>
                <a:gd name="T79" fmla="*/ 111 h 112"/>
                <a:gd name="T80" fmla="*/ 145 w 175"/>
                <a:gd name="T81" fmla="*/ 112 h 112"/>
                <a:gd name="T82" fmla="*/ 147 w 175"/>
                <a:gd name="T83" fmla="*/ 111 h 112"/>
                <a:gd name="T84" fmla="*/ 148 w 175"/>
                <a:gd name="T85" fmla="*/ 108 h 112"/>
                <a:gd name="T86" fmla="*/ 143 w 175"/>
                <a:gd name="T87" fmla="*/ 106 h 112"/>
                <a:gd name="T88" fmla="*/ 137 w 175"/>
                <a:gd name="T89" fmla="*/ 105 h 112"/>
                <a:gd name="T90" fmla="*/ 133 w 175"/>
                <a:gd name="T91" fmla="*/ 103 h 112"/>
                <a:gd name="T92" fmla="*/ 155 w 175"/>
                <a:gd name="T93" fmla="*/ 1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5" h="112">
                  <a:moveTo>
                    <a:pt x="155" y="13"/>
                  </a:moveTo>
                  <a:lnTo>
                    <a:pt x="157" y="9"/>
                  </a:lnTo>
                  <a:lnTo>
                    <a:pt x="158" y="7"/>
                  </a:lnTo>
                  <a:lnTo>
                    <a:pt x="162" y="6"/>
                  </a:lnTo>
                  <a:lnTo>
                    <a:pt x="169" y="6"/>
                  </a:lnTo>
                  <a:lnTo>
                    <a:pt x="173" y="5"/>
                  </a:lnTo>
                  <a:lnTo>
                    <a:pt x="175" y="2"/>
                  </a:lnTo>
                  <a:lnTo>
                    <a:pt x="174" y="0"/>
                  </a:lnTo>
                  <a:lnTo>
                    <a:pt x="170" y="0"/>
                  </a:lnTo>
                  <a:lnTo>
                    <a:pt x="148" y="0"/>
                  </a:lnTo>
                  <a:lnTo>
                    <a:pt x="145" y="0"/>
                  </a:lnTo>
                  <a:lnTo>
                    <a:pt x="143" y="0"/>
                  </a:lnTo>
                  <a:lnTo>
                    <a:pt x="142" y="1"/>
                  </a:lnTo>
                  <a:lnTo>
                    <a:pt x="141" y="3"/>
                  </a:lnTo>
                  <a:lnTo>
                    <a:pt x="77" y="96"/>
                  </a:lnTo>
                  <a:lnTo>
                    <a:pt x="61" y="4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7" y="3"/>
                  </a:lnTo>
                  <a:lnTo>
                    <a:pt x="28" y="5"/>
                  </a:lnTo>
                  <a:lnTo>
                    <a:pt x="32" y="6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9"/>
                  </a:lnTo>
                  <a:lnTo>
                    <a:pt x="41" y="12"/>
                  </a:lnTo>
                  <a:lnTo>
                    <a:pt x="21" y="94"/>
                  </a:lnTo>
                  <a:lnTo>
                    <a:pt x="19" y="98"/>
                  </a:lnTo>
                  <a:lnTo>
                    <a:pt x="17" y="102"/>
                  </a:lnTo>
                  <a:lnTo>
                    <a:pt x="12" y="104"/>
                  </a:lnTo>
                  <a:lnTo>
                    <a:pt x="4" y="106"/>
                  </a:lnTo>
                  <a:lnTo>
                    <a:pt x="1" y="106"/>
                  </a:lnTo>
                  <a:lnTo>
                    <a:pt x="0" y="109"/>
                  </a:lnTo>
                  <a:lnTo>
                    <a:pt x="1" y="110"/>
                  </a:lnTo>
                  <a:lnTo>
                    <a:pt x="3" y="112"/>
                  </a:lnTo>
                  <a:lnTo>
                    <a:pt x="11" y="111"/>
                  </a:lnTo>
                  <a:lnTo>
                    <a:pt x="20" y="111"/>
                  </a:lnTo>
                  <a:lnTo>
                    <a:pt x="24" y="111"/>
                  </a:lnTo>
                  <a:lnTo>
                    <a:pt x="28" y="111"/>
                  </a:lnTo>
                  <a:lnTo>
                    <a:pt x="33" y="112"/>
                  </a:lnTo>
                  <a:lnTo>
                    <a:pt x="37" y="112"/>
                  </a:lnTo>
                  <a:lnTo>
                    <a:pt x="38" y="112"/>
                  </a:lnTo>
                  <a:lnTo>
                    <a:pt x="39" y="111"/>
                  </a:lnTo>
                  <a:lnTo>
                    <a:pt x="40" y="110"/>
                  </a:lnTo>
                  <a:lnTo>
                    <a:pt x="40" y="108"/>
                  </a:lnTo>
                  <a:lnTo>
                    <a:pt x="39" y="106"/>
                  </a:lnTo>
                  <a:lnTo>
                    <a:pt x="37" y="106"/>
                  </a:lnTo>
                  <a:lnTo>
                    <a:pt x="31" y="105"/>
                  </a:lnTo>
                  <a:lnTo>
                    <a:pt x="28" y="103"/>
                  </a:lnTo>
                  <a:lnTo>
                    <a:pt x="27" y="101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5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66" y="107"/>
                  </a:lnTo>
                  <a:lnTo>
                    <a:pt x="67" y="110"/>
                  </a:lnTo>
                  <a:lnTo>
                    <a:pt x="70" y="112"/>
                  </a:lnTo>
                  <a:lnTo>
                    <a:pt x="72" y="110"/>
                  </a:lnTo>
                  <a:lnTo>
                    <a:pt x="75" y="108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20" y="99"/>
                  </a:lnTo>
                  <a:lnTo>
                    <a:pt x="119" y="102"/>
                  </a:lnTo>
                  <a:lnTo>
                    <a:pt x="117" y="104"/>
                  </a:lnTo>
                  <a:lnTo>
                    <a:pt x="113" y="105"/>
                  </a:lnTo>
                  <a:lnTo>
                    <a:pt x="106" y="106"/>
                  </a:lnTo>
                  <a:lnTo>
                    <a:pt x="102" y="106"/>
                  </a:lnTo>
                  <a:lnTo>
                    <a:pt x="101" y="109"/>
                  </a:lnTo>
                  <a:lnTo>
                    <a:pt x="101" y="110"/>
                  </a:lnTo>
                  <a:lnTo>
                    <a:pt x="104" y="112"/>
                  </a:lnTo>
                  <a:lnTo>
                    <a:pt x="114" y="111"/>
                  </a:lnTo>
                  <a:lnTo>
                    <a:pt x="124" y="111"/>
                  </a:lnTo>
                  <a:lnTo>
                    <a:pt x="129" y="111"/>
                  </a:lnTo>
                  <a:lnTo>
                    <a:pt x="134" y="111"/>
                  </a:lnTo>
                  <a:lnTo>
                    <a:pt x="140" y="112"/>
                  </a:lnTo>
                  <a:lnTo>
                    <a:pt x="145" y="112"/>
                  </a:lnTo>
                  <a:lnTo>
                    <a:pt x="146" y="112"/>
                  </a:lnTo>
                  <a:lnTo>
                    <a:pt x="147" y="111"/>
                  </a:lnTo>
                  <a:lnTo>
                    <a:pt x="148" y="110"/>
                  </a:lnTo>
                  <a:lnTo>
                    <a:pt x="148" y="108"/>
                  </a:lnTo>
                  <a:lnTo>
                    <a:pt x="147" y="106"/>
                  </a:lnTo>
                  <a:lnTo>
                    <a:pt x="143" y="106"/>
                  </a:lnTo>
                  <a:lnTo>
                    <a:pt x="141" y="106"/>
                  </a:lnTo>
                  <a:lnTo>
                    <a:pt x="137" y="105"/>
                  </a:lnTo>
                  <a:lnTo>
                    <a:pt x="134" y="105"/>
                  </a:lnTo>
                  <a:lnTo>
                    <a:pt x="133" y="103"/>
                  </a:lnTo>
                  <a:lnTo>
                    <a:pt x="134" y="99"/>
                  </a:lnTo>
                  <a:lnTo>
                    <a:pt x="155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04" name="Freeform 440"/>
            <p:cNvSpPr>
              <a:spLocks noChangeAspect="1"/>
            </p:cNvSpPr>
            <p:nvPr/>
          </p:nvSpPr>
          <p:spPr bwMode="auto">
            <a:xfrm>
              <a:off x="4230" y="632"/>
              <a:ext cx="48" cy="78"/>
            </a:xfrm>
            <a:custGeom>
              <a:avLst/>
              <a:gdLst>
                <a:gd name="T0" fmla="*/ 30 w 48"/>
                <a:gd name="T1" fmla="*/ 4 h 78"/>
                <a:gd name="T2" fmla="*/ 30 w 48"/>
                <a:gd name="T3" fmla="*/ 2 h 78"/>
                <a:gd name="T4" fmla="*/ 30 w 48"/>
                <a:gd name="T5" fmla="*/ 1 h 78"/>
                <a:gd name="T6" fmla="*/ 28 w 48"/>
                <a:gd name="T7" fmla="*/ 0 h 78"/>
                <a:gd name="T8" fmla="*/ 26 w 48"/>
                <a:gd name="T9" fmla="*/ 0 h 78"/>
                <a:gd name="T10" fmla="*/ 19 w 48"/>
                <a:gd name="T11" fmla="*/ 4 h 78"/>
                <a:gd name="T12" fmla="*/ 12 w 48"/>
                <a:gd name="T13" fmla="*/ 7 h 78"/>
                <a:gd name="T14" fmla="*/ 6 w 48"/>
                <a:gd name="T15" fmla="*/ 7 h 78"/>
                <a:gd name="T16" fmla="*/ 2 w 48"/>
                <a:gd name="T17" fmla="*/ 8 h 78"/>
                <a:gd name="T18" fmla="*/ 0 w 48"/>
                <a:gd name="T19" fmla="*/ 8 h 78"/>
                <a:gd name="T20" fmla="*/ 0 w 48"/>
                <a:gd name="T21" fmla="*/ 13 h 78"/>
                <a:gd name="T22" fmla="*/ 2 w 48"/>
                <a:gd name="T23" fmla="*/ 13 h 78"/>
                <a:gd name="T24" fmla="*/ 5 w 48"/>
                <a:gd name="T25" fmla="*/ 13 h 78"/>
                <a:gd name="T26" fmla="*/ 9 w 48"/>
                <a:gd name="T27" fmla="*/ 12 h 78"/>
                <a:gd name="T28" fmla="*/ 14 w 48"/>
                <a:gd name="T29" fmla="*/ 11 h 78"/>
                <a:gd name="T30" fmla="*/ 19 w 48"/>
                <a:gd name="T31" fmla="*/ 10 h 78"/>
                <a:gd name="T32" fmla="*/ 19 w 48"/>
                <a:gd name="T33" fmla="*/ 68 h 78"/>
                <a:gd name="T34" fmla="*/ 19 w 48"/>
                <a:gd name="T35" fmla="*/ 70 h 78"/>
                <a:gd name="T36" fmla="*/ 18 w 48"/>
                <a:gd name="T37" fmla="*/ 72 h 78"/>
                <a:gd name="T38" fmla="*/ 14 w 48"/>
                <a:gd name="T39" fmla="*/ 73 h 78"/>
                <a:gd name="T40" fmla="*/ 7 w 48"/>
                <a:gd name="T41" fmla="*/ 73 h 78"/>
                <a:gd name="T42" fmla="*/ 1 w 48"/>
                <a:gd name="T43" fmla="*/ 73 h 78"/>
                <a:gd name="T44" fmla="*/ 1 w 48"/>
                <a:gd name="T45" fmla="*/ 78 h 78"/>
                <a:gd name="T46" fmla="*/ 13 w 48"/>
                <a:gd name="T47" fmla="*/ 78 h 78"/>
                <a:gd name="T48" fmla="*/ 25 w 48"/>
                <a:gd name="T49" fmla="*/ 78 h 78"/>
                <a:gd name="T50" fmla="*/ 37 w 48"/>
                <a:gd name="T51" fmla="*/ 78 h 78"/>
                <a:gd name="T52" fmla="*/ 48 w 48"/>
                <a:gd name="T53" fmla="*/ 78 h 78"/>
                <a:gd name="T54" fmla="*/ 48 w 48"/>
                <a:gd name="T55" fmla="*/ 73 h 78"/>
                <a:gd name="T56" fmla="*/ 43 w 48"/>
                <a:gd name="T57" fmla="*/ 73 h 78"/>
                <a:gd name="T58" fmla="*/ 35 w 48"/>
                <a:gd name="T59" fmla="*/ 73 h 78"/>
                <a:gd name="T60" fmla="*/ 32 w 48"/>
                <a:gd name="T61" fmla="*/ 72 h 78"/>
                <a:gd name="T62" fmla="*/ 30 w 48"/>
                <a:gd name="T63" fmla="*/ 70 h 78"/>
                <a:gd name="T64" fmla="*/ 30 w 48"/>
                <a:gd name="T65" fmla="*/ 68 h 78"/>
                <a:gd name="T66" fmla="*/ 30 w 48"/>
                <a:gd name="T67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" h="78">
                  <a:moveTo>
                    <a:pt x="30" y="4"/>
                  </a:moveTo>
                  <a:lnTo>
                    <a:pt x="30" y="2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19" y="4"/>
                  </a:lnTo>
                  <a:lnTo>
                    <a:pt x="12" y="7"/>
                  </a:lnTo>
                  <a:lnTo>
                    <a:pt x="6" y="7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5" y="13"/>
                  </a:lnTo>
                  <a:lnTo>
                    <a:pt x="9" y="12"/>
                  </a:lnTo>
                  <a:lnTo>
                    <a:pt x="14" y="11"/>
                  </a:lnTo>
                  <a:lnTo>
                    <a:pt x="19" y="10"/>
                  </a:lnTo>
                  <a:lnTo>
                    <a:pt x="19" y="68"/>
                  </a:lnTo>
                  <a:lnTo>
                    <a:pt x="19" y="70"/>
                  </a:lnTo>
                  <a:lnTo>
                    <a:pt x="18" y="72"/>
                  </a:lnTo>
                  <a:lnTo>
                    <a:pt x="14" y="73"/>
                  </a:lnTo>
                  <a:lnTo>
                    <a:pt x="7" y="73"/>
                  </a:lnTo>
                  <a:lnTo>
                    <a:pt x="1" y="73"/>
                  </a:lnTo>
                  <a:lnTo>
                    <a:pt x="1" y="78"/>
                  </a:lnTo>
                  <a:lnTo>
                    <a:pt x="13" y="78"/>
                  </a:lnTo>
                  <a:lnTo>
                    <a:pt x="25" y="78"/>
                  </a:lnTo>
                  <a:lnTo>
                    <a:pt x="37" y="78"/>
                  </a:lnTo>
                  <a:lnTo>
                    <a:pt x="48" y="78"/>
                  </a:lnTo>
                  <a:lnTo>
                    <a:pt x="48" y="73"/>
                  </a:lnTo>
                  <a:lnTo>
                    <a:pt x="43" y="73"/>
                  </a:lnTo>
                  <a:lnTo>
                    <a:pt x="35" y="73"/>
                  </a:lnTo>
                  <a:lnTo>
                    <a:pt x="32" y="72"/>
                  </a:lnTo>
                  <a:lnTo>
                    <a:pt x="30" y="70"/>
                  </a:lnTo>
                  <a:lnTo>
                    <a:pt x="30" y="68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05" name="Freeform 441"/>
            <p:cNvSpPr>
              <a:spLocks noChangeAspect="1" noEditPoints="1"/>
            </p:cNvSpPr>
            <p:nvPr/>
          </p:nvSpPr>
          <p:spPr bwMode="auto">
            <a:xfrm>
              <a:off x="4322" y="616"/>
              <a:ext cx="19" cy="71"/>
            </a:xfrm>
            <a:custGeom>
              <a:avLst/>
              <a:gdLst>
                <a:gd name="T0" fmla="*/ 19 w 19"/>
                <a:gd name="T1" fmla="*/ 9 h 71"/>
                <a:gd name="T2" fmla="*/ 18 w 19"/>
                <a:gd name="T3" fmla="*/ 6 h 71"/>
                <a:gd name="T4" fmla="*/ 16 w 19"/>
                <a:gd name="T5" fmla="*/ 3 h 71"/>
                <a:gd name="T6" fmla="*/ 13 w 19"/>
                <a:gd name="T7" fmla="*/ 1 h 71"/>
                <a:gd name="T8" fmla="*/ 9 w 19"/>
                <a:gd name="T9" fmla="*/ 0 h 71"/>
                <a:gd name="T10" fmla="*/ 5 w 19"/>
                <a:gd name="T11" fmla="*/ 1 h 71"/>
                <a:gd name="T12" fmla="*/ 2 w 19"/>
                <a:gd name="T13" fmla="*/ 3 h 71"/>
                <a:gd name="T14" fmla="*/ 0 w 19"/>
                <a:gd name="T15" fmla="*/ 6 h 71"/>
                <a:gd name="T16" fmla="*/ 0 w 19"/>
                <a:gd name="T17" fmla="*/ 9 h 71"/>
                <a:gd name="T18" fmla="*/ 1 w 19"/>
                <a:gd name="T19" fmla="*/ 13 h 71"/>
                <a:gd name="T20" fmla="*/ 3 w 19"/>
                <a:gd name="T21" fmla="*/ 16 h 71"/>
                <a:gd name="T22" fmla="*/ 6 w 19"/>
                <a:gd name="T23" fmla="*/ 18 h 71"/>
                <a:gd name="T24" fmla="*/ 9 w 19"/>
                <a:gd name="T25" fmla="*/ 19 h 71"/>
                <a:gd name="T26" fmla="*/ 13 w 19"/>
                <a:gd name="T27" fmla="*/ 18 h 71"/>
                <a:gd name="T28" fmla="*/ 16 w 19"/>
                <a:gd name="T29" fmla="*/ 16 h 71"/>
                <a:gd name="T30" fmla="*/ 18 w 19"/>
                <a:gd name="T31" fmla="*/ 13 h 71"/>
                <a:gd name="T32" fmla="*/ 19 w 19"/>
                <a:gd name="T33" fmla="*/ 9 h 71"/>
                <a:gd name="T34" fmla="*/ 19 w 19"/>
                <a:gd name="T35" fmla="*/ 61 h 71"/>
                <a:gd name="T36" fmla="*/ 18 w 19"/>
                <a:gd name="T37" fmla="*/ 57 h 71"/>
                <a:gd name="T38" fmla="*/ 16 w 19"/>
                <a:gd name="T39" fmla="*/ 54 h 71"/>
                <a:gd name="T40" fmla="*/ 13 w 19"/>
                <a:gd name="T41" fmla="*/ 52 h 71"/>
                <a:gd name="T42" fmla="*/ 9 w 19"/>
                <a:gd name="T43" fmla="*/ 52 h 71"/>
                <a:gd name="T44" fmla="*/ 5 w 19"/>
                <a:gd name="T45" fmla="*/ 53 h 71"/>
                <a:gd name="T46" fmla="*/ 2 w 19"/>
                <a:gd name="T47" fmla="*/ 55 h 71"/>
                <a:gd name="T48" fmla="*/ 0 w 19"/>
                <a:gd name="T49" fmla="*/ 58 h 71"/>
                <a:gd name="T50" fmla="*/ 0 w 19"/>
                <a:gd name="T51" fmla="*/ 61 h 71"/>
                <a:gd name="T52" fmla="*/ 1 w 19"/>
                <a:gd name="T53" fmla="*/ 65 h 71"/>
                <a:gd name="T54" fmla="*/ 3 w 19"/>
                <a:gd name="T55" fmla="*/ 68 h 71"/>
                <a:gd name="T56" fmla="*/ 6 w 19"/>
                <a:gd name="T57" fmla="*/ 70 h 71"/>
                <a:gd name="T58" fmla="*/ 9 w 19"/>
                <a:gd name="T59" fmla="*/ 71 h 71"/>
                <a:gd name="T60" fmla="*/ 13 w 19"/>
                <a:gd name="T61" fmla="*/ 70 h 71"/>
                <a:gd name="T62" fmla="*/ 16 w 19"/>
                <a:gd name="T63" fmla="*/ 68 h 71"/>
                <a:gd name="T64" fmla="*/ 18 w 19"/>
                <a:gd name="T65" fmla="*/ 65 h 71"/>
                <a:gd name="T66" fmla="*/ 19 w 19"/>
                <a:gd name="T67" fmla="*/ 6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" h="71">
                  <a:moveTo>
                    <a:pt x="19" y="9"/>
                  </a:moveTo>
                  <a:lnTo>
                    <a:pt x="18" y="6"/>
                  </a:lnTo>
                  <a:lnTo>
                    <a:pt x="16" y="3"/>
                  </a:lnTo>
                  <a:lnTo>
                    <a:pt x="13" y="1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3"/>
                  </a:lnTo>
                  <a:lnTo>
                    <a:pt x="3" y="16"/>
                  </a:lnTo>
                  <a:lnTo>
                    <a:pt x="6" y="18"/>
                  </a:lnTo>
                  <a:lnTo>
                    <a:pt x="9" y="19"/>
                  </a:lnTo>
                  <a:lnTo>
                    <a:pt x="13" y="18"/>
                  </a:lnTo>
                  <a:lnTo>
                    <a:pt x="16" y="16"/>
                  </a:lnTo>
                  <a:lnTo>
                    <a:pt x="18" y="13"/>
                  </a:lnTo>
                  <a:lnTo>
                    <a:pt x="19" y="9"/>
                  </a:lnTo>
                  <a:close/>
                  <a:moveTo>
                    <a:pt x="19" y="61"/>
                  </a:moveTo>
                  <a:lnTo>
                    <a:pt x="18" y="57"/>
                  </a:lnTo>
                  <a:lnTo>
                    <a:pt x="16" y="54"/>
                  </a:lnTo>
                  <a:lnTo>
                    <a:pt x="13" y="52"/>
                  </a:lnTo>
                  <a:lnTo>
                    <a:pt x="9" y="52"/>
                  </a:lnTo>
                  <a:lnTo>
                    <a:pt x="5" y="53"/>
                  </a:lnTo>
                  <a:lnTo>
                    <a:pt x="2" y="55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1" y="65"/>
                  </a:lnTo>
                  <a:lnTo>
                    <a:pt x="3" y="68"/>
                  </a:lnTo>
                  <a:lnTo>
                    <a:pt x="6" y="70"/>
                  </a:lnTo>
                  <a:lnTo>
                    <a:pt x="9" y="71"/>
                  </a:lnTo>
                  <a:lnTo>
                    <a:pt x="13" y="70"/>
                  </a:lnTo>
                  <a:lnTo>
                    <a:pt x="16" y="68"/>
                  </a:lnTo>
                  <a:lnTo>
                    <a:pt x="18" y="65"/>
                  </a:lnTo>
                  <a:lnTo>
                    <a:pt x="19" y="6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06" name="Freeform 442"/>
            <p:cNvSpPr>
              <a:spLocks noChangeAspect="1"/>
            </p:cNvSpPr>
            <p:nvPr/>
          </p:nvSpPr>
          <p:spPr bwMode="auto">
            <a:xfrm>
              <a:off x="4370" y="575"/>
              <a:ext cx="174" cy="112"/>
            </a:xfrm>
            <a:custGeom>
              <a:avLst/>
              <a:gdLst>
                <a:gd name="T0" fmla="*/ 156 w 174"/>
                <a:gd name="T1" fmla="*/ 9 h 112"/>
                <a:gd name="T2" fmla="*/ 162 w 174"/>
                <a:gd name="T3" fmla="*/ 6 h 112"/>
                <a:gd name="T4" fmla="*/ 173 w 174"/>
                <a:gd name="T5" fmla="*/ 5 h 112"/>
                <a:gd name="T6" fmla="*/ 173 w 174"/>
                <a:gd name="T7" fmla="*/ 0 h 112"/>
                <a:gd name="T8" fmla="*/ 147 w 174"/>
                <a:gd name="T9" fmla="*/ 0 h 112"/>
                <a:gd name="T10" fmla="*/ 143 w 174"/>
                <a:gd name="T11" fmla="*/ 0 h 112"/>
                <a:gd name="T12" fmla="*/ 140 w 174"/>
                <a:gd name="T13" fmla="*/ 3 h 112"/>
                <a:gd name="T14" fmla="*/ 61 w 174"/>
                <a:gd name="T15" fmla="*/ 4 h 112"/>
                <a:gd name="T16" fmla="*/ 59 w 174"/>
                <a:gd name="T17" fmla="*/ 0 h 112"/>
                <a:gd name="T18" fmla="*/ 55 w 174"/>
                <a:gd name="T19" fmla="*/ 0 h 112"/>
                <a:gd name="T20" fmla="*/ 28 w 174"/>
                <a:gd name="T21" fmla="*/ 0 h 112"/>
                <a:gd name="T22" fmla="*/ 28 w 174"/>
                <a:gd name="T23" fmla="*/ 5 h 112"/>
                <a:gd name="T24" fmla="*/ 35 w 174"/>
                <a:gd name="T25" fmla="*/ 6 h 112"/>
                <a:gd name="T26" fmla="*/ 41 w 174"/>
                <a:gd name="T27" fmla="*/ 7 h 112"/>
                <a:gd name="T28" fmla="*/ 42 w 174"/>
                <a:gd name="T29" fmla="*/ 9 h 112"/>
                <a:gd name="T30" fmla="*/ 20 w 174"/>
                <a:gd name="T31" fmla="*/ 94 h 112"/>
                <a:gd name="T32" fmla="*/ 16 w 174"/>
                <a:gd name="T33" fmla="*/ 102 h 112"/>
                <a:gd name="T34" fmla="*/ 3 w 174"/>
                <a:gd name="T35" fmla="*/ 106 h 112"/>
                <a:gd name="T36" fmla="*/ 0 w 174"/>
                <a:gd name="T37" fmla="*/ 109 h 112"/>
                <a:gd name="T38" fmla="*/ 2 w 174"/>
                <a:gd name="T39" fmla="*/ 112 h 112"/>
                <a:gd name="T40" fmla="*/ 19 w 174"/>
                <a:gd name="T41" fmla="*/ 111 h 112"/>
                <a:gd name="T42" fmla="*/ 28 w 174"/>
                <a:gd name="T43" fmla="*/ 111 h 112"/>
                <a:gd name="T44" fmla="*/ 37 w 174"/>
                <a:gd name="T45" fmla="*/ 112 h 112"/>
                <a:gd name="T46" fmla="*/ 39 w 174"/>
                <a:gd name="T47" fmla="*/ 111 h 112"/>
                <a:gd name="T48" fmla="*/ 40 w 174"/>
                <a:gd name="T49" fmla="*/ 108 h 112"/>
                <a:gd name="T50" fmla="*/ 36 w 174"/>
                <a:gd name="T51" fmla="*/ 106 h 112"/>
                <a:gd name="T52" fmla="*/ 27 w 174"/>
                <a:gd name="T53" fmla="*/ 103 h 112"/>
                <a:gd name="T54" fmla="*/ 26 w 174"/>
                <a:gd name="T55" fmla="*/ 99 h 112"/>
                <a:gd name="T56" fmla="*/ 27 w 174"/>
                <a:gd name="T57" fmla="*/ 95 h 112"/>
                <a:gd name="T58" fmla="*/ 48 w 174"/>
                <a:gd name="T59" fmla="*/ 8 h 112"/>
                <a:gd name="T60" fmla="*/ 67 w 174"/>
                <a:gd name="T61" fmla="*/ 110 h 112"/>
                <a:gd name="T62" fmla="*/ 72 w 174"/>
                <a:gd name="T63" fmla="*/ 110 h 112"/>
                <a:gd name="T64" fmla="*/ 143 w 174"/>
                <a:gd name="T65" fmla="*/ 6 h 112"/>
                <a:gd name="T66" fmla="*/ 120 w 174"/>
                <a:gd name="T67" fmla="*/ 99 h 112"/>
                <a:gd name="T68" fmla="*/ 117 w 174"/>
                <a:gd name="T69" fmla="*/ 104 h 112"/>
                <a:gd name="T70" fmla="*/ 106 w 174"/>
                <a:gd name="T71" fmla="*/ 106 h 112"/>
                <a:gd name="T72" fmla="*/ 101 w 174"/>
                <a:gd name="T73" fmla="*/ 109 h 112"/>
                <a:gd name="T74" fmla="*/ 103 w 174"/>
                <a:gd name="T75" fmla="*/ 112 h 112"/>
                <a:gd name="T76" fmla="*/ 124 w 174"/>
                <a:gd name="T77" fmla="*/ 111 h 112"/>
                <a:gd name="T78" fmla="*/ 134 w 174"/>
                <a:gd name="T79" fmla="*/ 111 h 112"/>
                <a:gd name="T80" fmla="*/ 145 w 174"/>
                <a:gd name="T81" fmla="*/ 112 h 112"/>
                <a:gd name="T82" fmla="*/ 147 w 174"/>
                <a:gd name="T83" fmla="*/ 111 h 112"/>
                <a:gd name="T84" fmla="*/ 148 w 174"/>
                <a:gd name="T85" fmla="*/ 108 h 112"/>
                <a:gd name="T86" fmla="*/ 143 w 174"/>
                <a:gd name="T87" fmla="*/ 106 h 112"/>
                <a:gd name="T88" fmla="*/ 136 w 174"/>
                <a:gd name="T89" fmla="*/ 105 h 112"/>
                <a:gd name="T90" fmla="*/ 133 w 174"/>
                <a:gd name="T91" fmla="*/ 103 h 112"/>
                <a:gd name="T92" fmla="*/ 155 w 174"/>
                <a:gd name="T93" fmla="*/ 1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4" h="112">
                  <a:moveTo>
                    <a:pt x="155" y="13"/>
                  </a:moveTo>
                  <a:lnTo>
                    <a:pt x="156" y="9"/>
                  </a:lnTo>
                  <a:lnTo>
                    <a:pt x="158" y="7"/>
                  </a:lnTo>
                  <a:lnTo>
                    <a:pt x="162" y="6"/>
                  </a:lnTo>
                  <a:lnTo>
                    <a:pt x="169" y="6"/>
                  </a:lnTo>
                  <a:lnTo>
                    <a:pt x="173" y="5"/>
                  </a:lnTo>
                  <a:lnTo>
                    <a:pt x="174" y="2"/>
                  </a:lnTo>
                  <a:lnTo>
                    <a:pt x="173" y="0"/>
                  </a:lnTo>
                  <a:lnTo>
                    <a:pt x="170" y="0"/>
                  </a:lnTo>
                  <a:lnTo>
                    <a:pt x="147" y="0"/>
                  </a:lnTo>
                  <a:lnTo>
                    <a:pt x="144" y="0"/>
                  </a:lnTo>
                  <a:lnTo>
                    <a:pt x="143" y="0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77" y="96"/>
                  </a:lnTo>
                  <a:lnTo>
                    <a:pt x="61" y="4"/>
                  </a:lnTo>
                  <a:lnTo>
                    <a:pt x="60" y="2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3"/>
                  </a:lnTo>
                  <a:lnTo>
                    <a:pt x="28" y="5"/>
                  </a:lnTo>
                  <a:lnTo>
                    <a:pt x="32" y="6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41" y="7"/>
                  </a:lnTo>
                  <a:lnTo>
                    <a:pt x="42" y="8"/>
                  </a:lnTo>
                  <a:lnTo>
                    <a:pt x="42" y="9"/>
                  </a:lnTo>
                  <a:lnTo>
                    <a:pt x="41" y="12"/>
                  </a:lnTo>
                  <a:lnTo>
                    <a:pt x="20" y="94"/>
                  </a:lnTo>
                  <a:lnTo>
                    <a:pt x="19" y="98"/>
                  </a:lnTo>
                  <a:lnTo>
                    <a:pt x="16" y="102"/>
                  </a:lnTo>
                  <a:lnTo>
                    <a:pt x="11" y="104"/>
                  </a:lnTo>
                  <a:lnTo>
                    <a:pt x="3" y="106"/>
                  </a:lnTo>
                  <a:lnTo>
                    <a:pt x="1" y="106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2" y="112"/>
                  </a:lnTo>
                  <a:lnTo>
                    <a:pt x="11" y="111"/>
                  </a:lnTo>
                  <a:lnTo>
                    <a:pt x="19" y="111"/>
                  </a:lnTo>
                  <a:lnTo>
                    <a:pt x="23" y="111"/>
                  </a:lnTo>
                  <a:lnTo>
                    <a:pt x="28" y="111"/>
                  </a:lnTo>
                  <a:lnTo>
                    <a:pt x="33" y="112"/>
                  </a:lnTo>
                  <a:lnTo>
                    <a:pt x="37" y="112"/>
                  </a:lnTo>
                  <a:lnTo>
                    <a:pt x="38" y="112"/>
                  </a:lnTo>
                  <a:lnTo>
                    <a:pt x="39" y="111"/>
                  </a:lnTo>
                  <a:lnTo>
                    <a:pt x="40" y="110"/>
                  </a:lnTo>
                  <a:lnTo>
                    <a:pt x="40" y="108"/>
                  </a:lnTo>
                  <a:lnTo>
                    <a:pt x="39" y="106"/>
                  </a:lnTo>
                  <a:lnTo>
                    <a:pt x="36" y="106"/>
                  </a:lnTo>
                  <a:lnTo>
                    <a:pt x="30" y="105"/>
                  </a:lnTo>
                  <a:lnTo>
                    <a:pt x="27" y="103"/>
                  </a:lnTo>
                  <a:lnTo>
                    <a:pt x="26" y="101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5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66" y="107"/>
                  </a:lnTo>
                  <a:lnTo>
                    <a:pt x="67" y="110"/>
                  </a:lnTo>
                  <a:lnTo>
                    <a:pt x="69" y="112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20" y="99"/>
                  </a:lnTo>
                  <a:lnTo>
                    <a:pt x="119" y="102"/>
                  </a:lnTo>
                  <a:lnTo>
                    <a:pt x="117" y="104"/>
                  </a:lnTo>
                  <a:lnTo>
                    <a:pt x="113" y="105"/>
                  </a:lnTo>
                  <a:lnTo>
                    <a:pt x="106" y="106"/>
                  </a:lnTo>
                  <a:lnTo>
                    <a:pt x="102" y="106"/>
                  </a:lnTo>
                  <a:lnTo>
                    <a:pt x="101" y="109"/>
                  </a:lnTo>
                  <a:lnTo>
                    <a:pt x="101" y="110"/>
                  </a:lnTo>
                  <a:lnTo>
                    <a:pt x="103" y="112"/>
                  </a:lnTo>
                  <a:lnTo>
                    <a:pt x="113" y="111"/>
                  </a:lnTo>
                  <a:lnTo>
                    <a:pt x="124" y="111"/>
                  </a:lnTo>
                  <a:lnTo>
                    <a:pt x="128" y="111"/>
                  </a:lnTo>
                  <a:lnTo>
                    <a:pt x="134" y="111"/>
                  </a:lnTo>
                  <a:lnTo>
                    <a:pt x="140" y="112"/>
                  </a:lnTo>
                  <a:lnTo>
                    <a:pt x="145" y="112"/>
                  </a:lnTo>
                  <a:lnTo>
                    <a:pt x="145" y="112"/>
                  </a:lnTo>
                  <a:lnTo>
                    <a:pt x="147" y="111"/>
                  </a:lnTo>
                  <a:lnTo>
                    <a:pt x="147" y="110"/>
                  </a:lnTo>
                  <a:lnTo>
                    <a:pt x="148" y="108"/>
                  </a:lnTo>
                  <a:lnTo>
                    <a:pt x="147" y="106"/>
                  </a:lnTo>
                  <a:lnTo>
                    <a:pt x="143" y="106"/>
                  </a:lnTo>
                  <a:lnTo>
                    <a:pt x="141" y="106"/>
                  </a:lnTo>
                  <a:lnTo>
                    <a:pt x="136" y="105"/>
                  </a:lnTo>
                  <a:lnTo>
                    <a:pt x="133" y="105"/>
                  </a:lnTo>
                  <a:lnTo>
                    <a:pt x="133" y="103"/>
                  </a:lnTo>
                  <a:lnTo>
                    <a:pt x="133" y="99"/>
                  </a:lnTo>
                  <a:lnTo>
                    <a:pt x="155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07" name="Freeform 443"/>
            <p:cNvSpPr>
              <a:spLocks noChangeAspect="1"/>
            </p:cNvSpPr>
            <p:nvPr/>
          </p:nvSpPr>
          <p:spPr bwMode="auto">
            <a:xfrm>
              <a:off x="4547" y="632"/>
              <a:ext cx="58" cy="78"/>
            </a:xfrm>
            <a:custGeom>
              <a:avLst/>
              <a:gdLst>
                <a:gd name="T0" fmla="*/ 58 w 58"/>
                <a:gd name="T1" fmla="*/ 56 h 78"/>
                <a:gd name="T2" fmla="*/ 53 w 58"/>
                <a:gd name="T3" fmla="*/ 56 h 78"/>
                <a:gd name="T4" fmla="*/ 53 w 58"/>
                <a:gd name="T5" fmla="*/ 58 h 78"/>
                <a:gd name="T6" fmla="*/ 52 w 58"/>
                <a:gd name="T7" fmla="*/ 61 h 78"/>
                <a:gd name="T8" fmla="*/ 51 w 58"/>
                <a:gd name="T9" fmla="*/ 64 h 78"/>
                <a:gd name="T10" fmla="*/ 50 w 58"/>
                <a:gd name="T11" fmla="*/ 66 h 78"/>
                <a:gd name="T12" fmla="*/ 48 w 58"/>
                <a:gd name="T13" fmla="*/ 67 h 78"/>
                <a:gd name="T14" fmla="*/ 44 w 58"/>
                <a:gd name="T15" fmla="*/ 67 h 78"/>
                <a:gd name="T16" fmla="*/ 40 w 58"/>
                <a:gd name="T17" fmla="*/ 67 h 78"/>
                <a:gd name="T18" fmla="*/ 37 w 58"/>
                <a:gd name="T19" fmla="*/ 67 h 78"/>
                <a:gd name="T20" fmla="*/ 14 w 58"/>
                <a:gd name="T21" fmla="*/ 67 h 78"/>
                <a:gd name="T22" fmla="*/ 26 w 58"/>
                <a:gd name="T23" fmla="*/ 58 h 78"/>
                <a:gd name="T24" fmla="*/ 38 w 58"/>
                <a:gd name="T25" fmla="*/ 50 h 78"/>
                <a:gd name="T26" fmla="*/ 45 w 58"/>
                <a:gd name="T27" fmla="*/ 44 h 78"/>
                <a:gd name="T28" fmla="*/ 52 w 58"/>
                <a:gd name="T29" fmla="*/ 39 h 78"/>
                <a:gd name="T30" fmla="*/ 56 w 58"/>
                <a:gd name="T31" fmla="*/ 32 h 78"/>
                <a:gd name="T32" fmla="*/ 58 w 58"/>
                <a:gd name="T33" fmla="*/ 23 h 78"/>
                <a:gd name="T34" fmla="*/ 56 w 58"/>
                <a:gd name="T35" fmla="*/ 14 h 78"/>
                <a:gd name="T36" fmla="*/ 49 w 58"/>
                <a:gd name="T37" fmla="*/ 6 h 78"/>
                <a:gd name="T38" fmla="*/ 39 w 58"/>
                <a:gd name="T39" fmla="*/ 2 h 78"/>
                <a:gd name="T40" fmla="*/ 27 w 58"/>
                <a:gd name="T41" fmla="*/ 0 h 78"/>
                <a:gd name="T42" fmla="*/ 16 w 58"/>
                <a:gd name="T43" fmla="*/ 2 h 78"/>
                <a:gd name="T44" fmla="*/ 8 w 58"/>
                <a:gd name="T45" fmla="*/ 6 h 78"/>
                <a:gd name="T46" fmla="*/ 2 w 58"/>
                <a:gd name="T47" fmla="*/ 13 h 78"/>
                <a:gd name="T48" fmla="*/ 0 w 58"/>
                <a:gd name="T49" fmla="*/ 21 h 78"/>
                <a:gd name="T50" fmla="*/ 1 w 58"/>
                <a:gd name="T51" fmla="*/ 24 h 78"/>
                <a:gd name="T52" fmla="*/ 3 w 58"/>
                <a:gd name="T53" fmla="*/ 27 h 78"/>
                <a:gd name="T54" fmla="*/ 5 w 58"/>
                <a:gd name="T55" fmla="*/ 28 h 78"/>
                <a:gd name="T56" fmla="*/ 7 w 58"/>
                <a:gd name="T57" fmla="*/ 28 h 78"/>
                <a:gd name="T58" fmla="*/ 9 w 58"/>
                <a:gd name="T59" fmla="*/ 28 h 78"/>
                <a:gd name="T60" fmla="*/ 11 w 58"/>
                <a:gd name="T61" fmla="*/ 26 h 78"/>
                <a:gd name="T62" fmla="*/ 13 w 58"/>
                <a:gd name="T63" fmla="*/ 24 h 78"/>
                <a:gd name="T64" fmla="*/ 14 w 58"/>
                <a:gd name="T65" fmla="*/ 21 h 78"/>
                <a:gd name="T66" fmla="*/ 12 w 58"/>
                <a:gd name="T67" fmla="*/ 16 h 78"/>
                <a:gd name="T68" fmla="*/ 7 w 58"/>
                <a:gd name="T69" fmla="*/ 14 h 78"/>
                <a:gd name="T70" fmla="*/ 10 w 58"/>
                <a:gd name="T71" fmla="*/ 11 h 78"/>
                <a:gd name="T72" fmla="*/ 14 w 58"/>
                <a:gd name="T73" fmla="*/ 8 h 78"/>
                <a:gd name="T74" fmla="*/ 19 w 58"/>
                <a:gd name="T75" fmla="*/ 6 h 78"/>
                <a:gd name="T76" fmla="*/ 25 w 58"/>
                <a:gd name="T77" fmla="*/ 5 h 78"/>
                <a:gd name="T78" fmla="*/ 33 w 58"/>
                <a:gd name="T79" fmla="*/ 6 h 78"/>
                <a:gd name="T80" fmla="*/ 39 w 58"/>
                <a:gd name="T81" fmla="*/ 10 h 78"/>
                <a:gd name="T82" fmla="*/ 44 w 58"/>
                <a:gd name="T83" fmla="*/ 16 h 78"/>
                <a:gd name="T84" fmla="*/ 46 w 58"/>
                <a:gd name="T85" fmla="*/ 23 h 78"/>
                <a:gd name="T86" fmla="*/ 44 w 58"/>
                <a:gd name="T87" fmla="*/ 31 h 78"/>
                <a:gd name="T88" fmla="*/ 41 w 58"/>
                <a:gd name="T89" fmla="*/ 37 h 78"/>
                <a:gd name="T90" fmla="*/ 36 w 58"/>
                <a:gd name="T91" fmla="*/ 43 h 78"/>
                <a:gd name="T92" fmla="*/ 30 w 58"/>
                <a:gd name="T93" fmla="*/ 48 h 78"/>
                <a:gd name="T94" fmla="*/ 1 w 58"/>
                <a:gd name="T95" fmla="*/ 73 h 78"/>
                <a:gd name="T96" fmla="*/ 0 w 58"/>
                <a:gd name="T97" fmla="*/ 74 h 78"/>
                <a:gd name="T98" fmla="*/ 0 w 58"/>
                <a:gd name="T99" fmla="*/ 75 h 78"/>
                <a:gd name="T100" fmla="*/ 0 w 58"/>
                <a:gd name="T101" fmla="*/ 78 h 78"/>
                <a:gd name="T102" fmla="*/ 54 w 58"/>
                <a:gd name="T103" fmla="*/ 78 h 78"/>
                <a:gd name="T104" fmla="*/ 58 w 58"/>
                <a:gd name="T105" fmla="*/ 5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8" h="78">
                  <a:moveTo>
                    <a:pt x="58" y="56"/>
                  </a:moveTo>
                  <a:lnTo>
                    <a:pt x="53" y="56"/>
                  </a:lnTo>
                  <a:lnTo>
                    <a:pt x="53" y="58"/>
                  </a:lnTo>
                  <a:lnTo>
                    <a:pt x="52" y="61"/>
                  </a:lnTo>
                  <a:lnTo>
                    <a:pt x="51" y="64"/>
                  </a:lnTo>
                  <a:lnTo>
                    <a:pt x="50" y="66"/>
                  </a:lnTo>
                  <a:lnTo>
                    <a:pt x="48" y="67"/>
                  </a:lnTo>
                  <a:lnTo>
                    <a:pt x="44" y="67"/>
                  </a:lnTo>
                  <a:lnTo>
                    <a:pt x="40" y="67"/>
                  </a:lnTo>
                  <a:lnTo>
                    <a:pt x="37" y="67"/>
                  </a:lnTo>
                  <a:lnTo>
                    <a:pt x="14" y="67"/>
                  </a:lnTo>
                  <a:lnTo>
                    <a:pt x="26" y="58"/>
                  </a:lnTo>
                  <a:lnTo>
                    <a:pt x="38" y="50"/>
                  </a:lnTo>
                  <a:lnTo>
                    <a:pt x="45" y="44"/>
                  </a:lnTo>
                  <a:lnTo>
                    <a:pt x="52" y="39"/>
                  </a:lnTo>
                  <a:lnTo>
                    <a:pt x="56" y="32"/>
                  </a:lnTo>
                  <a:lnTo>
                    <a:pt x="58" y="23"/>
                  </a:lnTo>
                  <a:lnTo>
                    <a:pt x="56" y="14"/>
                  </a:lnTo>
                  <a:lnTo>
                    <a:pt x="49" y="6"/>
                  </a:lnTo>
                  <a:lnTo>
                    <a:pt x="39" y="2"/>
                  </a:lnTo>
                  <a:lnTo>
                    <a:pt x="27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1" y="24"/>
                  </a:lnTo>
                  <a:lnTo>
                    <a:pt x="3" y="27"/>
                  </a:lnTo>
                  <a:lnTo>
                    <a:pt x="5" y="28"/>
                  </a:lnTo>
                  <a:lnTo>
                    <a:pt x="7" y="28"/>
                  </a:lnTo>
                  <a:lnTo>
                    <a:pt x="9" y="28"/>
                  </a:lnTo>
                  <a:lnTo>
                    <a:pt x="11" y="26"/>
                  </a:lnTo>
                  <a:lnTo>
                    <a:pt x="13" y="24"/>
                  </a:lnTo>
                  <a:lnTo>
                    <a:pt x="14" y="21"/>
                  </a:lnTo>
                  <a:lnTo>
                    <a:pt x="12" y="16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14" y="8"/>
                  </a:lnTo>
                  <a:lnTo>
                    <a:pt x="19" y="6"/>
                  </a:lnTo>
                  <a:lnTo>
                    <a:pt x="25" y="5"/>
                  </a:lnTo>
                  <a:lnTo>
                    <a:pt x="33" y="6"/>
                  </a:lnTo>
                  <a:lnTo>
                    <a:pt x="39" y="10"/>
                  </a:lnTo>
                  <a:lnTo>
                    <a:pt x="44" y="16"/>
                  </a:lnTo>
                  <a:lnTo>
                    <a:pt x="46" y="23"/>
                  </a:lnTo>
                  <a:lnTo>
                    <a:pt x="44" y="31"/>
                  </a:lnTo>
                  <a:lnTo>
                    <a:pt x="41" y="37"/>
                  </a:lnTo>
                  <a:lnTo>
                    <a:pt x="36" y="43"/>
                  </a:lnTo>
                  <a:lnTo>
                    <a:pt x="30" y="48"/>
                  </a:lnTo>
                  <a:lnTo>
                    <a:pt x="1" y="73"/>
                  </a:lnTo>
                  <a:lnTo>
                    <a:pt x="0" y="74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54" y="78"/>
                  </a:lnTo>
                  <a:lnTo>
                    <a:pt x="58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08" name="Freeform 444"/>
            <p:cNvSpPr>
              <a:spLocks noChangeAspect="1"/>
            </p:cNvSpPr>
            <p:nvPr/>
          </p:nvSpPr>
          <p:spPr bwMode="auto">
            <a:xfrm>
              <a:off x="4662" y="476"/>
              <a:ext cx="55" cy="234"/>
            </a:xfrm>
            <a:custGeom>
              <a:avLst/>
              <a:gdLst>
                <a:gd name="T0" fmla="*/ 55 w 55"/>
                <a:gd name="T1" fmla="*/ 232 h 234"/>
                <a:gd name="T2" fmla="*/ 55 w 55"/>
                <a:gd name="T3" fmla="*/ 231 h 234"/>
                <a:gd name="T4" fmla="*/ 54 w 55"/>
                <a:gd name="T5" fmla="*/ 230 h 234"/>
                <a:gd name="T6" fmla="*/ 53 w 55"/>
                <a:gd name="T7" fmla="*/ 229 h 234"/>
                <a:gd name="T8" fmla="*/ 51 w 55"/>
                <a:gd name="T9" fmla="*/ 227 h 234"/>
                <a:gd name="T10" fmla="*/ 33 w 55"/>
                <a:gd name="T11" fmla="*/ 202 h 234"/>
                <a:gd name="T12" fmla="*/ 21 w 55"/>
                <a:gd name="T13" fmla="*/ 174 h 234"/>
                <a:gd name="T14" fmla="*/ 16 w 55"/>
                <a:gd name="T15" fmla="*/ 145 h 234"/>
                <a:gd name="T16" fmla="*/ 14 w 55"/>
                <a:gd name="T17" fmla="*/ 117 h 234"/>
                <a:gd name="T18" fmla="*/ 16 w 55"/>
                <a:gd name="T19" fmla="*/ 87 h 234"/>
                <a:gd name="T20" fmla="*/ 22 w 55"/>
                <a:gd name="T21" fmla="*/ 57 h 234"/>
                <a:gd name="T22" fmla="*/ 34 w 55"/>
                <a:gd name="T23" fmla="*/ 30 h 234"/>
                <a:gd name="T24" fmla="*/ 52 w 55"/>
                <a:gd name="T25" fmla="*/ 6 h 234"/>
                <a:gd name="T26" fmla="*/ 54 w 55"/>
                <a:gd name="T27" fmla="*/ 4 h 234"/>
                <a:gd name="T28" fmla="*/ 55 w 55"/>
                <a:gd name="T29" fmla="*/ 2 h 234"/>
                <a:gd name="T30" fmla="*/ 54 w 55"/>
                <a:gd name="T31" fmla="*/ 0 h 234"/>
                <a:gd name="T32" fmla="*/ 52 w 55"/>
                <a:gd name="T33" fmla="*/ 0 h 234"/>
                <a:gd name="T34" fmla="*/ 48 w 55"/>
                <a:gd name="T35" fmla="*/ 3 h 234"/>
                <a:gd name="T36" fmla="*/ 38 w 55"/>
                <a:gd name="T37" fmla="*/ 12 h 234"/>
                <a:gd name="T38" fmla="*/ 27 w 55"/>
                <a:gd name="T39" fmla="*/ 26 h 234"/>
                <a:gd name="T40" fmla="*/ 15 w 55"/>
                <a:gd name="T41" fmla="*/ 46 h 234"/>
                <a:gd name="T42" fmla="*/ 8 w 55"/>
                <a:gd name="T43" fmla="*/ 65 h 234"/>
                <a:gd name="T44" fmla="*/ 3 w 55"/>
                <a:gd name="T45" fmla="*/ 84 h 234"/>
                <a:gd name="T46" fmla="*/ 1 w 55"/>
                <a:gd name="T47" fmla="*/ 101 h 234"/>
                <a:gd name="T48" fmla="*/ 0 w 55"/>
                <a:gd name="T49" fmla="*/ 117 h 234"/>
                <a:gd name="T50" fmla="*/ 1 w 55"/>
                <a:gd name="T51" fmla="*/ 132 h 234"/>
                <a:gd name="T52" fmla="*/ 3 w 55"/>
                <a:gd name="T53" fmla="*/ 151 h 234"/>
                <a:gd name="T54" fmla="*/ 8 w 55"/>
                <a:gd name="T55" fmla="*/ 170 h 234"/>
                <a:gd name="T56" fmla="*/ 16 w 55"/>
                <a:gd name="T57" fmla="*/ 190 h 234"/>
                <a:gd name="T58" fmla="*/ 27 w 55"/>
                <a:gd name="T59" fmla="*/ 209 h 234"/>
                <a:gd name="T60" fmla="*/ 39 w 55"/>
                <a:gd name="T61" fmla="*/ 223 h 234"/>
                <a:gd name="T62" fmla="*/ 48 w 55"/>
                <a:gd name="T63" fmla="*/ 231 h 234"/>
                <a:gd name="T64" fmla="*/ 52 w 55"/>
                <a:gd name="T65" fmla="*/ 234 h 234"/>
                <a:gd name="T66" fmla="*/ 54 w 55"/>
                <a:gd name="T67" fmla="*/ 233 h 234"/>
                <a:gd name="T68" fmla="*/ 55 w 55"/>
                <a:gd name="T69" fmla="*/ 23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4">
                  <a:moveTo>
                    <a:pt x="55" y="232"/>
                  </a:moveTo>
                  <a:lnTo>
                    <a:pt x="55" y="231"/>
                  </a:lnTo>
                  <a:lnTo>
                    <a:pt x="54" y="230"/>
                  </a:lnTo>
                  <a:lnTo>
                    <a:pt x="53" y="229"/>
                  </a:lnTo>
                  <a:lnTo>
                    <a:pt x="51" y="227"/>
                  </a:lnTo>
                  <a:lnTo>
                    <a:pt x="33" y="202"/>
                  </a:lnTo>
                  <a:lnTo>
                    <a:pt x="21" y="174"/>
                  </a:lnTo>
                  <a:lnTo>
                    <a:pt x="16" y="145"/>
                  </a:lnTo>
                  <a:lnTo>
                    <a:pt x="14" y="117"/>
                  </a:lnTo>
                  <a:lnTo>
                    <a:pt x="16" y="87"/>
                  </a:lnTo>
                  <a:lnTo>
                    <a:pt x="22" y="57"/>
                  </a:lnTo>
                  <a:lnTo>
                    <a:pt x="34" y="30"/>
                  </a:lnTo>
                  <a:lnTo>
                    <a:pt x="52" y="6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48" y="3"/>
                  </a:lnTo>
                  <a:lnTo>
                    <a:pt x="38" y="12"/>
                  </a:lnTo>
                  <a:lnTo>
                    <a:pt x="27" y="26"/>
                  </a:lnTo>
                  <a:lnTo>
                    <a:pt x="15" y="46"/>
                  </a:lnTo>
                  <a:lnTo>
                    <a:pt x="8" y="65"/>
                  </a:lnTo>
                  <a:lnTo>
                    <a:pt x="3" y="84"/>
                  </a:lnTo>
                  <a:lnTo>
                    <a:pt x="1" y="101"/>
                  </a:lnTo>
                  <a:lnTo>
                    <a:pt x="0" y="117"/>
                  </a:lnTo>
                  <a:lnTo>
                    <a:pt x="1" y="132"/>
                  </a:lnTo>
                  <a:lnTo>
                    <a:pt x="3" y="151"/>
                  </a:lnTo>
                  <a:lnTo>
                    <a:pt x="8" y="170"/>
                  </a:lnTo>
                  <a:lnTo>
                    <a:pt x="16" y="190"/>
                  </a:lnTo>
                  <a:lnTo>
                    <a:pt x="27" y="209"/>
                  </a:lnTo>
                  <a:lnTo>
                    <a:pt x="39" y="223"/>
                  </a:lnTo>
                  <a:lnTo>
                    <a:pt x="48" y="231"/>
                  </a:lnTo>
                  <a:lnTo>
                    <a:pt x="52" y="234"/>
                  </a:lnTo>
                  <a:lnTo>
                    <a:pt x="54" y="233"/>
                  </a:lnTo>
                  <a:lnTo>
                    <a:pt x="55" y="2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09" name="Freeform 445"/>
            <p:cNvSpPr>
              <a:spLocks noChangeAspect="1"/>
            </p:cNvSpPr>
            <p:nvPr/>
          </p:nvSpPr>
          <p:spPr bwMode="auto">
            <a:xfrm>
              <a:off x="4771" y="495"/>
              <a:ext cx="78" cy="22"/>
            </a:xfrm>
            <a:custGeom>
              <a:avLst/>
              <a:gdLst>
                <a:gd name="T0" fmla="*/ 78 w 78"/>
                <a:gd name="T1" fmla="*/ 4 h 22"/>
                <a:gd name="T2" fmla="*/ 75 w 78"/>
                <a:gd name="T3" fmla="*/ 0 h 22"/>
                <a:gd name="T4" fmla="*/ 73 w 78"/>
                <a:gd name="T5" fmla="*/ 2 h 22"/>
                <a:gd name="T6" fmla="*/ 69 w 78"/>
                <a:gd name="T7" fmla="*/ 6 h 22"/>
                <a:gd name="T8" fmla="*/ 63 w 78"/>
                <a:gd name="T9" fmla="*/ 10 h 22"/>
                <a:gd name="T10" fmla="*/ 55 w 78"/>
                <a:gd name="T11" fmla="*/ 11 h 22"/>
                <a:gd name="T12" fmla="*/ 47 w 78"/>
                <a:gd name="T13" fmla="*/ 9 h 22"/>
                <a:gd name="T14" fmla="*/ 40 w 78"/>
                <a:gd name="T15" fmla="*/ 6 h 22"/>
                <a:gd name="T16" fmla="*/ 32 w 78"/>
                <a:gd name="T17" fmla="*/ 1 h 22"/>
                <a:gd name="T18" fmla="*/ 26 w 78"/>
                <a:gd name="T19" fmla="*/ 0 h 22"/>
                <a:gd name="T20" fmla="*/ 20 w 78"/>
                <a:gd name="T21" fmla="*/ 1 h 22"/>
                <a:gd name="T22" fmla="*/ 14 w 78"/>
                <a:gd name="T23" fmla="*/ 4 h 22"/>
                <a:gd name="T24" fmla="*/ 8 w 78"/>
                <a:gd name="T25" fmla="*/ 10 h 22"/>
                <a:gd name="T26" fmla="*/ 0 w 78"/>
                <a:gd name="T27" fmla="*/ 18 h 22"/>
                <a:gd name="T28" fmla="*/ 4 w 78"/>
                <a:gd name="T29" fmla="*/ 22 h 22"/>
                <a:gd name="T30" fmla="*/ 6 w 78"/>
                <a:gd name="T31" fmla="*/ 20 h 22"/>
                <a:gd name="T32" fmla="*/ 10 w 78"/>
                <a:gd name="T33" fmla="*/ 16 h 22"/>
                <a:gd name="T34" fmla="*/ 16 w 78"/>
                <a:gd name="T35" fmla="*/ 12 h 22"/>
                <a:gd name="T36" fmla="*/ 23 w 78"/>
                <a:gd name="T37" fmla="*/ 11 h 22"/>
                <a:gd name="T38" fmla="*/ 31 w 78"/>
                <a:gd name="T39" fmla="*/ 13 h 22"/>
                <a:gd name="T40" fmla="*/ 39 w 78"/>
                <a:gd name="T41" fmla="*/ 17 h 22"/>
                <a:gd name="T42" fmla="*/ 47 w 78"/>
                <a:gd name="T43" fmla="*/ 21 h 22"/>
                <a:gd name="T44" fmla="*/ 53 w 78"/>
                <a:gd name="T45" fmla="*/ 22 h 22"/>
                <a:gd name="T46" fmla="*/ 59 w 78"/>
                <a:gd name="T47" fmla="*/ 21 h 22"/>
                <a:gd name="T48" fmla="*/ 64 w 78"/>
                <a:gd name="T49" fmla="*/ 18 h 22"/>
                <a:gd name="T50" fmla="*/ 71 w 78"/>
                <a:gd name="T51" fmla="*/ 12 h 22"/>
                <a:gd name="T52" fmla="*/ 78 w 78"/>
                <a:gd name="T53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8" h="22">
                  <a:moveTo>
                    <a:pt x="78" y="4"/>
                  </a:moveTo>
                  <a:lnTo>
                    <a:pt x="75" y="0"/>
                  </a:lnTo>
                  <a:lnTo>
                    <a:pt x="73" y="2"/>
                  </a:lnTo>
                  <a:lnTo>
                    <a:pt x="69" y="6"/>
                  </a:lnTo>
                  <a:lnTo>
                    <a:pt x="63" y="10"/>
                  </a:lnTo>
                  <a:lnTo>
                    <a:pt x="55" y="11"/>
                  </a:lnTo>
                  <a:lnTo>
                    <a:pt x="47" y="9"/>
                  </a:lnTo>
                  <a:lnTo>
                    <a:pt x="40" y="6"/>
                  </a:lnTo>
                  <a:lnTo>
                    <a:pt x="32" y="1"/>
                  </a:lnTo>
                  <a:lnTo>
                    <a:pt x="26" y="0"/>
                  </a:lnTo>
                  <a:lnTo>
                    <a:pt x="20" y="1"/>
                  </a:lnTo>
                  <a:lnTo>
                    <a:pt x="14" y="4"/>
                  </a:lnTo>
                  <a:lnTo>
                    <a:pt x="8" y="10"/>
                  </a:lnTo>
                  <a:lnTo>
                    <a:pt x="0" y="18"/>
                  </a:lnTo>
                  <a:lnTo>
                    <a:pt x="4" y="22"/>
                  </a:lnTo>
                  <a:lnTo>
                    <a:pt x="6" y="20"/>
                  </a:lnTo>
                  <a:lnTo>
                    <a:pt x="10" y="16"/>
                  </a:lnTo>
                  <a:lnTo>
                    <a:pt x="16" y="12"/>
                  </a:lnTo>
                  <a:lnTo>
                    <a:pt x="23" y="11"/>
                  </a:lnTo>
                  <a:lnTo>
                    <a:pt x="31" y="13"/>
                  </a:lnTo>
                  <a:lnTo>
                    <a:pt x="39" y="17"/>
                  </a:lnTo>
                  <a:lnTo>
                    <a:pt x="47" y="21"/>
                  </a:lnTo>
                  <a:lnTo>
                    <a:pt x="53" y="22"/>
                  </a:lnTo>
                  <a:lnTo>
                    <a:pt x="59" y="21"/>
                  </a:lnTo>
                  <a:lnTo>
                    <a:pt x="64" y="18"/>
                  </a:lnTo>
                  <a:lnTo>
                    <a:pt x="71" y="12"/>
                  </a:lnTo>
                  <a:lnTo>
                    <a:pt x="78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10" name="Freeform 446"/>
            <p:cNvSpPr>
              <a:spLocks noChangeAspect="1" noEditPoints="1"/>
            </p:cNvSpPr>
            <p:nvPr/>
          </p:nvSpPr>
          <p:spPr bwMode="auto">
            <a:xfrm>
              <a:off x="4737" y="548"/>
              <a:ext cx="111" cy="154"/>
            </a:xfrm>
            <a:custGeom>
              <a:avLst/>
              <a:gdLst>
                <a:gd name="T0" fmla="*/ 1 w 111"/>
                <a:gd name="T1" fmla="*/ 147 h 154"/>
                <a:gd name="T2" fmla="*/ 2 w 111"/>
                <a:gd name="T3" fmla="*/ 152 h 154"/>
                <a:gd name="T4" fmla="*/ 10 w 111"/>
                <a:gd name="T5" fmla="*/ 153 h 154"/>
                <a:gd name="T6" fmla="*/ 14 w 111"/>
                <a:gd name="T7" fmla="*/ 150 h 154"/>
                <a:gd name="T8" fmla="*/ 17 w 111"/>
                <a:gd name="T9" fmla="*/ 143 h 154"/>
                <a:gd name="T10" fmla="*/ 25 w 111"/>
                <a:gd name="T11" fmla="*/ 110 h 154"/>
                <a:gd name="T12" fmla="*/ 34 w 111"/>
                <a:gd name="T13" fmla="*/ 97 h 154"/>
                <a:gd name="T14" fmla="*/ 46 w 111"/>
                <a:gd name="T15" fmla="*/ 105 h 154"/>
                <a:gd name="T16" fmla="*/ 64 w 111"/>
                <a:gd name="T17" fmla="*/ 105 h 154"/>
                <a:gd name="T18" fmla="*/ 83 w 111"/>
                <a:gd name="T19" fmla="*/ 94 h 154"/>
                <a:gd name="T20" fmla="*/ 100 w 111"/>
                <a:gd name="T21" fmla="*/ 75 h 154"/>
                <a:gd name="T22" fmla="*/ 109 w 111"/>
                <a:gd name="T23" fmla="*/ 51 h 154"/>
                <a:gd name="T24" fmla="*/ 108 w 111"/>
                <a:gd name="T25" fmla="*/ 22 h 154"/>
                <a:gd name="T26" fmla="*/ 91 w 111"/>
                <a:gd name="T27" fmla="*/ 2 h 154"/>
                <a:gd name="T28" fmla="*/ 61 w 111"/>
                <a:gd name="T29" fmla="*/ 4 h 154"/>
                <a:gd name="T30" fmla="*/ 32 w 111"/>
                <a:gd name="T31" fmla="*/ 32 h 154"/>
                <a:gd name="T32" fmla="*/ 1 w 111"/>
                <a:gd name="T33" fmla="*/ 144 h 154"/>
                <a:gd name="T34" fmla="*/ 47 w 111"/>
                <a:gd name="T35" fmla="*/ 100 h 154"/>
                <a:gd name="T36" fmla="*/ 39 w 111"/>
                <a:gd name="T37" fmla="*/ 95 h 154"/>
                <a:gd name="T38" fmla="*/ 35 w 111"/>
                <a:gd name="T39" fmla="*/ 88 h 154"/>
                <a:gd name="T40" fmla="*/ 33 w 111"/>
                <a:gd name="T41" fmla="*/ 82 h 154"/>
                <a:gd name="T42" fmla="*/ 34 w 111"/>
                <a:gd name="T43" fmla="*/ 77 h 154"/>
                <a:gd name="T44" fmla="*/ 39 w 111"/>
                <a:gd name="T45" fmla="*/ 55 h 154"/>
                <a:gd name="T46" fmla="*/ 45 w 111"/>
                <a:gd name="T47" fmla="*/ 35 h 154"/>
                <a:gd name="T48" fmla="*/ 57 w 111"/>
                <a:gd name="T49" fmla="*/ 17 h 154"/>
                <a:gd name="T50" fmla="*/ 72 w 111"/>
                <a:gd name="T51" fmla="*/ 6 h 154"/>
                <a:gd name="T52" fmla="*/ 84 w 111"/>
                <a:gd name="T53" fmla="*/ 7 h 154"/>
                <a:gd name="T54" fmla="*/ 93 w 111"/>
                <a:gd name="T55" fmla="*/ 18 h 154"/>
                <a:gd name="T56" fmla="*/ 93 w 111"/>
                <a:gd name="T57" fmla="*/ 40 h 154"/>
                <a:gd name="T58" fmla="*/ 86 w 111"/>
                <a:gd name="T59" fmla="*/ 68 h 154"/>
                <a:gd name="T60" fmla="*/ 75 w 111"/>
                <a:gd name="T61" fmla="*/ 88 h 154"/>
                <a:gd name="T62" fmla="*/ 60 w 111"/>
                <a:gd name="T63" fmla="*/ 10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" h="154">
                  <a:moveTo>
                    <a:pt x="1" y="144"/>
                  </a:moveTo>
                  <a:lnTo>
                    <a:pt x="1" y="147"/>
                  </a:lnTo>
                  <a:lnTo>
                    <a:pt x="0" y="148"/>
                  </a:lnTo>
                  <a:lnTo>
                    <a:pt x="2" y="152"/>
                  </a:lnTo>
                  <a:lnTo>
                    <a:pt x="7" y="154"/>
                  </a:lnTo>
                  <a:lnTo>
                    <a:pt x="10" y="153"/>
                  </a:lnTo>
                  <a:lnTo>
                    <a:pt x="13" y="152"/>
                  </a:lnTo>
                  <a:lnTo>
                    <a:pt x="14" y="150"/>
                  </a:lnTo>
                  <a:lnTo>
                    <a:pt x="15" y="149"/>
                  </a:lnTo>
                  <a:lnTo>
                    <a:pt x="17" y="143"/>
                  </a:lnTo>
                  <a:lnTo>
                    <a:pt x="21" y="128"/>
                  </a:lnTo>
                  <a:lnTo>
                    <a:pt x="25" y="110"/>
                  </a:lnTo>
                  <a:lnTo>
                    <a:pt x="30" y="90"/>
                  </a:lnTo>
                  <a:lnTo>
                    <a:pt x="34" y="97"/>
                  </a:lnTo>
                  <a:lnTo>
                    <a:pt x="39" y="102"/>
                  </a:lnTo>
                  <a:lnTo>
                    <a:pt x="46" y="105"/>
                  </a:lnTo>
                  <a:lnTo>
                    <a:pt x="53" y="106"/>
                  </a:lnTo>
                  <a:lnTo>
                    <a:pt x="64" y="105"/>
                  </a:lnTo>
                  <a:lnTo>
                    <a:pt x="74" y="100"/>
                  </a:lnTo>
                  <a:lnTo>
                    <a:pt x="83" y="94"/>
                  </a:lnTo>
                  <a:lnTo>
                    <a:pt x="92" y="85"/>
                  </a:lnTo>
                  <a:lnTo>
                    <a:pt x="100" y="75"/>
                  </a:lnTo>
                  <a:lnTo>
                    <a:pt x="106" y="63"/>
                  </a:lnTo>
                  <a:lnTo>
                    <a:pt x="109" y="51"/>
                  </a:lnTo>
                  <a:lnTo>
                    <a:pt x="111" y="38"/>
                  </a:lnTo>
                  <a:lnTo>
                    <a:pt x="108" y="22"/>
                  </a:lnTo>
                  <a:lnTo>
                    <a:pt x="101" y="10"/>
                  </a:lnTo>
                  <a:lnTo>
                    <a:pt x="91" y="2"/>
                  </a:lnTo>
                  <a:lnTo>
                    <a:pt x="78" y="0"/>
                  </a:lnTo>
                  <a:lnTo>
                    <a:pt x="61" y="4"/>
                  </a:lnTo>
                  <a:lnTo>
                    <a:pt x="45" y="15"/>
                  </a:lnTo>
                  <a:lnTo>
                    <a:pt x="32" y="32"/>
                  </a:lnTo>
                  <a:lnTo>
                    <a:pt x="24" y="52"/>
                  </a:lnTo>
                  <a:lnTo>
                    <a:pt x="1" y="144"/>
                  </a:lnTo>
                  <a:close/>
                  <a:moveTo>
                    <a:pt x="53" y="101"/>
                  </a:moveTo>
                  <a:lnTo>
                    <a:pt x="47" y="100"/>
                  </a:lnTo>
                  <a:lnTo>
                    <a:pt x="43" y="98"/>
                  </a:lnTo>
                  <a:lnTo>
                    <a:pt x="39" y="95"/>
                  </a:lnTo>
                  <a:lnTo>
                    <a:pt x="37" y="91"/>
                  </a:lnTo>
                  <a:lnTo>
                    <a:pt x="35" y="88"/>
                  </a:lnTo>
                  <a:lnTo>
                    <a:pt x="34" y="84"/>
                  </a:lnTo>
                  <a:lnTo>
                    <a:pt x="33" y="82"/>
                  </a:lnTo>
                  <a:lnTo>
                    <a:pt x="33" y="80"/>
                  </a:lnTo>
                  <a:lnTo>
                    <a:pt x="34" y="77"/>
                  </a:lnTo>
                  <a:lnTo>
                    <a:pt x="35" y="71"/>
                  </a:lnTo>
                  <a:lnTo>
                    <a:pt x="39" y="55"/>
                  </a:lnTo>
                  <a:lnTo>
                    <a:pt x="42" y="43"/>
                  </a:lnTo>
                  <a:lnTo>
                    <a:pt x="45" y="35"/>
                  </a:lnTo>
                  <a:lnTo>
                    <a:pt x="49" y="27"/>
                  </a:lnTo>
                  <a:lnTo>
                    <a:pt x="57" y="17"/>
                  </a:lnTo>
                  <a:lnTo>
                    <a:pt x="64" y="10"/>
                  </a:lnTo>
                  <a:lnTo>
                    <a:pt x="72" y="6"/>
                  </a:lnTo>
                  <a:lnTo>
                    <a:pt x="78" y="5"/>
                  </a:lnTo>
                  <a:lnTo>
                    <a:pt x="84" y="7"/>
                  </a:lnTo>
                  <a:lnTo>
                    <a:pt x="89" y="11"/>
                  </a:lnTo>
                  <a:lnTo>
                    <a:pt x="93" y="18"/>
                  </a:lnTo>
                  <a:lnTo>
                    <a:pt x="94" y="28"/>
                  </a:lnTo>
                  <a:lnTo>
                    <a:pt x="93" y="40"/>
                  </a:lnTo>
                  <a:lnTo>
                    <a:pt x="90" y="54"/>
                  </a:lnTo>
                  <a:lnTo>
                    <a:pt x="86" y="68"/>
                  </a:lnTo>
                  <a:lnTo>
                    <a:pt x="81" y="79"/>
                  </a:lnTo>
                  <a:lnTo>
                    <a:pt x="75" y="88"/>
                  </a:lnTo>
                  <a:lnTo>
                    <a:pt x="67" y="95"/>
                  </a:lnTo>
                  <a:lnTo>
                    <a:pt x="60" y="100"/>
                  </a:lnTo>
                  <a:lnTo>
                    <a:pt x="53" y="10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11" name="Freeform 447"/>
            <p:cNvSpPr>
              <a:spLocks noChangeAspect="1"/>
            </p:cNvSpPr>
            <p:nvPr/>
          </p:nvSpPr>
          <p:spPr bwMode="auto">
            <a:xfrm>
              <a:off x="4859" y="463"/>
              <a:ext cx="41" cy="85"/>
            </a:xfrm>
            <a:custGeom>
              <a:avLst/>
              <a:gdLst>
                <a:gd name="T0" fmla="*/ 40 w 41"/>
                <a:gd name="T1" fmla="*/ 14 h 85"/>
                <a:gd name="T2" fmla="*/ 41 w 41"/>
                <a:gd name="T3" fmla="*/ 11 h 85"/>
                <a:gd name="T4" fmla="*/ 41 w 41"/>
                <a:gd name="T5" fmla="*/ 9 h 85"/>
                <a:gd name="T6" fmla="*/ 41 w 41"/>
                <a:gd name="T7" fmla="*/ 6 h 85"/>
                <a:gd name="T8" fmla="*/ 38 w 41"/>
                <a:gd name="T9" fmla="*/ 3 h 85"/>
                <a:gd name="T10" fmla="*/ 35 w 41"/>
                <a:gd name="T11" fmla="*/ 1 h 85"/>
                <a:gd name="T12" fmla="*/ 32 w 41"/>
                <a:gd name="T13" fmla="*/ 0 h 85"/>
                <a:gd name="T14" fmla="*/ 28 w 41"/>
                <a:gd name="T15" fmla="*/ 1 h 85"/>
                <a:gd name="T16" fmla="*/ 25 w 41"/>
                <a:gd name="T17" fmla="*/ 3 h 85"/>
                <a:gd name="T18" fmla="*/ 24 w 41"/>
                <a:gd name="T19" fmla="*/ 6 h 85"/>
                <a:gd name="T20" fmla="*/ 23 w 41"/>
                <a:gd name="T21" fmla="*/ 8 h 85"/>
                <a:gd name="T22" fmla="*/ 1 w 41"/>
                <a:gd name="T23" fmla="*/ 79 h 85"/>
                <a:gd name="T24" fmla="*/ 1 w 41"/>
                <a:gd name="T25" fmla="*/ 80 h 85"/>
                <a:gd name="T26" fmla="*/ 0 w 41"/>
                <a:gd name="T27" fmla="*/ 82 h 85"/>
                <a:gd name="T28" fmla="*/ 1 w 41"/>
                <a:gd name="T29" fmla="*/ 83 h 85"/>
                <a:gd name="T30" fmla="*/ 3 w 41"/>
                <a:gd name="T31" fmla="*/ 84 h 85"/>
                <a:gd name="T32" fmla="*/ 5 w 41"/>
                <a:gd name="T33" fmla="*/ 85 h 85"/>
                <a:gd name="T34" fmla="*/ 7 w 41"/>
                <a:gd name="T35" fmla="*/ 85 h 85"/>
                <a:gd name="T36" fmla="*/ 8 w 41"/>
                <a:gd name="T37" fmla="*/ 85 h 85"/>
                <a:gd name="T38" fmla="*/ 9 w 41"/>
                <a:gd name="T39" fmla="*/ 82 h 85"/>
                <a:gd name="T40" fmla="*/ 40 w 41"/>
                <a:gd name="T41" fmla="*/ 1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85">
                  <a:moveTo>
                    <a:pt x="40" y="14"/>
                  </a:moveTo>
                  <a:lnTo>
                    <a:pt x="41" y="11"/>
                  </a:lnTo>
                  <a:lnTo>
                    <a:pt x="41" y="9"/>
                  </a:lnTo>
                  <a:lnTo>
                    <a:pt x="41" y="6"/>
                  </a:lnTo>
                  <a:lnTo>
                    <a:pt x="38" y="3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28" y="1"/>
                  </a:lnTo>
                  <a:lnTo>
                    <a:pt x="25" y="3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1" y="79"/>
                  </a:lnTo>
                  <a:lnTo>
                    <a:pt x="1" y="80"/>
                  </a:lnTo>
                  <a:lnTo>
                    <a:pt x="0" y="82"/>
                  </a:lnTo>
                  <a:lnTo>
                    <a:pt x="1" y="83"/>
                  </a:lnTo>
                  <a:lnTo>
                    <a:pt x="3" y="84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5"/>
                  </a:lnTo>
                  <a:lnTo>
                    <a:pt x="9" y="82"/>
                  </a:lnTo>
                  <a:lnTo>
                    <a:pt x="4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12" name="Freeform 448"/>
            <p:cNvSpPr>
              <a:spLocks noChangeAspect="1" noEditPoints="1"/>
            </p:cNvSpPr>
            <p:nvPr/>
          </p:nvSpPr>
          <p:spPr bwMode="auto">
            <a:xfrm>
              <a:off x="4861" y="593"/>
              <a:ext cx="123" cy="116"/>
            </a:xfrm>
            <a:custGeom>
              <a:avLst/>
              <a:gdLst>
                <a:gd name="T0" fmla="*/ 24 w 123"/>
                <a:gd name="T1" fmla="*/ 97 h 116"/>
                <a:gd name="T2" fmla="*/ 20 w 123"/>
                <a:gd name="T3" fmla="*/ 103 h 116"/>
                <a:gd name="T4" fmla="*/ 15 w 123"/>
                <a:gd name="T5" fmla="*/ 107 h 116"/>
                <a:gd name="T6" fmla="*/ 10 w 123"/>
                <a:gd name="T7" fmla="*/ 109 h 116"/>
                <a:gd name="T8" fmla="*/ 3 w 123"/>
                <a:gd name="T9" fmla="*/ 111 h 116"/>
                <a:gd name="T10" fmla="*/ 1 w 123"/>
                <a:gd name="T11" fmla="*/ 111 h 116"/>
                <a:gd name="T12" fmla="*/ 0 w 123"/>
                <a:gd name="T13" fmla="*/ 114 h 116"/>
                <a:gd name="T14" fmla="*/ 1 w 123"/>
                <a:gd name="T15" fmla="*/ 116 h 116"/>
                <a:gd name="T16" fmla="*/ 2 w 123"/>
                <a:gd name="T17" fmla="*/ 116 h 116"/>
                <a:gd name="T18" fmla="*/ 9 w 123"/>
                <a:gd name="T19" fmla="*/ 116 h 116"/>
                <a:gd name="T20" fmla="*/ 16 w 123"/>
                <a:gd name="T21" fmla="*/ 116 h 116"/>
                <a:gd name="T22" fmla="*/ 25 w 123"/>
                <a:gd name="T23" fmla="*/ 116 h 116"/>
                <a:gd name="T24" fmla="*/ 33 w 123"/>
                <a:gd name="T25" fmla="*/ 116 h 116"/>
                <a:gd name="T26" fmla="*/ 34 w 123"/>
                <a:gd name="T27" fmla="*/ 116 h 116"/>
                <a:gd name="T28" fmla="*/ 35 w 123"/>
                <a:gd name="T29" fmla="*/ 116 h 116"/>
                <a:gd name="T30" fmla="*/ 36 w 123"/>
                <a:gd name="T31" fmla="*/ 115 h 116"/>
                <a:gd name="T32" fmla="*/ 36 w 123"/>
                <a:gd name="T33" fmla="*/ 113 h 116"/>
                <a:gd name="T34" fmla="*/ 35 w 123"/>
                <a:gd name="T35" fmla="*/ 111 h 116"/>
                <a:gd name="T36" fmla="*/ 33 w 123"/>
                <a:gd name="T37" fmla="*/ 111 h 116"/>
                <a:gd name="T38" fmla="*/ 32 w 123"/>
                <a:gd name="T39" fmla="*/ 110 h 116"/>
                <a:gd name="T40" fmla="*/ 29 w 123"/>
                <a:gd name="T41" fmla="*/ 110 h 116"/>
                <a:gd name="T42" fmla="*/ 27 w 123"/>
                <a:gd name="T43" fmla="*/ 108 h 116"/>
                <a:gd name="T44" fmla="*/ 26 w 123"/>
                <a:gd name="T45" fmla="*/ 106 h 116"/>
                <a:gd name="T46" fmla="*/ 27 w 123"/>
                <a:gd name="T47" fmla="*/ 102 h 116"/>
                <a:gd name="T48" fmla="*/ 29 w 123"/>
                <a:gd name="T49" fmla="*/ 99 h 116"/>
                <a:gd name="T50" fmla="*/ 42 w 123"/>
                <a:gd name="T51" fmla="*/ 79 h 116"/>
                <a:gd name="T52" fmla="*/ 89 w 123"/>
                <a:gd name="T53" fmla="*/ 79 h 116"/>
                <a:gd name="T54" fmla="*/ 93 w 123"/>
                <a:gd name="T55" fmla="*/ 106 h 116"/>
                <a:gd name="T56" fmla="*/ 92 w 123"/>
                <a:gd name="T57" fmla="*/ 108 h 116"/>
                <a:gd name="T58" fmla="*/ 90 w 123"/>
                <a:gd name="T59" fmla="*/ 109 h 116"/>
                <a:gd name="T60" fmla="*/ 87 w 123"/>
                <a:gd name="T61" fmla="*/ 110 h 116"/>
                <a:gd name="T62" fmla="*/ 81 w 123"/>
                <a:gd name="T63" fmla="*/ 111 h 116"/>
                <a:gd name="T64" fmla="*/ 78 w 123"/>
                <a:gd name="T65" fmla="*/ 111 h 116"/>
                <a:gd name="T66" fmla="*/ 77 w 123"/>
                <a:gd name="T67" fmla="*/ 114 h 116"/>
                <a:gd name="T68" fmla="*/ 78 w 123"/>
                <a:gd name="T69" fmla="*/ 116 h 116"/>
                <a:gd name="T70" fmla="*/ 80 w 123"/>
                <a:gd name="T71" fmla="*/ 116 h 116"/>
                <a:gd name="T72" fmla="*/ 84 w 123"/>
                <a:gd name="T73" fmla="*/ 116 h 116"/>
                <a:gd name="T74" fmla="*/ 90 w 123"/>
                <a:gd name="T75" fmla="*/ 116 h 116"/>
                <a:gd name="T76" fmla="*/ 96 w 123"/>
                <a:gd name="T77" fmla="*/ 116 h 116"/>
                <a:gd name="T78" fmla="*/ 101 w 123"/>
                <a:gd name="T79" fmla="*/ 116 h 116"/>
                <a:gd name="T80" fmla="*/ 110 w 123"/>
                <a:gd name="T81" fmla="*/ 116 h 116"/>
                <a:gd name="T82" fmla="*/ 120 w 123"/>
                <a:gd name="T83" fmla="*/ 116 h 116"/>
                <a:gd name="T84" fmla="*/ 122 w 123"/>
                <a:gd name="T85" fmla="*/ 116 h 116"/>
                <a:gd name="T86" fmla="*/ 123 w 123"/>
                <a:gd name="T87" fmla="*/ 113 h 116"/>
                <a:gd name="T88" fmla="*/ 122 w 123"/>
                <a:gd name="T89" fmla="*/ 111 h 116"/>
                <a:gd name="T90" fmla="*/ 118 w 123"/>
                <a:gd name="T91" fmla="*/ 111 h 116"/>
                <a:gd name="T92" fmla="*/ 113 w 123"/>
                <a:gd name="T93" fmla="*/ 110 h 116"/>
                <a:gd name="T94" fmla="*/ 110 w 123"/>
                <a:gd name="T95" fmla="*/ 109 h 116"/>
                <a:gd name="T96" fmla="*/ 109 w 123"/>
                <a:gd name="T97" fmla="*/ 108 h 116"/>
                <a:gd name="T98" fmla="*/ 108 w 123"/>
                <a:gd name="T99" fmla="*/ 105 h 116"/>
                <a:gd name="T100" fmla="*/ 94 w 123"/>
                <a:gd name="T101" fmla="*/ 4 h 116"/>
                <a:gd name="T102" fmla="*/ 93 w 123"/>
                <a:gd name="T103" fmla="*/ 1 h 116"/>
                <a:gd name="T104" fmla="*/ 90 w 123"/>
                <a:gd name="T105" fmla="*/ 0 h 116"/>
                <a:gd name="T106" fmla="*/ 86 w 123"/>
                <a:gd name="T107" fmla="*/ 1 h 116"/>
                <a:gd name="T108" fmla="*/ 84 w 123"/>
                <a:gd name="T109" fmla="*/ 3 h 116"/>
                <a:gd name="T110" fmla="*/ 24 w 123"/>
                <a:gd name="T111" fmla="*/ 97 h 116"/>
                <a:gd name="T112" fmla="*/ 46 w 123"/>
                <a:gd name="T113" fmla="*/ 73 h 116"/>
                <a:gd name="T114" fmla="*/ 80 w 123"/>
                <a:gd name="T115" fmla="*/ 20 h 116"/>
                <a:gd name="T116" fmla="*/ 88 w 123"/>
                <a:gd name="T117" fmla="*/ 73 h 116"/>
                <a:gd name="T118" fmla="*/ 46 w 123"/>
                <a:gd name="T119" fmla="*/ 7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" h="116">
                  <a:moveTo>
                    <a:pt x="24" y="97"/>
                  </a:moveTo>
                  <a:lnTo>
                    <a:pt x="20" y="103"/>
                  </a:lnTo>
                  <a:lnTo>
                    <a:pt x="15" y="107"/>
                  </a:lnTo>
                  <a:lnTo>
                    <a:pt x="10" y="109"/>
                  </a:lnTo>
                  <a:lnTo>
                    <a:pt x="3" y="111"/>
                  </a:lnTo>
                  <a:lnTo>
                    <a:pt x="1" y="111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9" y="116"/>
                  </a:lnTo>
                  <a:lnTo>
                    <a:pt x="16" y="116"/>
                  </a:lnTo>
                  <a:lnTo>
                    <a:pt x="25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5" y="116"/>
                  </a:lnTo>
                  <a:lnTo>
                    <a:pt x="36" y="115"/>
                  </a:lnTo>
                  <a:lnTo>
                    <a:pt x="36" y="113"/>
                  </a:lnTo>
                  <a:lnTo>
                    <a:pt x="35" y="111"/>
                  </a:lnTo>
                  <a:lnTo>
                    <a:pt x="33" y="111"/>
                  </a:lnTo>
                  <a:lnTo>
                    <a:pt x="32" y="110"/>
                  </a:lnTo>
                  <a:lnTo>
                    <a:pt x="29" y="110"/>
                  </a:lnTo>
                  <a:lnTo>
                    <a:pt x="27" y="108"/>
                  </a:lnTo>
                  <a:lnTo>
                    <a:pt x="26" y="106"/>
                  </a:lnTo>
                  <a:lnTo>
                    <a:pt x="27" y="102"/>
                  </a:lnTo>
                  <a:lnTo>
                    <a:pt x="29" y="99"/>
                  </a:lnTo>
                  <a:lnTo>
                    <a:pt x="42" y="79"/>
                  </a:lnTo>
                  <a:lnTo>
                    <a:pt x="89" y="79"/>
                  </a:lnTo>
                  <a:lnTo>
                    <a:pt x="93" y="106"/>
                  </a:lnTo>
                  <a:lnTo>
                    <a:pt x="92" y="108"/>
                  </a:lnTo>
                  <a:lnTo>
                    <a:pt x="90" y="109"/>
                  </a:lnTo>
                  <a:lnTo>
                    <a:pt x="87" y="110"/>
                  </a:lnTo>
                  <a:lnTo>
                    <a:pt x="81" y="111"/>
                  </a:lnTo>
                  <a:lnTo>
                    <a:pt x="78" y="111"/>
                  </a:lnTo>
                  <a:lnTo>
                    <a:pt x="77" y="114"/>
                  </a:lnTo>
                  <a:lnTo>
                    <a:pt x="78" y="116"/>
                  </a:lnTo>
                  <a:lnTo>
                    <a:pt x="80" y="116"/>
                  </a:lnTo>
                  <a:lnTo>
                    <a:pt x="84" y="116"/>
                  </a:lnTo>
                  <a:lnTo>
                    <a:pt x="90" y="116"/>
                  </a:lnTo>
                  <a:lnTo>
                    <a:pt x="96" y="116"/>
                  </a:lnTo>
                  <a:lnTo>
                    <a:pt x="101" y="116"/>
                  </a:lnTo>
                  <a:lnTo>
                    <a:pt x="110" y="116"/>
                  </a:lnTo>
                  <a:lnTo>
                    <a:pt x="120" y="116"/>
                  </a:lnTo>
                  <a:lnTo>
                    <a:pt x="122" y="116"/>
                  </a:lnTo>
                  <a:lnTo>
                    <a:pt x="123" y="113"/>
                  </a:lnTo>
                  <a:lnTo>
                    <a:pt x="122" y="111"/>
                  </a:lnTo>
                  <a:lnTo>
                    <a:pt x="118" y="111"/>
                  </a:lnTo>
                  <a:lnTo>
                    <a:pt x="113" y="110"/>
                  </a:lnTo>
                  <a:lnTo>
                    <a:pt x="110" y="109"/>
                  </a:lnTo>
                  <a:lnTo>
                    <a:pt x="109" y="108"/>
                  </a:lnTo>
                  <a:lnTo>
                    <a:pt x="108" y="105"/>
                  </a:lnTo>
                  <a:lnTo>
                    <a:pt x="94" y="4"/>
                  </a:lnTo>
                  <a:lnTo>
                    <a:pt x="93" y="1"/>
                  </a:lnTo>
                  <a:lnTo>
                    <a:pt x="90" y="0"/>
                  </a:lnTo>
                  <a:lnTo>
                    <a:pt x="86" y="1"/>
                  </a:lnTo>
                  <a:lnTo>
                    <a:pt x="84" y="3"/>
                  </a:lnTo>
                  <a:lnTo>
                    <a:pt x="24" y="97"/>
                  </a:lnTo>
                  <a:close/>
                  <a:moveTo>
                    <a:pt x="46" y="73"/>
                  </a:moveTo>
                  <a:lnTo>
                    <a:pt x="80" y="20"/>
                  </a:lnTo>
                  <a:lnTo>
                    <a:pt x="88" y="73"/>
                  </a:lnTo>
                  <a:lnTo>
                    <a:pt x="46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13" name="Freeform 449"/>
            <p:cNvSpPr>
              <a:spLocks noChangeAspect="1" noEditPoints="1"/>
            </p:cNvSpPr>
            <p:nvPr/>
          </p:nvSpPr>
          <p:spPr bwMode="auto">
            <a:xfrm>
              <a:off x="5004" y="598"/>
              <a:ext cx="125" cy="111"/>
            </a:xfrm>
            <a:custGeom>
              <a:avLst/>
              <a:gdLst>
                <a:gd name="T0" fmla="*/ 18 w 125"/>
                <a:gd name="T1" fmla="*/ 102 h 111"/>
                <a:gd name="T2" fmla="*/ 12 w 125"/>
                <a:gd name="T3" fmla="*/ 105 h 111"/>
                <a:gd name="T4" fmla="*/ 1 w 125"/>
                <a:gd name="T5" fmla="*/ 106 h 111"/>
                <a:gd name="T6" fmla="*/ 1 w 125"/>
                <a:gd name="T7" fmla="*/ 111 h 111"/>
                <a:gd name="T8" fmla="*/ 68 w 125"/>
                <a:gd name="T9" fmla="*/ 111 h 111"/>
                <a:gd name="T10" fmla="*/ 103 w 125"/>
                <a:gd name="T11" fmla="*/ 100 h 111"/>
                <a:gd name="T12" fmla="*/ 117 w 125"/>
                <a:gd name="T13" fmla="*/ 76 h 111"/>
                <a:gd name="T14" fmla="*/ 109 w 125"/>
                <a:gd name="T15" fmla="*/ 61 h 111"/>
                <a:gd name="T16" fmla="*/ 89 w 125"/>
                <a:gd name="T17" fmla="*/ 53 h 111"/>
                <a:gd name="T18" fmla="*/ 114 w 125"/>
                <a:gd name="T19" fmla="*/ 42 h 111"/>
                <a:gd name="T20" fmla="*/ 125 w 125"/>
                <a:gd name="T21" fmla="*/ 23 h 111"/>
                <a:gd name="T22" fmla="*/ 116 w 125"/>
                <a:gd name="T23" fmla="*/ 6 h 111"/>
                <a:gd name="T24" fmla="*/ 91 w 125"/>
                <a:gd name="T25" fmla="*/ 0 h 111"/>
                <a:gd name="T26" fmla="*/ 28 w 125"/>
                <a:gd name="T27" fmla="*/ 0 h 111"/>
                <a:gd name="T28" fmla="*/ 28 w 125"/>
                <a:gd name="T29" fmla="*/ 5 h 111"/>
                <a:gd name="T30" fmla="*/ 34 w 125"/>
                <a:gd name="T31" fmla="*/ 5 h 111"/>
                <a:gd name="T32" fmla="*/ 41 w 125"/>
                <a:gd name="T33" fmla="*/ 6 h 111"/>
                <a:gd name="T34" fmla="*/ 42 w 125"/>
                <a:gd name="T35" fmla="*/ 9 h 111"/>
                <a:gd name="T36" fmla="*/ 19 w 125"/>
                <a:gd name="T37" fmla="*/ 99 h 111"/>
                <a:gd name="T38" fmla="*/ 55 w 125"/>
                <a:gd name="T39" fmla="*/ 11 h 111"/>
                <a:gd name="T40" fmla="*/ 58 w 125"/>
                <a:gd name="T41" fmla="*/ 6 h 111"/>
                <a:gd name="T42" fmla="*/ 64 w 125"/>
                <a:gd name="T43" fmla="*/ 5 h 111"/>
                <a:gd name="T44" fmla="*/ 94 w 125"/>
                <a:gd name="T45" fmla="*/ 6 h 111"/>
                <a:gd name="T46" fmla="*/ 103 w 125"/>
                <a:gd name="T47" fmla="*/ 9 h 111"/>
                <a:gd name="T48" fmla="*/ 107 w 125"/>
                <a:gd name="T49" fmla="*/ 14 h 111"/>
                <a:gd name="T50" fmla="*/ 109 w 125"/>
                <a:gd name="T51" fmla="*/ 20 h 111"/>
                <a:gd name="T52" fmla="*/ 106 w 125"/>
                <a:gd name="T53" fmla="*/ 33 h 111"/>
                <a:gd name="T54" fmla="*/ 87 w 125"/>
                <a:gd name="T55" fmla="*/ 48 h 111"/>
                <a:gd name="T56" fmla="*/ 45 w 125"/>
                <a:gd name="T57" fmla="*/ 51 h 111"/>
                <a:gd name="T58" fmla="*/ 35 w 125"/>
                <a:gd name="T59" fmla="*/ 106 h 111"/>
                <a:gd name="T60" fmla="*/ 32 w 125"/>
                <a:gd name="T61" fmla="*/ 105 h 111"/>
                <a:gd name="T62" fmla="*/ 32 w 125"/>
                <a:gd name="T63" fmla="*/ 103 h 111"/>
                <a:gd name="T64" fmla="*/ 44 w 125"/>
                <a:gd name="T65" fmla="*/ 56 h 111"/>
                <a:gd name="T66" fmla="*/ 89 w 125"/>
                <a:gd name="T67" fmla="*/ 57 h 111"/>
                <a:gd name="T68" fmla="*/ 99 w 125"/>
                <a:gd name="T69" fmla="*/ 68 h 111"/>
                <a:gd name="T70" fmla="*/ 97 w 125"/>
                <a:gd name="T71" fmla="*/ 87 h 111"/>
                <a:gd name="T72" fmla="*/ 78 w 125"/>
                <a:gd name="T73" fmla="*/ 103 h 111"/>
                <a:gd name="T74" fmla="*/ 38 w 125"/>
                <a:gd name="T75" fmla="*/ 10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5" h="111">
                  <a:moveTo>
                    <a:pt x="19" y="99"/>
                  </a:moveTo>
                  <a:lnTo>
                    <a:pt x="18" y="102"/>
                  </a:lnTo>
                  <a:lnTo>
                    <a:pt x="16" y="104"/>
                  </a:lnTo>
                  <a:lnTo>
                    <a:pt x="12" y="105"/>
                  </a:lnTo>
                  <a:lnTo>
                    <a:pt x="5" y="106"/>
                  </a:lnTo>
                  <a:lnTo>
                    <a:pt x="1" y="106"/>
                  </a:lnTo>
                  <a:lnTo>
                    <a:pt x="0" y="109"/>
                  </a:lnTo>
                  <a:lnTo>
                    <a:pt x="1" y="111"/>
                  </a:lnTo>
                  <a:lnTo>
                    <a:pt x="5" y="111"/>
                  </a:lnTo>
                  <a:lnTo>
                    <a:pt x="68" y="111"/>
                  </a:lnTo>
                  <a:lnTo>
                    <a:pt x="87" y="108"/>
                  </a:lnTo>
                  <a:lnTo>
                    <a:pt x="103" y="100"/>
                  </a:lnTo>
                  <a:lnTo>
                    <a:pt x="113" y="89"/>
                  </a:lnTo>
                  <a:lnTo>
                    <a:pt x="117" y="76"/>
                  </a:lnTo>
                  <a:lnTo>
                    <a:pt x="115" y="68"/>
                  </a:lnTo>
                  <a:lnTo>
                    <a:pt x="109" y="61"/>
                  </a:lnTo>
                  <a:lnTo>
                    <a:pt x="101" y="56"/>
                  </a:lnTo>
                  <a:lnTo>
                    <a:pt x="89" y="53"/>
                  </a:lnTo>
                  <a:lnTo>
                    <a:pt x="103" y="49"/>
                  </a:lnTo>
                  <a:lnTo>
                    <a:pt x="114" y="42"/>
                  </a:lnTo>
                  <a:lnTo>
                    <a:pt x="122" y="33"/>
                  </a:lnTo>
                  <a:lnTo>
                    <a:pt x="125" y="23"/>
                  </a:lnTo>
                  <a:lnTo>
                    <a:pt x="123" y="14"/>
                  </a:lnTo>
                  <a:lnTo>
                    <a:pt x="116" y="6"/>
                  </a:lnTo>
                  <a:lnTo>
                    <a:pt x="106" y="1"/>
                  </a:lnTo>
                  <a:lnTo>
                    <a:pt x="91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3"/>
                  </a:lnTo>
                  <a:lnTo>
                    <a:pt x="28" y="5"/>
                  </a:lnTo>
                  <a:lnTo>
                    <a:pt x="32" y="5"/>
                  </a:lnTo>
                  <a:lnTo>
                    <a:pt x="34" y="5"/>
                  </a:lnTo>
                  <a:lnTo>
                    <a:pt x="38" y="6"/>
                  </a:lnTo>
                  <a:lnTo>
                    <a:pt x="41" y="6"/>
                  </a:lnTo>
                  <a:lnTo>
                    <a:pt x="42" y="8"/>
                  </a:lnTo>
                  <a:lnTo>
                    <a:pt x="42" y="9"/>
                  </a:lnTo>
                  <a:lnTo>
                    <a:pt x="41" y="12"/>
                  </a:lnTo>
                  <a:lnTo>
                    <a:pt x="19" y="99"/>
                  </a:lnTo>
                  <a:close/>
                  <a:moveTo>
                    <a:pt x="45" y="51"/>
                  </a:moveTo>
                  <a:lnTo>
                    <a:pt x="55" y="11"/>
                  </a:lnTo>
                  <a:lnTo>
                    <a:pt x="56" y="8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64" y="5"/>
                  </a:lnTo>
                  <a:lnTo>
                    <a:pt x="89" y="5"/>
                  </a:lnTo>
                  <a:lnTo>
                    <a:pt x="94" y="6"/>
                  </a:lnTo>
                  <a:lnTo>
                    <a:pt x="99" y="7"/>
                  </a:lnTo>
                  <a:lnTo>
                    <a:pt x="103" y="9"/>
                  </a:lnTo>
                  <a:lnTo>
                    <a:pt x="105" y="12"/>
                  </a:lnTo>
                  <a:lnTo>
                    <a:pt x="107" y="14"/>
                  </a:lnTo>
                  <a:lnTo>
                    <a:pt x="108" y="17"/>
                  </a:lnTo>
                  <a:lnTo>
                    <a:pt x="109" y="20"/>
                  </a:lnTo>
                  <a:lnTo>
                    <a:pt x="109" y="23"/>
                  </a:lnTo>
                  <a:lnTo>
                    <a:pt x="106" y="33"/>
                  </a:lnTo>
                  <a:lnTo>
                    <a:pt x="99" y="42"/>
                  </a:lnTo>
                  <a:lnTo>
                    <a:pt x="87" y="48"/>
                  </a:lnTo>
                  <a:lnTo>
                    <a:pt x="72" y="51"/>
                  </a:lnTo>
                  <a:lnTo>
                    <a:pt x="45" y="51"/>
                  </a:lnTo>
                  <a:close/>
                  <a:moveTo>
                    <a:pt x="38" y="106"/>
                  </a:moveTo>
                  <a:lnTo>
                    <a:pt x="35" y="106"/>
                  </a:lnTo>
                  <a:lnTo>
                    <a:pt x="33" y="105"/>
                  </a:lnTo>
                  <a:lnTo>
                    <a:pt x="32" y="105"/>
                  </a:lnTo>
                  <a:lnTo>
                    <a:pt x="32" y="104"/>
                  </a:lnTo>
                  <a:lnTo>
                    <a:pt x="32" y="103"/>
                  </a:lnTo>
                  <a:lnTo>
                    <a:pt x="33" y="100"/>
                  </a:lnTo>
                  <a:lnTo>
                    <a:pt x="44" y="56"/>
                  </a:lnTo>
                  <a:lnTo>
                    <a:pt x="79" y="56"/>
                  </a:lnTo>
                  <a:lnTo>
                    <a:pt x="89" y="57"/>
                  </a:lnTo>
                  <a:lnTo>
                    <a:pt x="95" y="62"/>
                  </a:lnTo>
                  <a:lnTo>
                    <a:pt x="99" y="68"/>
                  </a:lnTo>
                  <a:lnTo>
                    <a:pt x="100" y="75"/>
                  </a:lnTo>
                  <a:lnTo>
                    <a:pt x="97" y="87"/>
                  </a:lnTo>
                  <a:lnTo>
                    <a:pt x="90" y="96"/>
                  </a:lnTo>
                  <a:lnTo>
                    <a:pt x="78" y="103"/>
                  </a:lnTo>
                  <a:lnTo>
                    <a:pt x="64" y="106"/>
                  </a:lnTo>
                  <a:lnTo>
                    <a:pt x="38" y="10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14" name="Freeform 450"/>
            <p:cNvSpPr>
              <a:spLocks noChangeAspect="1"/>
            </p:cNvSpPr>
            <p:nvPr/>
          </p:nvSpPr>
          <p:spPr bwMode="auto">
            <a:xfrm>
              <a:off x="5154" y="598"/>
              <a:ext cx="174" cy="111"/>
            </a:xfrm>
            <a:custGeom>
              <a:avLst/>
              <a:gdLst>
                <a:gd name="T0" fmla="*/ 156 w 174"/>
                <a:gd name="T1" fmla="*/ 9 h 111"/>
                <a:gd name="T2" fmla="*/ 162 w 174"/>
                <a:gd name="T3" fmla="*/ 6 h 111"/>
                <a:gd name="T4" fmla="*/ 173 w 174"/>
                <a:gd name="T5" fmla="*/ 5 h 111"/>
                <a:gd name="T6" fmla="*/ 173 w 174"/>
                <a:gd name="T7" fmla="*/ 0 h 111"/>
                <a:gd name="T8" fmla="*/ 147 w 174"/>
                <a:gd name="T9" fmla="*/ 0 h 111"/>
                <a:gd name="T10" fmla="*/ 143 w 174"/>
                <a:gd name="T11" fmla="*/ 0 h 111"/>
                <a:gd name="T12" fmla="*/ 140 w 174"/>
                <a:gd name="T13" fmla="*/ 3 h 111"/>
                <a:gd name="T14" fmla="*/ 61 w 174"/>
                <a:gd name="T15" fmla="*/ 4 h 111"/>
                <a:gd name="T16" fmla="*/ 59 w 174"/>
                <a:gd name="T17" fmla="*/ 0 h 111"/>
                <a:gd name="T18" fmla="*/ 55 w 174"/>
                <a:gd name="T19" fmla="*/ 0 h 111"/>
                <a:gd name="T20" fmla="*/ 28 w 174"/>
                <a:gd name="T21" fmla="*/ 0 h 111"/>
                <a:gd name="T22" fmla="*/ 27 w 174"/>
                <a:gd name="T23" fmla="*/ 5 h 111"/>
                <a:gd name="T24" fmla="*/ 35 w 174"/>
                <a:gd name="T25" fmla="*/ 5 h 111"/>
                <a:gd name="T26" fmla="*/ 41 w 174"/>
                <a:gd name="T27" fmla="*/ 6 h 111"/>
                <a:gd name="T28" fmla="*/ 41 w 174"/>
                <a:gd name="T29" fmla="*/ 9 h 111"/>
                <a:gd name="T30" fmla="*/ 20 w 174"/>
                <a:gd name="T31" fmla="*/ 94 h 111"/>
                <a:gd name="T32" fmla="*/ 16 w 174"/>
                <a:gd name="T33" fmla="*/ 102 h 111"/>
                <a:gd name="T34" fmla="*/ 3 w 174"/>
                <a:gd name="T35" fmla="*/ 106 h 111"/>
                <a:gd name="T36" fmla="*/ 0 w 174"/>
                <a:gd name="T37" fmla="*/ 109 h 111"/>
                <a:gd name="T38" fmla="*/ 2 w 174"/>
                <a:gd name="T39" fmla="*/ 111 h 111"/>
                <a:gd name="T40" fmla="*/ 19 w 174"/>
                <a:gd name="T41" fmla="*/ 111 h 111"/>
                <a:gd name="T42" fmla="*/ 28 w 174"/>
                <a:gd name="T43" fmla="*/ 111 h 111"/>
                <a:gd name="T44" fmla="*/ 37 w 174"/>
                <a:gd name="T45" fmla="*/ 111 h 111"/>
                <a:gd name="T46" fmla="*/ 39 w 174"/>
                <a:gd name="T47" fmla="*/ 111 h 111"/>
                <a:gd name="T48" fmla="*/ 40 w 174"/>
                <a:gd name="T49" fmla="*/ 108 h 111"/>
                <a:gd name="T50" fmla="*/ 36 w 174"/>
                <a:gd name="T51" fmla="*/ 106 h 111"/>
                <a:gd name="T52" fmla="*/ 27 w 174"/>
                <a:gd name="T53" fmla="*/ 103 h 111"/>
                <a:gd name="T54" fmla="*/ 26 w 174"/>
                <a:gd name="T55" fmla="*/ 99 h 111"/>
                <a:gd name="T56" fmla="*/ 26 w 174"/>
                <a:gd name="T57" fmla="*/ 95 h 111"/>
                <a:gd name="T58" fmla="*/ 48 w 174"/>
                <a:gd name="T59" fmla="*/ 7 h 111"/>
                <a:gd name="T60" fmla="*/ 67 w 174"/>
                <a:gd name="T61" fmla="*/ 110 h 111"/>
                <a:gd name="T62" fmla="*/ 72 w 174"/>
                <a:gd name="T63" fmla="*/ 110 h 111"/>
                <a:gd name="T64" fmla="*/ 143 w 174"/>
                <a:gd name="T65" fmla="*/ 6 h 111"/>
                <a:gd name="T66" fmla="*/ 120 w 174"/>
                <a:gd name="T67" fmla="*/ 99 h 111"/>
                <a:gd name="T68" fmla="*/ 117 w 174"/>
                <a:gd name="T69" fmla="*/ 104 h 111"/>
                <a:gd name="T70" fmla="*/ 105 w 174"/>
                <a:gd name="T71" fmla="*/ 106 h 111"/>
                <a:gd name="T72" fmla="*/ 100 w 174"/>
                <a:gd name="T73" fmla="*/ 109 h 111"/>
                <a:gd name="T74" fmla="*/ 103 w 174"/>
                <a:gd name="T75" fmla="*/ 111 h 111"/>
                <a:gd name="T76" fmla="*/ 124 w 174"/>
                <a:gd name="T77" fmla="*/ 111 h 111"/>
                <a:gd name="T78" fmla="*/ 134 w 174"/>
                <a:gd name="T79" fmla="*/ 111 h 111"/>
                <a:gd name="T80" fmla="*/ 144 w 174"/>
                <a:gd name="T81" fmla="*/ 111 h 111"/>
                <a:gd name="T82" fmla="*/ 146 w 174"/>
                <a:gd name="T83" fmla="*/ 111 h 111"/>
                <a:gd name="T84" fmla="*/ 148 w 174"/>
                <a:gd name="T85" fmla="*/ 108 h 111"/>
                <a:gd name="T86" fmla="*/ 143 w 174"/>
                <a:gd name="T87" fmla="*/ 106 h 111"/>
                <a:gd name="T88" fmla="*/ 136 w 174"/>
                <a:gd name="T89" fmla="*/ 105 h 111"/>
                <a:gd name="T90" fmla="*/ 132 w 174"/>
                <a:gd name="T91" fmla="*/ 103 h 111"/>
                <a:gd name="T92" fmla="*/ 155 w 174"/>
                <a:gd name="T93" fmla="*/ 1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4" h="111">
                  <a:moveTo>
                    <a:pt x="155" y="13"/>
                  </a:moveTo>
                  <a:lnTo>
                    <a:pt x="156" y="9"/>
                  </a:lnTo>
                  <a:lnTo>
                    <a:pt x="158" y="7"/>
                  </a:lnTo>
                  <a:lnTo>
                    <a:pt x="162" y="6"/>
                  </a:lnTo>
                  <a:lnTo>
                    <a:pt x="169" y="5"/>
                  </a:lnTo>
                  <a:lnTo>
                    <a:pt x="173" y="5"/>
                  </a:lnTo>
                  <a:lnTo>
                    <a:pt x="174" y="2"/>
                  </a:lnTo>
                  <a:lnTo>
                    <a:pt x="173" y="0"/>
                  </a:lnTo>
                  <a:lnTo>
                    <a:pt x="169" y="0"/>
                  </a:lnTo>
                  <a:lnTo>
                    <a:pt x="147" y="0"/>
                  </a:lnTo>
                  <a:lnTo>
                    <a:pt x="144" y="0"/>
                  </a:lnTo>
                  <a:lnTo>
                    <a:pt x="143" y="0"/>
                  </a:lnTo>
                  <a:lnTo>
                    <a:pt x="141" y="1"/>
                  </a:lnTo>
                  <a:lnTo>
                    <a:pt x="140" y="3"/>
                  </a:lnTo>
                  <a:lnTo>
                    <a:pt x="77" y="96"/>
                  </a:lnTo>
                  <a:lnTo>
                    <a:pt x="61" y="4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32" y="5"/>
                  </a:lnTo>
                  <a:lnTo>
                    <a:pt x="35" y="5"/>
                  </a:lnTo>
                  <a:lnTo>
                    <a:pt x="38" y="6"/>
                  </a:lnTo>
                  <a:lnTo>
                    <a:pt x="41" y="6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1" y="12"/>
                  </a:lnTo>
                  <a:lnTo>
                    <a:pt x="20" y="94"/>
                  </a:lnTo>
                  <a:lnTo>
                    <a:pt x="19" y="98"/>
                  </a:lnTo>
                  <a:lnTo>
                    <a:pt x="16" y="102"/>
                  </a:lnTo>
                  <a:lnTo>
                    <a:pt x="11" y="104"/>
                  </a:lnTo>
                  <a:lnTo>
                    <a:pt x="3" y="106"/>
                  </a:lnTo>
                  <a:lnTo>
                    <a:pt x="1" y="106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2" y="111"/>
                  </a:lnTo>
                  <a:lnTo>
                    <a:pt x="11" y="111"/>
                  </a:lnTo>
                  <a:lnTo>
                    <a:pt x="19" y="111"/>
                  </a:lnTo>
                  <a:lnTo>
                    <a:pt x="23" y="111"/>
                  </a:lnTo>
                  <a:lnTo>
                    <a:pt x="28" y="111"/>
                  </a:lnTo>
                  <a:lnTo>
                    <a:pt x="33" y="111"/>
                  </a:lnTo>
                  <a:lnTo>
                    <a:pt x="37" y="111"/>
                  </a:lnTo>
                  <a:lnTo>
                    <a:pt x="37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40" y="108"/>
                  </a:lnTo>
                  <a:lnTo>
                    <a:pt x="39" y="106"/>
                  </a:lnTo>
                  <a:lnTo>
                    <a:pt x="36" y="106"/>
                  </a:lnTo>
                  <a:lnTo>
                    <a:pt x="30" y="105"/>
                  </a:lnTo>
                  <a:lnTo>
                    <a:pt x="27" y="103"/>
                  </a:lnTo>
                  <a:lnTo>
                    <a:pt x="26" y="101"/>
                  </a:lnTo>
                  <a:lnTo>
                    <a:pt x="26" y="99"/>
                  </a:lnTo>
                  <a:lnTo>
                    <a:pt x="26" y="97"/>
                  </a:lnTo>
                  <a:lnTo>
                    <a:pt x="26" y="95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66" y="107"/>
                  </a:lnTo>
                  <a:lnTo>
                    <a:pt x="67" y="110"/>
                  </a:lnTo>
                  <a:lnTo>
                    <a:pt x="69" y="111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20" y="99"/>
                  </a:lnTo>
                  <a:lnTo>
                    <a:pt x="119" y="102"/>
                  </a:lnTo>
                  <a:lnTo>
                    <a:pt x="117" y="104"/>
                  </a:lnTo>
                  <a:lnTo>
                    <a:pt x="113" y="105"/>
                  </a:lnTo>
                  <a:lnTo>
                    <a:pt x="105" y="106"/>
                  </a:lnTo>
                  <a:lnTo>
                    <a:pt x="102" y="106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3" y="111"/>
                  </a:lnTo>
                  <a:lnTo>
                    <a:pt x="113" y="111"/>
                  </a:lnTo>
                  <a:lnTo>
                    <a:pt x="124" y="111"/>
                  </a:lnTo>
                  <a:lnTo>
                    <a:pt x="128" y="111"/>
                  </a:lnTo>
                  <a:lnTo>
                    <a:pt x="134" y="111"/>
                  </a:lnTo>
                  <a:lnTo>
                    <a:pt x="140" y="111"/>
                  </a:lnTo>
                  <a:lnTo>
                    <a:pt x="144" y="111"/>
                  </a:lnTo>
                  <a:lnTo>
                    <a:pt x="145" y="111"/>
                  </a:lnTo>
                  <a:lnTo>
                    <a:pt x="146" y="111"/>
                  </a:lnTo>
                  <a:lnTo>
                    <a:pt x="147" y="110"/>
                  </a:lnTo>
                  <a:lnTo>
                    <a:pt x="148" y="108"/>
                  </a:lnTo>
                  <a:lnTo>
                    <a:pt x="146" y="106"/>
                  </a:lnTo>
                  <a:lnTo>
                    <a:pt x="143" y="106"/>
                  </a:lnTo>
                  <a:lnTo>
                    <a:pt x="140" y="106"/>
                  </a:lnTo>
                  <a:lnTo>
                    <a:pt x="136" y="105"/>
                  </a:lnTo>
                  <a:lnTo>
                    <a:pt x="133" y="105"/>
                  </a:lnTo>
                  <a:lnTo>
                    <a:pt x="132" y="103"/>
                  </a:lnTo>
                  <a:lnTo>
                    <a:pt x="133" y="99"/>
                  </a:lnTo>
                  <a:lnTo>
                    <a:pt x="155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15" name="Freeform 451"/>
            <p:cNvSpPr>
              <a:spLocks noChangeAspect="1"/>
            </p:cNvSpPr>
            <p:nvPr/>
          </p:nvSpPr>
          <p:spPr bwMode="auto">
            <a:xfrm>
              <a:off x="5337" y="655"/>
              <a:ext cx="48" cy="78"/>
            </a:xfrm>
            <a:custGeom>
              <a:avLst/>
              <a:gdLst>
                <a:gd name="T0" fmla="*/ 30 w 48"/>
                <a:gd name="T1" fmla="*/ 4 h 78"/>
                <a:gd name="T2" fmla="*/ 29 w 48"/>
                <a:gd name="T3" fmla="*/ 2 h 78"/>
                <a:gd name="T4" fmla="*/ 29 w 48"/>
                <a:gd name="T5" fmla="*/ 0 h 78"/>
                <a:gd name="T6" fmla="*/ 28 w 48"/>
                <a:gd name="T7" fmla="*/ 0 h 78"/>
                <a:gd name="T8" fmla="*/ 25 w 48"/>
                <a:gd name="T9" fmla="*/ 0 h 78"/>
                <a:gd name="T10" fmla="*/ 19 w 48"/>
                <a:gd name="T11" fmla="*/ 4 h 78"/>
                <a:gd name="T12" fmla="*/ 11 w 48"/>
                <a:gd name="T13" fmla="*/ 7 h 78"/>
                <a:gd name="T14" fmla="*/ 5 w 48"/>
                <a:gd name="T15" fmla="*/ 7 h 78"/>
                <a:gd name="T16" fmla="*/ 2 w 48"/>
                <a:gd name="T17" fmla="*/ 7 h 78"/>
                <a:gd name="T18" fmla="*/ 0 w 48"/>
                <a:gd name="T19" fmla="*/ 7 h 78"/>
                <a:gd name="T20" fmla="*/ 0 w 48"/>
                <a:gd name="T21" fmla="*/ 13 h 78"/>
                <a:gd name="T22" fmla="*/ 2 w 48"/>
                <a:gd name="T23" fmla="*/ 13 h 78"/>
                <a:gd name="T24" fmla="*/ 5 w 48"/>
                <a:gd name="T25" fmla="*/ 12 h 78"/>
                <a:gd name="T26" fmla="*/ 9 w 48"/>
                <a:gd name="T27" fmla="*/ 12 h 78"/>
                <a:gd name="T28" fmla="*/ 14 w 48"/>
                <a:gd name="T29" fmla="*/ 11 h 78"/>
                <a:gd name="T30" fmla="*/ 19 w 48"/>
                <a:gd name="T31" fmla="*/ 9 h 78"/>
                <a:gd name="T32" fmla="*/ 19 w 48"/>
                <a:gd name="T33" fmla="*/ 68 h 78"/>
                <a:gd name="T34" fmla="*/ 19 w 48"/>
                <a:gd name="T35" fmla="*/ 70 h 78"/>
                <a:gd name="T36" fmla="*/ 17 w 48"/>
                <a:gd name="T37" fmla="*/ 72 h 78"/>
                <a:gd name="T38" fmla="*/ 14 w 48"/>
                <a:gd name="T39" fmla="*/ 72 h 78"/>
                <a:gd name="T40" fmla="*/ 7 w 48"/>
                <a:gd name="T41" fmla="*/ 73 h 78"/>
                <a:gd name="T42" fmla="*/ 1 w 48"/>
                <a:gd name="T43" fmla="*/ 73 h 78"/>
                <a:gd name="T44" fmla="*/ 1 w 48"/>
                <a:gd name="T45" fmla="*/ 78 h 78"/>
                <a:gd name="T46" fmla="*/ 12 w 48"/>
                <a:gd name="T47" fmla="*/ 78 h 78"/>
                <a:gd name="T48" fmla="*/ 24 w 48"/>
                <a:gd name="T49" fmla="*/ 77 h 78"/>
                <a:gd name="T50" fmla="*/ 36 w 48"/>
                <a:gd name="T51" fmla="*/ 78 h 78"/>
                <a:gd name="T52" fmla="*/ 48 w 48"/>
                <a:gd name="T53" fmla="*/ 78 h 78"/>
                <a:gd name="T54" fmla="*/ 48 w 48"/>
                <a:gd name="T55" fmla="*/ 73 h 78"/>
                <a:gd name="T56" fmla="*/ 42 w 48"/>
                <a:gd name="T57" fmla="*/ 73 h 78"/>
                <a:gd name="T58" fmla="*/ 35 w 48"/>
                <a:gd name="T59" fmla="*/ 72 h 78"/>
                <a:gd name="T60" fmla="*/ 31 w 48"/>
                <a:gd name="T61" fmla="*/ 72 h 78"/>
                <a:gd name="T62" fmla="*/ 30 w 48"/>
                <a:gd name="T63" fmla="*/ 70 h 78"/>
                <a:gd name="T64" fmla="*/ 30 w 48"/>
                <a:gd name="T65" fmla="*/ 68 h 78"/>
                <a:gd name="T66" fmla="*/ 30 w 48"/>
                <a:gd name="T67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" h="78">
                  <a:moveTo>
                    <a:pt x="30" y="4"/>
                  </a:moveTo>
                  <a:lnTo>
                    <a:pt x="29" y="2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19" y="4"/>
                  </a:lnTo>
                  <a:lnTo>
                    <a:pt x="11" y="7"/>
                  </a:lnTo>
                  <a:lnTo>
                    <a:pt x="5" y="7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5" y="12"/>
                  </a:lnTo>
                  <a:lnTo>
                    <a:pt x="9" y="12"/>
                  </a:lnTo>
                  <a:lnTo>
                    <a:pt x="14" y="11"/>
                  </a:lnTo>
                  <a:lnTo>
                    <a:pt x="19" y="9"/>
                  </a:lnTo>
                  <a:lnTo>
                    <a:pt x="19" y="68"/>
                  </a:lnTo>
                  <a:lnTo>
                    <a:pt x="19" y="70"/>
                  </a:lnTo>
                  <a:lnTo>
                    <a:pt x="17" y="72"/>
                  </a:lnTo>
                  <a:lnTo>
                    <a:pt x="14" y="72"/>
                  </a:lnTo>
                  <a:lnTo>
                    <a:pt x="7" y="73"/>
                  </a:lnTo>
                  <a:lnTo>
                    <a:pt x="1" y="73"/>
                  </a:lnTo>
                  <a:lnTo>
                    <a:pt x="1" y="78"/>
                  </a:lnTo>
                  <a:lnTo>
                    <a:pt x="12" y="78"/>
                  </a:lnTo>
                  <a:lnTo>
                    <a:pt x="24" y="77"/>
                  </a:lnTo>
                  <a:lnTo>
                    <a:pt x="36" y="78"/>
                  </a:lnTo>
                  <a:lnTo>
                    <a:pt x="48" y="78"/>
                  </a:lnTo>
                  <a:lnTo>
                    <a:pt x="48" y="73"/>
                  </a:lnTo>
                  <a:lnTo>
                    <a:pt x="42" y="73"/>
                  </a:lnTo>
                  <a:lnTo>
                    <a:pt x="35" y="72"/>
                  </a:lnTo>
                  <a:lnTo>
                    <a:pt x="31" y="72"/>
                  </a:lnTo>
                  <a:lnTo>
                    <a:pt x="30" y="70"/>
                  </a:lnTo>
                  <a:lnTo>
                    <a:pt x="30" y="68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16" name="Freeform 452"/>
            <p:cNvSpPr>
              <a:spLocks noChangeAspect="1"/>
            </p:cNvSpPr>
            <p:nvPr/>
          </p:nvSpPr>
          <p:spPr bwMode="auto">
            <a:xfrm>
              <a:off x="5423" y="598"/>
              <a:ext cx="175" cy="111"/>
            </a:xfrm>
            <a:custGeom>
              <a:avLst/>
              <a:gdLst>
                <a:gd name="T0" fmla="*/ 156 w 175"/>
                <a:gd name="T1" fmla="*/ 9 h 111"/>
                <a:gd name="T2" fmla="*/ 162 w 175"/>
                <a:gd name="T3" fmla="*/ 6 h 111"/>
                <a:gd name="T4" fmla="*/ 173 w 175"/>
                <a:gd name="T5" fmla="*/ 5 h 111"/>
                <a:gd name="T6" fmla="*/ 174 w 175"/>
                <a:gd name="T7" fmla="*/ 0 h 111"/>
                <a:gd name="T8" fmla="*/ 148 w 175"/>
                <a:gd name="T9" fmla="*/ 0 h 111"/>
                <a:gd name="T10" fmla="*/ 143 w 175"/>
                <a:gd name="T11" fmla="*/ 0 h 111"/>
                <a:gd name="T12" fmla="*/ 141 w 175"/>
                <a:gd name="T13" fmla="*/ 3 h 111"/>
                <a:gd name="T14" fmla="*/ 61 w 175"/>
                <a:gd name="T15" fmla="*/ 4 h 111"/>
                <a:gd name="T16" fmla="*/ 60 w 175"/>
                <a:gd name="T17" fmla="*/ 0 h 111"/>
                <a:gd name="T18" fmla="*/ 56 w 175"/>
                <a:gd name="T19" fmla="*/ 0 h 111"/>
                <a:gd name="T20" fmla="*/ 28 w 175"/>
                <a:gd name="T21" fmla="*/ 0 h 111"/>
                <a:gd name="T22" fmla="*/ 28 w 175"/>
                <a:gd name="T23" fmla="*/ 5 h 111"/>
                <a:gd name="T24" fmla="*/ 35 w 175"/>
                <a:gd name="T25" fmla="*/ 5 h 111"/>
                <a:gd name="T26" fmla="*/ 41 w 175"/>
                <a:gd name="T27" fmla="*/ 6 h 111"/>
                <a:gd name="T28" fmla="*/ 42 w 175"/>
                <a:gd name="T29" fmla="*/ 9 h 111"/>
                <a:gd name="T30" fmla="*/ 21 w 175"/>
                <a:gd name="T31" fmla="*/ 94 h 111"/>
                <a:gd name="T32" fmla="*/ 17 w 175"/>
                <a:gd name="T33" fmla="*/ 102 h 111"/>
                <a:gd name="T34" fmla="*/ 4 w 175"/>
                <a:gd name="T35" fmla="*/ 106 h 111"/>
                <a:gd name="T36" fmla="*/ 0 w 175"/>
                <a:gd name="T37" fmla="*/ 109 h 111"/>
                <a:gd name="T38" fmla="*/ 3 w 175"/>
                <a:gd name="T39" fmla="*/ 111 h 111"/>
                <a:gd name="T40" fmla="*/ 20 w 175"/>
                <a:gd name="T41" fmla="*/ 111 h 111"/>
                <a:gd name="T42" fmla="*/ 28 w 175"/>
                <a:gd name="T43" fmla="*/ 111 h 111"/>
                <a:gd name="T44" fmla="*/ 37 w 175"/>
                <a:gd name="T45" fmla="*/ 111 h 111"/>
                <a:gd name="T46" fmla="*/ 39 w 175"/>
                <a:gd name="T47" fmla="*/ 111 h 111"/>
                <a:gd name="T48" fmla="*/ 40 w 175"/>
                <a:gd name="T49" fmla="*/ 108 h 111"/>
                <a:gd name="T50" fmla="*/ 37 w 175"/>
                <a:gd name="T51" fmla="*/ 106 h 111"/>
                <a:gd name="T52" fmla="*/ 28 w 175"/>
                <a:gd name="T53" fmla="*/ 103 h 111"/>
                <a:gd name="T54" fmla="*/ 26 w 175"/>
                <a:gd name="T55" fmla="*/ 99 h 111"/>
                <a:gd name="T56" fmla="*/ 27 w 175"/>
                <a:gd name="T57" fmla="*/ 95 h 111"/>
                <a:gd name="T58" fmla="*/ 49 w 175"/>
                <a:gd name="T59" fmla="*/ 7 h 111"/>
                <a:gd name="T60" fmla="*/ 67 w 175"/>
                <a:gd name="T61" fmla="*/ 110 h 111"/>
                <a:gd name="T62" fmla="*/ 73 w 175"/>
                <a:gd name="T63" fmla="*/ 110 h 111"/>
                <a:gd name="T64" fmla="*/ 143 w 175"/>
                <a:gd name="T65" fmla="*/ 6 h 111"/>
                <a:gd name="T66" fmla="*/ 120 w 175"/>
                <a:gd name="T67" fmla="*/ 99 h 111"/>
                <a:gd name="T68" fmla="*/ 117 w 175"/>
                <a:gd name="T69" fmla="*/ 104 h 111"/>
                <a:gd name="T70" fmla="*/ 106 w 175"/>
                <a:gd name="T71" fmla="*/ 106 h 111"/>
                <a:gd name="T72" fmla="*/ 101 w 175"/>
                <a:gd name="T73" fmla="*/ 109 h 111"/>
                <a:gd name="T74" fmla="*/ 104 w 175"/>
                <a:gd name="T75" fmla="*/ 111 h 111"/>
                <a:gd name="T76" fmla="*/ 124 w 175"/>
                <a:gd name="T77" fmla="*/ 111 h 111"/>
                <a:gd name="T78" fmla="*/ 135 w 175"/>
                <a:gd name="T79" fmla="*/ 111 h 111"/>
                <a:gd name="T80" fmla="*/ 145 w 175"/>
                <a:gd name="T81" fmla="*/ 111 h 111"/>
                <a:gd name="T82" fmla="*/ 147 w 175"/>
                <a:gd name="T83" fmla="*/ 111 h 111"/>
                <a:gd name="T84" fmla="*/ 148 w 175"/>
                <a:gd name="T85" fmla="*/ 108 h 111"/>
                <a:gd name="T86" fmla="*/ 143 w 175"/>
                <a:gd name="T87" fmla="*/ 106 h 111"/>
                <a:gd name="T88" fmla="*/ 137 w 175"/>
                <a:gd name="T89" fmla="*/ 105 h 111"/>
                <a:gd name="T90" fmla="*/ 133 w 175"/>
                <a:gd name="T91" fmla="*/ 103 h 111"/>
                <a:gd name="T92" fmla="*/ 155 w 175"/>
                <a:gd name="T93" fmla="*/ 1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5" h="111">
                  <a:moveTo>
                    <a:pt x="155" y="13"/>
                  </a:moveTo>
                  <a:lnTo>
                    <a:pt x="156" y="9"/>
                  </a:lnTo>
                  <a:lnTo>
                    <a:pt x="158" y="7"/>
                  </a:lnTo>
                  <a:lnTo>
                    <a:pt x="162" y="6"/>
                  </a:lnTo>
                  <a:lnTo>
                    <a:pt x="169" y="5"/>
                  </a:lnTo>
                  <a:lnTo>
                    <a:pt x="173" y="5"/>
                  </a:lnTo>
                  <a:lnTo>
                    <a:pt x="175" y="2"/>
                  </a:lnTo>
                  <a:lnTo>
                    <a:pt x="174" y="0"/>
                  </a:lnTo>
                  <a:lnTo>
                    <a:pt x="170" y="0"/>
                  </a:lnTo>
                  <a:lnTo>
                    <a:pt x="148" y="0"/>
                  </a:lnTo>
                  <a:lnTo>
                    <a:pt x="145" y="0"/>
                  </a:lnTo>
                  <a:lnTo>
                    <a:pt x="143" y="0"/>
                  </a:lnTo>
                  <a:lnTo>
                    <a:pt x="142" y="1"/>
                  </a:lnTo>
                  <a:lnTo>
                    <a:pt x="141" y="3"/>
                  </a:lnTo>
                  <a:lnTo>
                    <a:pt x="77" y="96"/>
                  </a:lnTo>
                  <a:lnTo>
                    <a:pt x="61" y="4"/>
                  </a:lnTo>
                  <a:lnTo>
                    <a:pt x="61" y="1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6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7" y="3"/>
                  </a:lnTo>
                  <a:lnTo>
                    <a:pt x="28" y="5"/>
                  </a:lnTo>
                  <a:lnTo>
                    <a:pt x="32" y="5"/>
                  </a:lnTo>
                  <a:lnTo>
                    <a:pt x="35" y="5"/>
                  </a:lnTo>
                  <a:lnTo>
                    <a:pt x="38" y="6"/>
                  </a:lnTo>
                  <a:lnTo>
                    <a:pt x="41" y="6"/>
                  </a:lnTo>
                  <a:lnTo>
                    <a:pt x="42" y="8"/>
                  </a:lnTo>
                  <a:lnTo>
                    <a:pt x="42" y="9"/>
                  </a:lnTo>
                  <a:lnTo>
                    <a:pt x="41" y="12"/>
                  </a:lnTo>
                  <a:lnTo>
                    <a:pt x="21" y="94"/>
                  </a:lnTo>
                  <a:lnTo>
                    <a:pt x="19" y="98"/>
                  </a:lnTo>
                  <a:lnTo>
                    <a:pt x="17" y="102"/>
                  </a:lnTo>
                  <a:lnTo>
                    <a:pt x="12" y="104"/>
                  </a:lnTo>
                  <a:lnTo>
                    <a:pt x="4" y="106"/>
                  </a:lnTo>
                  <a:lnTo>
                    <a:pt x="2" y="106"/>
                  </a:lnTo>
                  <a:lnTo>
                    <a:pt x="0" y="109"/>
                  </a:lnTo>
                  <a:lnTo>
                    <a:pt x="1" y="110"/>
                  </a:lnTo>
                  <a:lnTo>
                    <a:pt x="3" y="111"/>
                  </a:lnTo>
                  <a:lnTo>
                    <a:pt x="11" y="111"/>
                  </a:lnTo>
                  <a:lnTo>
                    <a:pt x="20" y="111"/>
                  </a:lnTo>
                  <a:lnTo>
                    <a:pt x="24" y="111"/>
                  </a:lnTo>
                  <a:lnTo>
                    <a:pt x="28" y="111"/>
                  </a:lnTo>
                  <a:lnTo>
                    <a:pt x="33" y="111"/>
                  </a:lnTo>
                  <a:lnTo>
                    <a:pt x="37" y="111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40" y="110"/>
                  </a:lnTo>
                  <a:lnTo>
                    <a:pt x="40" y="108"/>
                  </a:lnTo>
                  <a:lnTo>
                    <a:pt x="39" y="106"/>
                  </a:lnTo>
                  <a:lnTo>
                    <a:pt x="37" y="106"/>
                  </a:lnTo>
                  <a:lnTo>
                    <a:pt x="31" y="105"/>
                  </a:lnTo>
                  <a:lnTo>
                    <a:pt x="28" y="103"/>
                  </a:lnTo>
                  <a:lnTo>
                    <a:pt x="27" y="101"/>
                  </a:lnTo>
                  <a:lnTo>
                    <a:pt x="26" y="99"/>
                  </a:lnTo>
                  <a:lnTo>
                    <a:pt x="26" y="97"/>
                  </a:lnTo>
                  <a:lnTo>
                    <a:pt x="27" y="95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67" y="107"/>
                  </a:lnTo>
                  <a:lnTo>
                    <a:pt x="67" y="110"/>
                  </a:lnTo>
                  <a:lnTo>
                    <a:pt x="70" y="111"/>
                  </a:lnTo>
                  <a:lnTo>
                    <a:pt x="73" y="110"/>
                  </a:lnTo>
                  <a:lnTo>
                    <a:pt x="74" y="108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20" y="99"/>
                  </a:lnTo>
                  <a:lnTo>
                    <a:pt x="119" y="102"/>
                  </a:lnTo>
                  <a:lnTo>
                    <a:pt x="117" y="104"/>
                  </a:lnTo>
                  <a:lnTo>
                    <a:pt x="113" y="105"/>
                  </a:lnTo>
                  <a:lnTo>
                    <a:pt x="106" y="106"/>
                  </a:lnTo>
                  <a:lnTo>
                    <a:pt x="102" y="106"/>
                  </a:lnTo>
                  <a:lnTo>
                    <a:pt x="101" y="109"/>
                  </a:lnTo>
                  <a:lnTo>
                    <a:pt x="101" y="110"/>
                  </a:lnTo>
                  <a:lnTo>
                    <a:pt x="104" y="111"/>
                  </a:lnTo>
                  <a:lnTo>
                    <a:pt x="114" y="111"/>
                  </a:lnTo>
                  <a:lnTo>
                    <a:pt x="124" y="111"/>
                  </a:lnTo>
                  <a:lnTo>
                    <a:pt x="129" y="111"/>
                  </a:lnTo>
                  <a:lnTo>
                    <a:pt x="135" y="111"/>
                  </a:lnTo>
                  <a:lnTo>
                    <a:pt x="140" y="111"/>
                  </a:lnTo>
                  <a:lnTo>
                    <a:pt x="145" y="111"/>
                  </a:lnTo>
                  <a:lnTo>
                    <a:pt x="146" y="111"/>
                  </a:lnTo>
                  <a:lnTo>
                    <a:pt x="147" y="111"/>
                  </a:lnTo>
                  <a:lnTo>
                    <a:pt x="148" y="110"/>
                  </a:lnTo>
                  <a:lnTo>
                    <a:pt x="148" y="108"/>
                  </a:lnTo>
                  <a:lnTo>
                    <a:pt x="147" y="106"/>
                  </a:lnTo>
                  <a:lnTo>
                    <a:pt x="143" y="106"/>
                  </a:lnTo>
                  <a:lnTo>
                    <a:pt x="141" y="106"/>
                  </a:lnTo>
                  <a:lnTo>
                    <a:pt x="137" y="105"/>
                  </a:lnTo>
                  <a:lnTo>
                    <a:pt x="134" y="105"/>
                  </a:lnTo>
                  <a:lnTo>
                    <a:pt x="133" y="103"/>
                  </a:lnTo>
                  <a:lnTo>
                    <a:pt x="134" y="99"/>
                  </a:lnTo>
                  <a:lnTo>
                    <a:pt x="155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17" name="Freeform 453"/>
            <p:cNvSpPr>
              <a:spLocks noChangeAspect="1"/>
            </p:cNvSpPr>
            <p:nvPr/>
          </p:nvSpPr>
          <p:spPr bwMode="auto">
            <a:xfrm>
              <a:off x="5600" y="655"/>
              <a:ext cx="59" cy="78"/>
            </a:xfrm>
            <a:custGeom>
              <a:avLst/>
              <a:gdLst>
                <a:gd name="T0" fmla="*/ 59 w 59"/>
                <a:gd name="T1" fmla="*/ 55 h 78"/>
                <a:gd name="T2" fmla="*/ 54 w 59"/>
                <a:gd name="T3" fmla="*/ 55 h 78"/>
                <a:gd name="T4" fmla="*/ 53 w 59"/>
                <a:gd name="T5" fmla="*/ 58 h 78"/>
                <a:gd name="T6" fmla="*/ 53 w 59"/>
                <a:gd name="T7" fmla="*/ 61 h 78"/>
                <a:gd name="T8" fmla="*/ 52 w 59"/>
                <a:gd name="T9" fmla="*/ 64 h 78"/>
                <a:gd name="T10" fmla="*/ 50 w 59"/>
                <a:gd name="T11" fmla="*/ 66 h 78"/>
                <a:gd name="T12" fmla="*/ 48 w 59"/>
                <a:gd name="T13" fmla="*/ 66 h 78"/>
                <a:gd name="T14" fmla="*/ 44 w 59"/>
                <a:gd name="T15" fmla="*/ 67 h 78"/>
                <a:gd name="T16" fmla="*/ 40 w 59"/>
                <a:gd name="T17" fmla="*/ 67 h 78"/>
                <a:gd name="T18" fmla="*/ 38 w 59"/>
                <a:gd name="T19" fmla="*/ 67 h 78"/>
                <a:gd name="T20" fmla="*/ 15 w 59"/>
                <a:gd name="T21" fmla="*/ 67 h 78"/>
                <a:gd name="T22" fmla="*/ 27 w 59"/>
                <a:gd name="T23" fmla="*/ 58 h 78"/>
                <a:gd name="T24" fmla="*/ 38 w 59"/>
                <a:gd name="T25" fmla="*/ 50 h 78"/>
                <a:gd name="T26" fmla="*/ 46 w 59"/>
                <a:gd name="T27" fmla="*/ 44 h 78"/>
                <a:gd name="T28" fmla="*/ 52 w 59"/>
                <a:gd name="T29" fmla="*/ 38 h 78"/>
                <a:gd name="T30" fmla="*/ 57 w 59"/>
                <a:gd name="T31" fmla="*/ 32 h 78"/>
                <a:gd name="T32" fmla="*/ 59 w 59"/>
                <a:gd name="T33" fmla="*/ 23 h 78"/>
                <a:gd name="T34" fmla="*/ 56 w 59"/>
                <a:gd name="T35" fmla="*/ 13 h 78"/>
                <a:gd name="T36" fmla="*/ 49 w 59"/>
                <a:gd name="T37" fmla="*/ 6 h 78"/>
                <a:gd name="T38" fmla="*/ 40 w 59"/>
                <a:gd name="T39" fmla="*/ 2 h 78"/>
                <a:gd name="T40" fmla="*/ 28 w 59"/>
                <a:gd name="T41" fmla="*/ 0 h 78"/>
                <a:gd name="T42" fmla="*/ 17 w 59"/>
                <a:gd name="T43" fmla="*/ 2 h 78"/>
                <a:gd name="T44" fmla="*/ 8 w 59"/>
                <a:gd name="T45" fmla="*/ 6 h 78"/>
                <a:gd name="T46" fmla="*/ 2 w 59"/>
                <a:gd name="T47" fmla="*/ 12 h 78"/>
                <a:gd name="T48" fmla="*/ 0 w 59"/>
                <a:gd name="T49" fmla="*/ 21 h 78"/>
                <a:gd name="T50" fmla="*/ 1 w 59"/>
                <a:gd name="T51" fmla="*/ 24 h 78"/>
                <a:gd name="T52" fmla="*/ 3 w 59"/>
                <a:gd name="T53" fmla="*/ 26 h 78"/>
                <a:gd name="T54" fmla="*/ 5 w 59"/>
                <a:gd name="T55" fmla="*/ 27 h 78"/>
                <a:gd name="T56" fmla="*/ 7 w 59"/>
                <a:gd name="T57" fmla="*/ 28 h 78"/>
                <a:gd name="T58" fmla="*/ 10 w 59"/>
                <a:gd name="T59" fmla="*/ 27 h 78"/>
                <a:gd name="T60" fmla="*/ 12 w 59"/>
                <a:gd name="T61" fmla="*/ 26 h 78"/>
                <a:gd name="T62" fmla="*/ 13 w 59"/>
                <a:gd name="T63" fmla="*/ 24 h 78"/>
                <a:gd name="T64" fmla="*/ 14 w 59"/>
                <a:gd name="T65" fmla="*/ 21 h 78"/>
                <a:gd name="T66" fmla="*/ 12 w 59"/>
                <a:gd name="T67" fmla="*/ 16 h 78"/>
                <a:gd name="T68" fmla="*/ 7 w 59"/>
                <a:gd name="T69" fmla="*/ 14 h 78"/>
                <a:gd name="T70" fmla="*/ 10 w 59"/>
                <a:gd name="T71" fmla="*/ 10 h 78"/>
                <a:gd name="T72" fmla="*/ 15 w 59"/>
                <a:gd name="T73" fmla="*/ 8 h 78"/>
                <a:gd name="T74" fmla="*/ 20 w 59"/>
                <a:gd name="T75" fmla="*/ 6 h 78"/>
                <a:gd name="T76" fmla="*/ 25 w 59"/>
                <a:gd name="T77" fmla="*/ 5 h 78"/>
                <a:gd name="T78" fmla="*/ 33 w 59"/>
                <a:gd name="T79" fmla="*/ 6 h 78"/>
                <a:gd name="T80" fmla="*/ 40 w 59"/>
                <a:gd name="T81" fmla="*/ 10 h 78"/>
                <a:gd name="T82" fmla="*/ 44 w 59"/>
                <a:gd name="T83" fmla="*/ 16 h 78"/>
                <a:gd name="T84" fmla="*/ 46 w 59"/>
                <a:gd name="T85" fmla="*/ 23 h 78"/>
                <a:gd name="T86" fmla="*/ 45 w 59"/>
                <a:gd name="T87" fmla="*/ 30 h 78"/>
                <a:gd name="T88" fmla="*/ 42 w 59"/>
                <a:gd name="T89" fmla="*/ 37 h 78"/>
                <a:gd name="T90" fmla="*/ 37 w 59"/>
                <a:gd name="T91" fmla="*/ 43 h 78"/>
                <a:gd name="T92" fmla="*/ 30 w 59"/>
                <a:gd name="T93" fmla="*/ 48 h 78"/>
                <a:gd name="T94" fmla="*/ 2 w 59"/>
                <a:gd name="T95" fmla="*/ 72 h 78"/>
                <a:gd name="T96" fmla="*/ 1 w 59"/>
                <a:gd name="T97" fmla="*/ 74 h 78"/>
                <a:gd name="T98" fmla="*/ 0 w 59"/>
                <a:gd name="T99" fmla="*/ 74 h 78"/>
                <a:gd name="T100" fmla="*/ 0 w 59"/>
                <a:gd name="T101" fmla="*/ 78 h 78"/>
                <a:gd name="T102" fmla="*/ 55 w 59"/>
                <a:gd name="T103" fmla="*/ 78 h 78"/>
                <a:gd name="T104" fmla="*/ 59 w 59"/>
                <a:gd name="T105" fmla="*/ 5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9" h="78">
                  <a:moveTo>
                    <a:pt x="59" y="55"/>
                  </a:moveTo>
                  <a:lnTo>
                    <a:pt x="54" y="55"/>
                  </a:lnTo>
                  <a:lnTo>
                    <a:pt x="53" y="58"/>
                  </a:lnTo>
                  <a:lnTo>
                    <a:pt x="53" y="61"/>
                  </a:lnTo>
                  <a:lnTo>
                    <a:pt x="52" y="64"/>
                  </a:lnTo>
                  <a:lnTo>
                    <a:pt x="50" y="66"/>
                  </a:lnTo>
                  <a:lnTo>
                    <a:pt x="48" y="66"/>
                  </a:lnTo>
                  <a:lnTo>
                    <a:pt x="44" y="67"/>
                  </a:lnTo>
                  <a:lnTo>
                    <a:pt x="40" y="67"/>
                  </a:lnTo>
                  <a:lnTo>
                    <a:pt x="38" y="67"/>
                  </a:lnTo>
                  <a:lnTo>
                    <a:pt x="15" y="67"/>
                  </a:lnTo>
                  <a:lnTo>
                    <a:pt x="27" y="58"/>
                  </a:lnTo>
                  <a:lnTo>
                    <a:pt x="38" y="50"/>
                  </a:lnTo>
                  <a:lnTo>
                    <a:pt x="46" y="44"/>
                  </a:lnTo>
                  <a:lnTo>
                    <a:pt x="52" y="38"/>
                  </a:lnTo>
                  <a:lnTo>
                    <a:pt x="57" y="32"/>
                  </a:lnTo>
                  <a:lnTo>
                    <a:pt x="59" y="23"/>
                  </a:lnTo>
                  <a:lnTo>
                    <a:pt x="56" y="13"/>
                  </a:lnTo>
                  <a:lnTo>
                    <a:pt x="49" y="6"/>
                  </a:lnTo>
                  <a:lnTo>
                    <a:pt x="40" y="2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6"/>
                  </a:lnTo>
                  <a:lnTo>
                    <a:pt x="2" y="12"/>
                  </a:lnTo>
                  <a:lnTo>
                    <a:pt x="0" y="21"/>
                  </a:lnTo>
                  <a:lnTo>
                    <a:pt x="1" y="24"/>
                  </a:lnTo>
                  <a:lnTo>
                    <a:pt x="3" y="26"/>
                  </a:lnTo>
                  <a:lnTo>
                    <a:pt x="5" y="27"/>
                  </a:lnTo>
                  <a:lnTo>
                    <a:pt x="7" y="28"/>
                  </a:lnTo>
                  <a:lnTo>
                    <a:pt x="10" y="27"/>
                  </a:lnTo>
                  <a:lnTo>
                    <a:pt x="12" y="26"/>
                  </a:lnTo>
                  <a:lnTo>
                    <a:pt x="13" y="24"/>
                  </a:lnTo>
                  <a:lnTo>
                    <a:pt x="14" y="21"/>
                  </a:lnTo>
                  <a:lnTo>
                    <a:pt x="12" y="16"/>
                  </a:lnTo>
                  <a:lnTo>
                    <a:pt x="7" y="14"/>
                  </a:lnTo>
                  <a:lnTo>
                    <a:pt x="10" y="10"/>
                  </a:lnTo>
                  <a:lnTo>
                    <a:pt x="15" y="8"/>
                  </a:lnTo>
                  <a:lnTo>
                    <a:pt x="20" y="6"/>
                  </a:lnTo>
                  <a:lnTo>
                    <a:pt x="25" y="5"/>
                  </a:lnTo>
                  <a:lnTo>
                    <a:pt x="33" y="6"/>
                  </a:lnTo>
                  <a:lnTo>
                    <a:pt x="40" y="10"/>
                  </a:lnTo>
                  <a:lnTo>
                    <a:pt x="44" y="16"/>
                  </a:lnTo>
                  <a:lnTo>
                    <a:pt x="46" y="23"/>
                  </a:lnTo>
                  <a:lnTo>
                    <a:pt x="45" y="30"/>
                  </a:lnTo>
                  <a:lnTo>
                    <a:pt x="42" y="37"/>
                  </a:lnTo>
                  <a:lnTo>
                    <a:pt x="37" y="43"/>
                  </a:lnTo>
                  <a:lnTo>
                    <a:pt x="30" y="48"/>
                  </a:lnTo>
                  <a:lnTo>
                    <a:pt x="2" y="72"/>
                  </a:lnTo>
                  <a:lnTo>
                    <a:pt x="1" y="74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55" y="78"/>
                  </a:lnTo>
                  <a:lnTo>
                    <a:pt x="59" y="5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18" name="Freeform 454"/>
            <p:cNvSpPr>
              <a:spLocks noChangeAspect="1"/>
            </p:cNvSpPr>
            <p:nvPr/>
          </p:nvSpPr>
          <p:spPr bwMode="auto">
            <a:xfrm>
              <a:off x="5706" y="476"/>
              <a:ext cx="54" cy="234"/>
            </a:xfrm>
            <a:custGeom>
              <a:avLst/>
              <a:gdLst>
                <a:gd name="T0" fmla="*/ 54 w 54"/>
                <a:gd name="T1" fmla="*/ 117 h 234"/>
                <a:gd name="T2" fmla="*/ 54 w 54"/>
                <a:gd name="T3" fmla="*/ 102 h 234"/>
                <a:gd name="T4" fmla="*/ 51 w 54"/>
                <a:gd name="T5" fmla="*/ 84 h 234"/>
                <a:gd name="T6" fmla="*/ 47 w 54"/>
                <a:gd name="T7" fmla="*/ 64 h 234"/>
                <a:gd name="T8" fmla="*/ 39 w 54"/>
                <a:gd name="T9" fmla="*/ 44 h 234"/>
                <a:gd name="T10" fmla="*/ 28 w 54"/>
                <a:gd name="T11" fmla="*/ 25 h 234"/>
                <a:gd name="T12" fmla="*/ 16 w 54"/>
                <a:gd name="T13" fmla="*/ 11 h 234"/>
                <a:gd name="T14" fmla="*/ 7 w 54"/>
                <a:gd name="T15" fmla="*/ 3 h 234"/>
                <a:gd name="T16" fmla="*/ 2 w 54"/>
                <a:gd name="T17" fmla="*/ 0 h 234"/>
                <a:gd name="T18" fmla="*/ 1 w 54"/>
                <a:gd name="T19" fmla="*/ 1 h 234"/>
                <a:gd name="T20" fmla="*/ 0 w 54"/>
                <a:gd name="T21" fmla="*/ 2 h 234"/>
                <a:gd name="T22" fmla="*/ 0 w 54"/>
                <a:gd name="T23" fmla="*/ 3 h 234"/>
                <a:gd name="T24" fmla="*/ 1 w 54"/>
                <a:gd name="T25" fmla="*/ 4 h 234"/>
                <a:gd name="T26" fmla="*/ 2 w 54"/>
                <a:gd name="T27" fmla="*/ 5 h 234"/>
                <a:gd name="T28" fmla="*/ 5 w 54"/>
                <a:gd name="T29" fmla="*/ 8 h 234"/>
                <a:gd name="T30" fmla="*/ 20 w 54"/>
                <a:gd name="T31" fmla="*/ 28 h 234"/>
                <a:gd name="T32" fmla="*/ 31 w 54"/>
                <a:gd name="T33" fmla="*/ 53 h 234"/>
                <a:gd name="T34" fmla="*/ 38 w 54"/>
                <a:gd name="T35" fmla="*/ 83 h 234"/>
                <a:gd name="T36" fmla="*/ 41 w 54"/>
                <a:gd name="T37" fmla="*/ 117 h 234"/>
                <a:gd name="T38" fmla="*/ 39 w 54"/>
                <a:gd name="T39" fmla="*/ 147 h 234"/>
                <a:gd name="T40" fmla="*/ 33 w 54"/>
                <a:gd name="T41" fmla="*/ 176 h 234"/>
                <a:gd name="T42" fmla="*/ 21 w 54"/>
                <a:gd name="T43" fmla="*/ 204 h 234"/>
                <a:gd name="T44" fmla="*/ 3 w 54"/>
                <a:gd name="T45" fmla="*/ 228 h 234"/>
                <a:gd name="T46" fmla="*/ 1 w 54"/>
                <a:gd name="T47" fmla="*/ 231 h 234"/>
                <a:gd name="T48" fmla="*/ 0 w 54"/>
                <a:gd name="T49" fmla="*/ 232 h 234"/>
                <a:gd name="T50" fmla="*/ 1 w 54"/>
                <a:gd name="T51" fmla="*/ 233 h 234"/>
                <a:gd name="T52" fmla="*/ 2 w 54"/>
                <a:gd name="T53" fmla="*/ 234 h 234"/>
                <a:gd name="T54" fmla="*/ 7 w 54"/>
                <a:gd name="T55" fmla="*/ 231 h 234"/>
                <a:gd name="T56" fmla="*/ 17 w 54"/>
                <a:gd name="T57" fmla="*/ 222 h 234"/>
                <a:gd name="T58" fmla="*/ 28 w 54"/>
                <a:gd name="T59" fmla="*/ 208 h 234"/>
                <a:gd name="T60" fmla="*/ 40 w 54"/>
                <a:gd name="T61" fmla="*/ 188 h 234"/>
                <a:gd name="T62" fmla="*/ 47 w 54"/>
                <a:gd name="T63" fmla="*/ 169 h 234"/>
                <a:gd name="T64" fmla="*/ 51 w 54"/>
                <a:gd name="T65" fmla="*/ 150 h 234"/>
                <a:gd name="T66" fmla="*/ 54 w 54"/>
                <a:gd name="T67" fmla="*/ 133 h 234"/>
                <a:gd name="T68" fmla="*/ 54 w 54"/>
                <a:gd name="T69" fmla="*/ 11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234">
                  <a:moveTo>
                    <a:pt x="54" y="117"/>
                  </a:moveTo>
                  <a:lnTo>
                    <a:pt x="54" y="102"/>
                  </a:lnTo>
                  <a:lnTo>
                    <a:pt x="51" y="84"/>
                  </a:lnTo>
                  <a:lnTo>
                    <a:pt x="47" y="64"/>
                  </a:lnTo>
                  <a:lnTo>
                    <a:pt x="39" y="44"/>
                  </a:lnTo>
                  <a:lnTo>
                    <a:pt x="28" y="25"/>
                  </a:lnTo>
                  <a:lnTo>
                    <a:pt x="16" y="11"/>
                  </a:lnTo>
                  <a:lnTo>
                    <a:pt x="7" y="3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5" y="8"/>
                  </a:lnTo>
                  <a:lnTo>
                    <a:pt x="20" y="28"/>
                  </a:lnTo>
                  <a:lnTo>
                    <a:pt x="31" y="53"/>
                  </a:lnTo>
                  <a:lnTo>
                    <a:pt x="38" y="83"/>
                  </a:lnTo>
                  <a:lnTo>
                    <a:pt x="41" y="117"/>
                  </a:lnTo>
                  <a:lnTo>
                    <a:pt x="39" y="147"/>
                  </a:lnTo>
                  <a:lnTo>
                    <a:pt x="33" y="176"/>
                  </a:lnTo>
                  <a:lnTo>
                    <a:pt x="21" y="204"/>
                  </a:lnTo>
                  <a:lnTo>
                    <a:pt x="3" y="228"/>
                  </a:lnTo>
                  <a:lnTo>
                    <a:pt x="1" y="231"/>
                  </a:lnTo>
                  <a:lnTo>
                    <a:pt x="0" y="232"/>
                  </a:lnTo>
                  <a:lnTo>
                    <a:pt x="1" y="233"/>
                  </a:lnTo>
                  <a:lnTo>
                    <a:pt x="2" y="234"/>
                  </a:lnTo>
                  <a:lnTo>
                    <a:pt x="7" y="231"/>
                  </a:lnTo>
                  <a:lnTo>
                    <a:pt x="17" y="222"/>
                  </a:lnTo>
                  <a:lnTo>
                    <a:pt x="28" y="208"/>
                  </a:lnTo>
                  <a:lnTo>
                    <a:pt x="40" y="188"/>
                  </a:lnTo>
                  <a:lnTo>
                    <a:pt x="47" y="169"/>
                  </a:lnTo>
                  <a:lnTo>
                    <a:pt x="51" y="150"/>
                  </a:lnTo>
                  <a:lnTo>
                    <a:pt x="54" y="133"/>
                  </a:lnTo>
                  <a:lnTo>
                    <a:pt x="54" y="1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19" name="Freeform 455"/>
            <p:cNvSpPr>
              <a:spLocks noChangeAspect="1" noEditPoints="1"/>
            </p:cNvSpPr>
            <p:nvPr/>
          </p:nvSpPr>
          <p:spPr bwMode="auto">
            <a:xfrm>
              <a:off x="1376" y="922"/>
              <a:ext cx="143" cy="181"/>
            </a:xfrm>
            <a:custGeom>
              <a:avLst/>
              <a:gdLst>
                <a:gd name="T0" fmla="*/ 139 w 143"/>
                <a:gd name="T1" fmla="*/ 10 h 181"/>
                <a:gd name="T2" fmla="*/ 142 w 143"/>
                <a:gd name="T3" fmla="*/ 8 h 181"/>
                <a:gd name="T4" fmla="*/ 143 w 143"/>
                <a:gd name="T5" fmla="*/ 5 h 181"/>
                <a:gd name="T6" fmla="*/ 142 w 143"/>
                <a:gd name="T7" fmla="*/ 2 h 181"/>
                <a:gd name="T8" fmla="*/ 138 w 143"/>
                <a:gd name="T9" fmla="*/ 0 h 181"/>
                <a:gd name="T10" fmla="*/ 136 w 143"/>
                <a:gd name="T11" fmla="*/ 1 h 181"/>
                <a:gd name="T12" fmla="*/ 134 w 143"/>
                <a:gd name="T13" fmla="*/ 2 h 181"/>
                <a:gd name="T14" fmla="*/ 5 w 143"/>
                <a:gd name="T15" fmla="*/ 63 h 181"/>
                <a:gd name="T16" fmla="*/ 1 w 143"/>
                <a:gd name="T17" fmla="*/ 66 h 181"/>
                <a:gd name="T18" fmla="*/ 0 w 143"/>
                <a:gd name="T19" fmla="*/ 68 h 181"/>
                <a:gd name="T20" fmla="*/ 1 w 143"/>
                <a:gd name="T21" fmla="*/ 71 h 181"/>
                <a:gd name="T22" fmla="*/ 5 w 143"/>
                <a:gd name="T23" fmla="*/ 73 h 181"/>
                <a:gd name="T24" fmla="*/ 134 w 143"/>
                <a:gd name="T25" fmla="*/ 134 h 181"/>
                <a:gd name="T26" fmla="*/ 137 w 143"/>
                <a:gd name="T27" fmla="*/ 136 h 181"/>
                <a:gd name="T28" fmla="*/ 138 w 143"/>
                <a:gd name="T29" fmla="*/ 136 h 181"/>
                <a:gd name="T30" fmla="*/ 142 w 143"/>
                <a:gd name="T31" fmla="*/ 135 h 181"/>
                <a:gd name="T32" fmla="*/ 143 w 143"/>
                <a:gd name="T33" fmla="*/ 131 h 181"/>
                <a:gd name="T34" fmla="*/ 142 w 143"/>
                <a:gd name="T35" fmla="*/ 128 h 181"/>
                <a:gd name="T36" fmla="*/ 138 w 143"/>
                <a:gd name="T37" fmla="*/ 126 h 181"/>
                <a:gd name="T38" fmla="*/ 16 w 143"/>
                <a:gd name="T39" fmla="*/ 68 h 181"/>
                <a:gd name="T40" fmla="*/ 139 w 143"/>
                <a:gd name="T41" fmla="*/ 10 h 181"/>
                <a:gd name="T42" fmla="*/ 135 w 143"/>
                <a:gd name="T43" fmla="*/ 181 h 181"/>
                <a:gd name="T44" fmla="*/ 138 w 143"/>
                <a:gd name="T45" fmla="*/ 181 h 181"/>
                <a:gd name="T46" fmla="*/ 140 w 143"/>
                <a:gd name="T47" fmla="*/ 181 h 181"/>
                <a:gd name="T48" fmla="*/ 142 w 143"/>
                <a:gd name="T49" fmla="*/ 179 h 181"/>
                <a:gd name="T50" fmla="*/ 143 w 143"/>
                <a:gd name="T51" fmla="*/ 177 h 181"/>
                <a:gd name="T52" fmla="*/ 142 w 143"/>
                <a:gd name="T53" fmla="*/ 174 h 181"/>
                <a:gd name="T54" fmla="*/ 140 w 143"/>
                <a:gd name="T55" fmla="*/ 173 h 181"/>
                <a:gd name="T56" fmla="*/ 137 w 143"/>
                <a:gd name="T57" fmla="*/ 172 h 181"/>
                <a:gd name="T58" fmla="*/ 135 w 143"/>
                <a:gd name="T59" fmla="*/ 172 h 181"/>
                <a:gd name="T60" fmla="*/ 9 w 143"/>
                <a:gd name="T61" fmla="*/ 172 h 181"/>
                <a:gd name="T62" fmla="*/ 6 w 143"/>
                <a:gd name="T63" fmla="*/ 172 h 181"/>
                <a:gd name="T64" fmla="*/ 3 w 143"/>
                <a:gd name="T65" fmla="*/ 173 h 181"/>
                <a:gd name="T66" fmla="*/ 1 w 143"/>
                <a:gd name="T67" fmla="*/ 174 h 181"/>
                <a:gd name="T68" fmla="*/ 0 w 143"/>
                <a:gd name="T69" fmla="*/ 177 h 181"/>
                <a:gd name="T70" fmla="*/ 1 w 143"/>
                <a:gd name="T71" fmla="*/ 179 h 181"/>
                <a:gd name="T72" fmla="*/ 3 w 143"/>
                <a:gd name="T73" fmla="*/ 181 h 181"/>
                <a:gd name="T74" fmla="*/ 5 w 143"/>
                <a:gd name="T75" fmla="*/ 181 h 181"/>
                <a:gd name="T76" fmla="*/ 8 w 143"/>
                <a:gd name="T77" fmla="*/ 181 h 181"/>
                <a:gd name="T78" fmla="*/ 135 w 143"/>
                <a:gd name="T7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3" h="181">
                  <a:moveTo>
                    <a:pt x="139" y="10"/>
                  </a:moveTo>
                  <a:lnTo>
                    <a:pt x="142" y="8"/>
                  </a:lnTo>
                  <a:lnTo>
                    <a:pt x="143" y="5"/>
                  </a:lnTo>
                  <a:lnTo>
                    <a:pt x="142" y="2"/>
                  </a:lnTo>
                  <a:lnTo>
                    <a:pt x="138" y="0"/>
                  </a:lnTo>
                  <a:lnTo>
                    <a:pt x="136" y="1"/>
                  </a:lnTo>
                  <a:lnTo>
                    <a:pt x="134" y="2"/>
                  </a:lnTo>
                  <a:lnTo>
                    <a:pt x="5" y="63"/>
                  </a:lnTo>
                  <a:lnTo>
                    <a:pt x="1" y="66"/>
                  </a:lnTo>
                  <a:lnTo>
                    <a:pt x="0" y="68"/>
                  </a:lnTo>
                  <a:lnTo>
                    <a:pt x="1" y="71"/>
                  </a:lnTo>
                  <a:lnTo>
                    <a:pt x="5" y="73"/>
                  </a:lnTo>
                  <a:lnTo>
                    <a:pt x="134" y="134"/>
                  </a:lnTo>
                  <a:lnTo>
                    <a:pt x="137" y="136"/>
                  </a:lnTo>
                  <a:lnTo>
                    <a:pt x="138" y="136"/>
                  </a:lnTo>
                  <a:lnTo>
                    <a:pt x="142" y="135"/>
                  </a:lnTo>
                  <a:lnTo>
                    <a:pt x="143" y="131"/>
                  </a:lnTo>
                  <a:lnTo>
                    <a:pt x="142" y="128"/>
                  </a:lnTo>
                  <a:lnTo>
                    <a:pt x="138" y="126"/>
                  </a:lnTo>
                  <a:lnTo>
                    <a:pt x="16" y="68"/>
                  </a:lnTo>
                  <a:lnTo>
                    <a:pt x="139" y="10"/>
                  </a:lnTo>
                  <a:close/>
                  <a:moveTo>
                    <a:pt x="135" y="181"/>
                  </a:moveTo>
                  <a:lnTo>
                    <a:pt x="138" y="181"/>
                  </a:lnTo>
                  <a:lnTo>
                    <a:pt x="140" y="181"/>
                  </a:lnTo>
                  <a:lnTo>
                    <a:pt x="142" y="179"/>
                  </a:lnTo>
                  <a:lnTo>
                    <a:pt x="143" y="177"/>
                  </a:lnTo>
                  <a:lnTo>
                    <a:pt x="142" y="174"/>
                  </a:lnTo>
                  <a:lnTo>
                    <a:pt x="140" y="173"/>
                  </a:lnTo>
                  <a:lnTo>
                    <a:pt x="137" y="172"/>
                  </a:lnTo>
                  <a:lnTo>
                    <a:pt x="135" y="172"/>
                  </a:lnTo>
                  <a:lnTo>
                    <a:pt x="9" y="172"/>
                  </a:lnTo>
                  <a:lnTo>
                    <a:pt x="6" y="172"/>
                  </a:lnTo>
                  <a:lnTo>
                    <a:pt x="3" y="173"/>
                  </a:lnTo>
                  <a:lnTo>
                    <a:pt x="1" y="174"/>
                  </a:lnTo>
                  <a:lnTo>
                    <a:pt x="0" y="177"/>
                  </a:lnTo>
                  <a:lnTo>
                    <a:pt x="1" y="179"/>
                  </a:lnTo>
                  <a:lnTo>
                    <a:pt x="3" y="181"/>
                  </a:lnTo>
                  <a:lnTo>
                    <a:pt x="5" y="181"/>
                  </a:lnTo>
                  <a:lnTo>
                    <a:pt x="8" y="181"/>
                  </a:lnTo>
                  <a:lnTo>
                    <a:pt x="135" y="18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20" name="Freeform 456"/>
            <p:cNvSpPr>
              <a:spLocks noChangeAspect="1" noEditPoints="1"/>
            </p:cNvSpPr>
            <p:nvPr/>
          </p:nvSpPr>
          <p:spPr bwMode="auto">
            <a:xfrm>
              <a:off x="1784" y="906"/>
              <a:ext cx="162" cy="211"/>
            </a:xfrm>
            <a:custGeom>
              <a:avLst/>
              <a:gdLst>
                <a:gd name="T0" fmla="*/ 105 w 162"/>
                <a:gd name="T1" fmla="*/ 157 h 211"/>
                <a:gd name="T2" fmla="*/ 129 w 162"/>
                <a:gd name="T3" fmla="*/ 138 h 211"/>
                <a:gd name="T4" fmla="*/ 149 w 162"/>
                <a:gd name="T5" fmla="*/ 111 h 211"/>
                <a:gd name="T6" fmla="*/ 160 w 162"/>
                <a:gd name="T7" fmla="*/ 80 h 211"/>
                <a:gd name="T8" fmla="*/ 161 w 162"/>
                <a:gd name="T9" fmla="*/ 50 h 211"/>
                <a:gd name="T10" fmla="*/ 152 w 162"/>
                <a:gd name="T11" fmla="*/ 27 h 211"/>
                <a:gd name="T12" fmla="*/ 136 w 162"/>
                <a:gd name="T13" fmla="*/ 10 h 211"/>
                <a:gd name="T14" fmla="*/ 115 w 162"/>
                <a:gd name="T15" fmla="*/ 1 h 211"/>
                <a:gd name="T16" fmla="*/ 83 w 162"/>
                <a:gd name="T17" fmla="*/ 3 h 211"/>
                <a:gd name="T18" fmla="*/ 48 w 162"/>
                <a:gd name="T19" fmla="*/ 20 h 211"/>
                <a:gd name="T20" fmla="*/ 19 w 162"/>
                <a:gd name="T21" fmla="*/ 50 h 211"/>
                <a:gd name="T22" fmla="*/ 3 w 162"/>
                <a:gd name="T23" fmla="*/ 88 h 211"/>
                <a:gd name="T24" fmla="*/ 1 w 162"/>
                <a:gd name="T25" fmla="*/ 122 h 211"/>
                <a:gd name="T26" fmla="*/ 10 w 162"/>
                <a:gd name="T27" fmla="*/ 145 h 211"/>
                <a:gd name="T28" fmla="*/ 26 w 162"/>
                <a:gd name="T29" fmla="*/ 161 h 211"/>
                <a:gd name="T30" fmla="*/ 48 w 162"/>
                <a:gd name="T31" fmla="*/ 169 h 211"/>
                <a:gd name="T32" fmla="*/ 70 w 162"/>
                <a:gd name="T33" fmla="*/ 170 h 211"/>
                <a:gd name="T34" fmla="*/ 83 w 162"/>
                <a:gd name="T35" fmla="*/ 175 h 211"/>
                <a:gd name="T36" fmla="*/ 82 w 162"/>
                <a:gd name="T37" fmla="*/ 183 h 211"/>
                <a:gd name="T38" fmla="*/ 82 w 162"/>
                <a:gd name="T39" fmla="*/ 188 h 211"/>
                <a:gd name="T40" fmla="*/ 83 w 162"/>
                <a:gd name="T41" fmla="*/ 196 h 211"/>
                <a:gd name="T42" fmla="*/ 87 w 162"/>
                <a:gd name="T43" fmla="*/ 204 h 211"/>
                <a:gd name="T44" fmla="*/ 95 w 162"/>
                <a:gd name="T45" fmla="*/ 210 h 211"/>
                <a:gd name="T46" fmla="*/ 111 w 162"/>
                <a:gd name="T47" fmla="*/ 209 h 211"/>
                <a:gd name="T48" fmla="*/ 126 w 162"/>
                <a:gd name="T49" fmla="*/ 197 h 211"/>
                <a:gd name="T50" fmla="*/ 136 w 162"/>
                <a:gd name="T51" fmla="*/ 181 h 211"/>
                <a:gd name="T52" fmla="*/ 140 w 162"/>
                <a:gd name="T53" fmla="*/ 168 h 211"/>
                <a:gd name="T54" fmla="*/ 140 w 162"/>
                <a:gd name="T55" fmla="*/ 163 h 211"/>
                <a:gd name="T56" fmla="*/ 136 w 162"/>
                <a:gd name="T57" fmla="*/ 164 h 211"/>
                <a:gd name="T58" fmla="*/ 130 w 162"/>
                <a:gd name="T59" fmla="*/ 176 h 211"/>
                <a:gd name="T60" fmla="*/ 115 w 162"/>
                <a:gd name="T61" fmla="*/ 187 h 211"/>
                <a:gd name="T62" fmla="*/ 101 w 162"/>
                <a:gd name="T63" fmla="*/ 187 h 211"/>
                <a:gd name="T64" fmla="*/ 93 w 162"/>
                <a:gd name="T65" fmla="*/ 175 h 211"/>
                <a:gd name="T66" fmla="*/ 47 w 162"/>
                <a:gd name="T67" fmla="*/ 162 h 211"/>
                <a:gd name="T68" fmla="*/ 27 w 162"/>
                <a:gd name="T69" fmla="*/ 144 h 211"/>
                <a:gd name="T70" fmla="*/ 21 w 162"/>
                <a:gd name="T71" fmla="*/ 115 h 211"/>
                <a:gd name="T72" fmla="*/ 26 w 162"/>
                <a:gd name="T73" fmla="*/ 81 h 211"/>
                <a:gd name="T74" fmla="*/ 45 w 162"/>
                <a:gd name="T75" fmla="*/ 41 h 211"/>
                <a:gd name="T76" fmla="*/ 73 w 162"/>
                <a:gd name="T77" fmla="*/ 14 h 211"/>
                <a:gd name="T78" fmla="*/ 101 w 162"/>
                <a:gd name="T79" fmla="*/ 6 h 211"/>
                <a:gd name="T80" fmla="*/ 130 w 162"/>
                <a:gd name="T81" fmla="*/ 19 h 211"/>
                <a:gd name="T82" fmla="*/ 141 w 162"/>
                <a:gd name="T83" fmla="*/ 56 h 211"/>
                <a:gd name="T84" fmla="*/ 139 w 162"/>
                <a:gd name="T85" fmla="*/ 78 h 211"/>
                <a:gd name="T86" fmla="*/ 130 w 162"/>
                <a:gd name="T87" fmla="*/ 106 h 211"/>
                <a:gd name="T88" fmla="*/ 115 w 162"/>
                <a:gd name="T89" fmla="*/ 134 h 211"/>
                <a:gd name="T90" fmla="*/ 90 w 162"/>
                <a:gd name="T91" fmla="*/ 156 h 211"/>
                <a:gd name="T92" fmla="*/ 89 w 162"/>
                <a:gd name="T93" fmla="*/ 148 h 211"/>
                <a:gd name="T94" fmla="*/ 86 w 162"/>
                <a:gd name="T95" fmla="*/ 140 h 211"/>
                <a:gd name="T96" fmla="*/ 80 w 162"/>
                <a:gd name="T97" fmla="*/ 133 h 211"/>
                <a:gd name="T98" fmla="*/ 69 w 162"/>
                <a:gd name="T99" fmla="*/ 131 h 211"/>
                <a:gd name="T100" fmla="*/ 53 w 162"/>
                <a:gd name="T101" fmla="*/ 138 h 211"/>
                <a:gd name="T102" fmla="*/ 46 w 162"/>
                <a:gd name="T103" fmla="*/ 154 h 211"/>
                <a:gd name="T104" fmla="*/ 47 w 162"/>
                <a:gd name="T105" fmla="*/ 162 h 211"/>
                <a:gd name="T106" fmla="*/ 58 w 162"/>
                <a:gd name="T107" fmla="*/ 164 h 211"/>
                <a:gd name="T108" fmla="*/ 52 w 162"/>
                <a:gd name="T109" fmla="*/ 160 h 211"/>
                <a:gd name="T110" fmla="*/ 52 w 162"/>
                <a:gd name="T111" fmla="*/ 148 h 211"/>
                <a:gd name="T112" fmla="*/ 62 w 162"/>
                <a:gd name="T113" fmla="*/ 137 h 211"/>
                <a:gd name="T114" fmla="*/ 76 w 162"/>
                <a:gd name="T115" fmla="*/ 137 h 211"/>
                <a:gd name="T116" fmla="*/ 83 w 162"/>
                <a:gd name="T117" fmla="*/ 146 h 211"/>
                <a:gd name="T118" fmla="*/ 83 w 162"/>
                <a:gd name="T119" fmla="*/ 159 h 211"/>
                <a:gd name="T120" fmla="*/ 71 w 162"/>
                <a:gd name="T121" fmla="*/ 16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2" h="211">
                  <a:moveTo>
                    <a:pt x="91" y="164"/>
                  </a:moveTo>
                  <a:lnTo>
                    <a:pt x="105" y="157"/>
                  </a:lnTo>
                  <a:lnTo>
                    <a:pt x="118" y="149"/>
                  </a:lnTo>
                  <a:lnTo>
                    <a:pt x="129" y="138"/>
                  </a:lnTo>
                  <a:lnTo>
                    <a:pt x="140" y="125"/>
                  </a:lnTo>
                  <a:lnTo>
                    <a:pt x="149" y="111"/>
                  </a:lnTo>
                  <a:lnTo>
                    <a:pt x="156" y="96"/>
                  </a:lnTo>
                  <a:lnTo>
                    <a:pt x="160" y="80"/>
                  </a:lnTo>
                  <a:lnTo>
                    <a:pt x="162" y="63"/>
                  </a:lnTo>
                  <a:lnTo>
                    <a:pt x="161" y="50"/>
                  </a:lnTo>
                  <a:lnTo>
                    <a:pt x="157" y="37"/>
                  </a:lnTo>
                  <a:lnTo>
                    <a:pt x="152" y="27"/>
                  </a:lnTo>
                  <a:lnTo>
                    <a:pt x="145" y="18"/>
                  </a:lnTo>
                  <a:lnTo>
                    <a:pt x="136" y="10"/>
                  </a:lnTo>
                  <a:lnTo>
                    <a:pt x="126" y="5"/>
                  </a:lnTo>
                  <a:lnTo>
                    <a:pt x="115" y="1"/>
                  </a:lnTo>
                  <a:lnTo>
                    <a:pt x="102" y="0"/>
                  </a:lnTo>
                  <a:lnTo>
                    <a:pt x="83" y="3"/>
                  </a:lnTo>
                  <a:lnTo>
                    <a:pt x="65" y="9"/>
                  </a:lnTo>
                  <a:lnTo>
                    <a:pt x="48" y="20"/>
                  </a:lnTo>
                  <a:lnTo>
                    <a:pt x="32" y="34"/>
                  </a:lnTo>
                  <a:lnTo>
                    <a:pt x="19" y="50"/>
                  </a:lnTo>
                  <a:lnTo>
                    <a:pt x="9" y="68"/>
                  </a:lnTo>
                  <a:lnTo>
                    <a:pt x="3" y="88"/>
                  </a:lnTo>
                  <a:lnTo>
                    <a:pt x="0" y="108"/>
                  </a:lnTo>
                  <a:lnTo>
                    <a:pt x="1" y="122"/>
                  </a:lnTo>
                  <a:lnTo>
                    <a:pt x="5" y="134"/>
                  </a:lnTo>
                  <a:lnTo>
                    <a:pt x="10" y="145"/>
                  </a:lnTo>
                  <a:lnTo>
                    <a:pt x="18" y="154"/>
                  </a:lnTo>
                  <a:lnTo>
                    <a:pt x="26" y="161"/>
                  </a:lnTo>
                  <a:lnTo>
                    <a:pt x="37" y="166"/>
                  </a:lnTo>
                  <a:lnTo>
                    <a:pt x="48" y="169"/>
                  </a:lnTo>
                  <a:lnTo>
                    <a:pt x="60" y="170"/>
                  </a:lnTo>
                  <a:lnTo>
                    <a:pt x="70" y="170"/>
                  </a:lnTo>
                  <a:lnTo>
                    <a:pt x="83" y="167"/>
                  </a:lnTo>
                  <a:lnTo>
                    <a:pt x="83" y="175"/>
                  </a:lnTo>
                  <a:lnTo>
                    <a:pt x="82" y="180"/>
                  </a:lnTo>
                  <a:lnTo>
                    <a:pt x="82" y="183"/>
                  </a:lnTo>
                  <a:lnTo>
                    <a:pt x="82" y="185"/>
                  </a:lnTo>
                  <a:lnTo>
                    <a:pt x="82" y="188"/>
                  </a:lnTo>
                  <a:lnTo>
                    <a:pt x="82" y="192"/>
                  </a:lnTo>
                  <a:lnTo>
                    <a:pt x="83" y="196"/>
                  </a:lnTo>
                  <a:lnTo>
                    <a:pt x="85" y="201"/>
                  </a:lnTo>
                  <a:lnTo>
                    <a:pt x="87" y="204"/>
                  </a:lnTo>
                  <a:lnTo>
                    <a:pt x="90" y="208"/>
                  </a:lnTo>
                  <a:lnTo>
                    <a:pt x="95" y="210"/>
                  </a:lnTo>
                  <a:lnTo>
                    <a:pt x="102" y="211"/>
                  </a:lnTo>
                  <a:lnTo>
                    <a:pt x="111" y="209"/>
                  </a:lnTo>
                  <a:lnTo>
                    <a:pt x="119" y="204"/>
                  </a:lnTo>
                  <a:lnTo>
                    <a:pt x="126" y="197"/>
                  </a:lnTo>
                  <a:lnTo>
                    <a:pt x="131" y="189"/>
                  </a:lnTo>
                  <a:lnTo>
                    <a:pt x="136" y="181"/>
                  </a:lnTo>
                  <a:lnTo>
                    <a:pt x="138" y="173"/>
                  </a:lnTo>
                  <a:lnTo>
                    <a:pt x="140" y="168"/>
                  </a:lnTo>
                  <a:lnTo>
                    <a:pt x="141" y="165"/>
                  </a:lnTo>
                  <a:lnTo>
                    <a:pt x="140" y="163"/>
                  </a:lnTo>
                  <a:lnTo>
                    <a:pt x="138" y="163"/>
                  </a:lnTo>
                  <a:lnTo>
                    <a:pt x="136" y="164"/>
                  </a:lnTo>
                  <a:lnTo>
                    <a:pt x="135" y="166"/>
                  </a:lnTo>
                  <a:lnTo>
                    <a:pt x="130" y="176"/>
                  </a:lnTo>
                  <a:lnTo>
                    <a:pt x="122" y="183"/>
                  </a:lnTo>
                  <a:lnTo>
                    <a:pt x="115" y="187"/>
                  </a:lnTo>
                  <a:lnTo>
                    <a:pt x="108" y="188"/>
                  </a:lnTo>
                  <a:lnTo>
                    <a:pt x="101" y="187"/>
                  </a:lnTo>
                  <a:lnTo>
                    <a:pt x="96" y="183"/>
                  </a:lnTo>
                  <a:lnTo>
                    <a:pt x="93" y="175"/>
                  </a:lnTo>
                  <a:lnTo>
                    <a:pt x="91" y="164"/>
                  </a:lnTo>
                  <a:close/>
                  <a:moveTo>
                    <a:pt x="47" y="162"/>
                  </a:moveTo>
                  <a:lnTo>
                    <a:pt x="35" y="155"/>
                  </a:lnTo>
                  <a:lnTo>
                    <a:pt x="27" y="144"/>
                  </a:lnTo>
                  <a:lnTo>
                    <a:pt x="22" y="130"/>
                  </a:lnTo>
                  <a:lnTo>
                    <a:pt x="21" y="115"/>
                  </a:lnTo>
                  <a:lnTo>
                    <a:pt x="22" y="100"/>
                  </a:lnTo>
                  <a:lnTo>
                    <a:pt x="26" y="81"/>
                  </a:lnTo>
                  <a:lnTo>
                    <a:pt x="33" y="61"/>
                  </a:lnTo>
                  <a:lnTo>
                    <a:pt x="45" y="41"/>
                  </a:lnTo>
                  <a:lnTo>
                    <a:pt x="58" y="25"/>
                  </a:lnTo>
                  <a:lnTo>
                    <a:pt x="73" y="14"/>
                  </a:lnTo>
                  <a:lnTo>
                    <a:pt x="87" y="8"/>
                  </a:lnTo>
                  <a:lnTo>
                    <a:pt x="101" y="6"/>
                  </a:lnTo>
                  <a:lnTo>
                    <a:pt x="117" y="9"/>
                  </a:lnTo>
                  <a:lnTo>
                    <a:pt x="130" y="19"/>
                  </a:lnTo>
                  <a:lnTo>
                    <a:pt x="138" y="35"/>
                  </a:lnTo>
                  <a:lnTo>
                    <a:pt x="141" y="56"/>
                  </a:lnTo>
                  <a:lnTo>
                    <a:pt x="141" y="66"/>
                  </a:lnTo>
                  <a:lnTo>
                    <a:pt x="139" y="78"/>
                  </a:lnTo>
                  <a:lnTo>
                    <a:pt x="135" y="92"/>
                  </a:lnTo>
                  <a:lnTo>
                    <a:pt x="130" y="106"/>
                  </a:lnTo>
                  <a:lnTo>
                    <a:pt x="123" y="121"/>
                  </a:lnTo>
                  <a:lnTo>
                    <a:pt x="115" y="134"/>
                  </a:lnTo>
                  <a:lnTo>
                    <a:pt x="104" y="146"/>
                  </a:lnTo>
                  <a:lnTo>
                    <a:pt x="90" y="156"/>
                  </a:lnTo>
                  <a:lnTo>
                    <a:pt x="90" y="152"/>
                  </a:lnTo>
                  <a:lnTo>
                    <a:pt x="89" y="148"/>
                  </a:lnTo>
                  <a:lnTo>
                    <a:pt x="88" y="144"/>
                  </a:lnTo>
                  <a:lnTo>
                    <a:pt x="86" y="140"/>
                  </a:lnTo>
                  <a:lnTo>
                    <a:pt x="83" y="136"/>
                  </a:lnTo>
                  <a:lnTo>
                    <a:pt x="80" y="133"/>
                  </a:lnTo>
                  <a:lnTo>
                    <a:pt x="75" y="131"/>
                  </a:lnTo>
                  <a:lnTo>
                    <a:pt x="69" y="131"/>
                  </a:lnTo>
                  <a:lnTo>
                    <a:pt x="60" y="133"/>
                  </a:lnTo>
                  <a:lnTo>
                    <a:pt x="53" y="138"/>
                  </a:lnTo>
                  <a:lnTo>
                    <a:pt x="48" y="146"/>
                  </a:lnTo>
                  <a:lnTo>
                    <a:pt x="46" y="154"/>
                  </a:lnTo>
                  <a:lnTo>
                    <a:pt x="46" y="160"/>
                  </a:lnTo>
                  <a:lnTo>
                    <a:pt x="47" y="162"/>
                  </a:lnTo>
                  <a:close/>
                  <a:moveTo>
                    <a:pt x="61" y="164"/>
                  </a:moveTo>
                  <a:lnTo>
                    <a:pt x="58" y="164"/>
                  </a:lnTo>
                  <a:lnTo>
                    <a:pt x="55" y="163"/>
                  </a:lnTo>
                  <a:lnTo>
                    <a:pt x="52" y="160"/>
                  </a:lnTo>
                  <a:lnTo>
                    <a:pt x="51" y="154"/>
                  </a:lnTo>
                  <a:lnTo>
                    <a:pt x="52" y="148"/>
                  </a:lnTo>
                  <a:lnTo>
                    <a:pt x="56" y="142"/>
                  </a:lnTo>
                  <a:lnTo>
                    <a:pt x="62" y="137"/>
                  </a:lnTo>
                  <a:lnTo>
                    <a:pt x="69" y="136"/>
                  </a:lnTo>
                  <a:lnTo>
                    <a:pt x="76" y="137"/>
                  </a:lnTo>
                  <a:lnTo>
                    <a:pt x="80" y="140"/>
                  </a:lnTo>
                  <a:lnTo>
                    <a:pt x="83" y="146"/>
                  </a:lnTo>
                  <a:lnTo>
                    <a:pt x="84" y="156"/>
                  </a:lnTo>
                  <a:lnTo>
                    <a:pt x="83" y="159"/>
                  </a:lnTo>
                  <a:lnTo>
                    <a:pt x="81" y="160"/>
                  </a:lnTo>
                  <a:lnTo>
                    <a:pt x="71" y="163"/>
                  </a:lnTo>
                  <a:lnTo>
                    <a:pt x="61" y="16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21" name="Freeform 457"/>
            <p:cNvSpPr>
              <a:spLocks noChangeAspect="1"/>
            </p:cNvSpPr>
            <p:nvPr/>
          </p:nvSpPr>
          <p:spPr bwMode="auto">
            <a:xfrm>
              <a:off x="1977" y="827"/>
              <a:ext cx="42" cy="163"/>
            </a:xfrm>
            <a:custGeom>
              <a:avLst/>
              <a:gdLst>
                <a:gd name="T0" fmla="*/ 39 w 42"/>
                <a:gd name="T1" fmla="*/ 0 h 163"/>
                <a:gd name="T2" fmla="*/ 20 w 42"/>
                <a:gd name="T3" fmla="*/ 18 h 163"/>
                <a:gd name="T4" fmla="*/ 8 w 42"/>
                <a:gd name="T5" fmla="*/ 39 h 163"/>
                <a:gd name="T6" fmla="*/ 1 w 42"/>
                <a:gd name="T7" fmla="*/ 61 h 163"/>
                <a:gd name="T8" fmla="*/ 0 w 42"/>
                <a:gd name="T9" fmla="*/ 81 h 163"/>
                <a:gd name="T10" fmla="*/ 1 w 42"/>
                <a:gd name="T11" fmla="*/ 101 h 163"/>
                <a:gd name="T12" fmla="*/ 7 w 42"/>
                <a:gd name="T13" fmla="*/ 122 h 163"/>
                <a:gd name="T14" fmla="*/ 19 w 42"/>
                <a:gd name="T15" fmla="*/ 144 h 163"/>
                <a:gd name="T16" fmla="*/ 39 w 42"/>
                <a:gd name="T17" fmla="*/ 163 h 163"/>
                <a:gd name="T18" fmla="*/ 41 w 42"/>
                <a:gd name="T19" fmla="*/ 163 h 163"/>
                <a:gd name="T20" fmla="*/ 42 w 42"/>
                <a:gd name="T21" fmla="*/ 161 h 163"/>
                <a:gd name="T22" fmla="*/ 42 w 42"/>
                <a:gd name="T23" fmla="*/ 160 h 163"/>
                <a:gd name="T24" fmla="*/ 41 w 42"/>
                <a:gd name="T25" fmla="*/ 159 h 163"/>
                <a:gd name="T26" fmla="*/ 27 w 42"/>
                <a:gd name="T27" fmla="*/ 143 h 163"/>
                <a:gd name="T28" fmla="*/ 17 w 42"/>
                <a:gd name="T29" fmla="*/ 124 h 163"/>
                <a:gd name="T30" fmla="*/ 12 w 42"/>
                <a:gd name="T31" fmla="*/ 103 h 163"/>
                <a:gd name="T32" fmla="*/ 11 w 42"/>
                <a:gd name="T33" fmla="*/ 82 h 163"/>
                <a:gd name="T34" fmla="*/ 14 w 42"/>
                <a:gd name="T35" fmla="*/ 52 h 163"/>
                <a:gd name="T36" fmla="*/ 21 w 42"/>
                <a:gd name="T37" fmla="*/ 30 h 163"/>
                <a:gd name="T38" fmla="*/ 31 w 42"/>
                <a:gd name="T39" fmla="*/ 15 h 163"/>
                <a:gd name="T40" fmla="*/ 41 w 42"/>
                <a:gd name="T41" fmla="*/ 4 h 163"/>
                <a:gd name="T42" fmla="*/ 42 w 42"/>
                <a:gd name="T43" fmla="*/ 2 h 163"/>
                <a:gd name="T44" fmla="*/ 41 w 42"/>
                <a:gd name="T45" fmla="*/ 0 h 163"/>
                <a:gd name="T46" fmla="*/ 39 w 42"/>
                <a:gd name="T47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163">
                  <a:moveTo>
                    <a:pt x="39" y="0"/>
                  </a:moveTo>
                  <a:lnTo>
                    <a:pt x="20" y="18"/>
                  </a:lnTo>
                  <a:lnTo>
                    <a:pt x="8" y="39"/>
                  </a:lnTo>
                  <a:lnTo>
                    <a:pt x="1" y="61"/>
                  </a:lnTo>
                  <a:lnTo>
                    <a:pt x="0" y="81"/>
                  </a:lnTo>
                  <a:lnTo>
                    <a:pt x="1" y="101"/>
                  </a:lnTo>
                  <a:lnTo>
                    <a:pt x="7" y="122"/>
                  </a:lnTo>
                  <a:lnTo>
                    <a:pt x="19" y="144"/>
                  </a:lnTo>
                  <a:lnTo>
                    <a:pt x="39" y="163"/>
                  </a:lnTo>
                  <a:lnTo>
                    <a:pt x="41" y="163"/>
                  </a:lnTo>
                  <a:lnTo>
                    <a:pt x="42" y="161"/>
                  </a:lnTo>
                  <a:lnTo>
                    <a:pt x="42" y="160"/>
                  </a:lnTo>
                  <a:lnTo>
                    <a:pt x="41" y="159"/>
                  </a:lnTo>
                  <a:lnTo>
                    <a:pt x="27" y="143"/>
                  </a:lnTo>
                  <a:lnTo>
                    <a:pt x="17" y="124"/>
                  </a:lnTo>
                  <a:lnTo>
                    <a:pt x="12" y="103"/>
                  </a:lnTo>
                  <a:lnTo>
                    <a:pt x="11" y="82"/>
                  </a:lnTo>
                  <a:lnTo>
                    <a:pt x="14" y="52"/>
                  </a:lnTo>
                  <a:lnTo>
                    <a:pt x="21" y="30"/>
                  </a:lnTo>
                  <a:lnTo>
                    <a:pt x="31" y="15"/>
                  </a:lnTo>
                  <a:lnTo>
                    <a:pt x="41" y="4"/>
                  </a:lnTo>
                  <a:lnTo>
                    <a:pt x="42" y="2"/>
                  </a:lnTo>
                  <a:lnTo>
                    <a:pt x="41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22" name="Freeform 458"/>
            <p:cNvSpPr>
              <a:spLocks noChangeAspect="1"/>
            </p:cNvSpPr>
            <p:nvPr/>
          </p:nvSpPr>
          <p:spPr bwMode="auto">
            <a:xfrm>
              <a:off x="2043" y="838"/>
              <a:ext cx="175" cy="112"/>
            </a:xfrm>
            <a:custGeom>
              <a:avLst/>
              <a:gdLst>
                <a:gd name="T0" fmla="*/ 156 w 175"/>
                <a:gd name="T1" fmla="*/ 9 h 112"/>
                <a:gd name="T2" fmla="*/ 162 w 175"/>
                <a:gd name="T3" fmla="*/ 6 h 112"/>
                <a:gd name="T4" fmla="*/ 173 w 175"/>
                <a:gd name="T5" fmla="*/ 5 h 112"/>
                <a:gd name="T6" fmla="*/ 173 w 175"/>
                <a:gd name="T7" fmla="*/ 0 h 112"/>
                <a:gd name="T8" fmla="*/ 147 w 175"/>
                <a:gd name="T9" fmla="*/ 0 h 112"/>
                <a:gd name="T10" fmla="*/ 143 w 175"/>
                <a:gd name="T11" fmla="*/ 0 h 112"/>
                <a:gd name="T12" fmla="*/ 140 w 175"/>
                <a:gd name="T13" fmla="*/ 3 h 112"/>
                <a:gd name="T14" fmla="*/ 61 w 175"/>
                <a:gd name="T15" fmla="*/ 4 h 112"/>
                <a:gd name="T16" fmla="*/ 60 w 175"/>
                <a:gd name="T17" fmla="*/ 0 h 112"/>
                <a:gd name="T18" fmla="*/ 55 w 175"/>
                <a:gd name="T19" fmla="*/ 0 h 112"/>
                <a:gd name="T20" fmla="*/ 28 w 175"/>
                <a:gd name="T21" fmla="*/ 0 h 112"/>
                <a:gd name="T22" fmla="*/ 28 w 175"/>
                <a:gd name="T23" fmla="*/ 5 h 112"/>
                <a:gd name="T24" fmla="*/ 35 w 175"/>
                <a:gd name="T25" fmla="*/ 6 h 112"/>
                <a:gd name="T26" fmla="*/ 41 w 175"/>
                <a:gd name="T27" fmla="*/ 6 h 112"/>
                <a:gd name="T28" fmla="*/ 42 w 175"/>
                <a:gd name="T29" fmla="*/ 9 h 112"/>
                <a:gd name="T30" fmla="*/ 20 w 175"/>
                <a:gd name="T31" fmla="*/ 94 h 112"/>
                <a:gd name="T32" fmla="*/ 16 w 175"/>
                <a:gd name="T33" fmla="*/ 102 h 112"/>
                <a:gd name="T34" fmla="*/ 3 w 175"/>
                <a:gd name="T35" fmla="*/ 106 h 112"/>
                <a:gd name="T36" fmla="*/ 0 w 175"/>
                <a:gd name="T37" fmla="*/ 109 h 112"/>
                <a:gd name="T38" fmla="*/ 2 w 175"/>
                <a:gd name="T39" fmla="*/ 112 h 112"/>
                <a:gd name="T40" fmla="*/ 19 w 175"/>
                <a:gd name="T41" fmla="*/ 111 h 112"/>
                <a:gd name="T42" fmla="*/ 28 w 175"/>
                <a:gd name="T43" fmla="*/ 111 h 112"/>
                <a:gd name="T44" fmla="*/ 37 w 175"/>
                <a:gd name="T45" fmla="*/ 112 h 112"/>
                <a:gd name="T46" fmla="*/ 39 w 175"/>
                <a:gd name="T47" fmla="*/ 111 h 112"/>
                <a:gd name="T48" fmla="*/ 40 w 175"/>
                <a:gd name="T49" fmla="*/ 108 h 112"/>
                <a:gd name="T50" fmla="*/ 36 w 175"/>
                <a:gd name="T51" fmla="*/ 106 h 112"/>
                <a:gd name="T52" fmla="*/ 27 w 175"/>
                <a:gd name="T53" fmla="*/ 103 h 112"/>
                <a:gd name="T54" fmla="*/ 26 w 175"/>
                <a:gd name="T55" fmla="*/ 99 h 112"/>
                <a:gd name="T56" fmla="*/ 27 w 175"/>
                <a:gd name="T57" fmla="*/ 95 h 112"/>
                <a:gd name="T58" fmla="*/ 49 w 175"/>
                <a:gd name="T59" fmla="*/ 7 h 112"/>
                <a:gd name="T60" fmla="*/ 67 w 175"/>
                <a:gd name="T61" fmla="*/ 110 h 112"/>
                <a:gd name="T62" fmla="*/ 72 w 175"/>
                <a:gd name="T63" fmla="*/ 110 h 112"/>
                <a:gd name="T64" fmla="*/ 143 w 175"/>
                <a:gd name="T65" fmla="*/ 6 h 112"/>
                <a:gd name="T66" fmla="*/ 120 w 175"/>
                <a:gd name="T67" fmla="*/ 99 h 112"/>
                <a:gd name="T68" fmla="*/ 117 w 175"/>
                <a:gd name="T69" fmla="*/ 104 h 112"/>
                <a:gd name="T70" fmla="*/ 106 w 175"/>
                <a:gd name="T71" fmla="*/ 106 h 112"/>
                <a:gd name="T72" fmla="*/ 101 w 175"/>
                <a:gd name="T73" fmla="*/ 109 h 112"/>
                <a:gd name="T74" fmla="*/ 103 w 175"/>
                <a:gd name="T75" fmla="*/ 112 h 112"/>
                <a:gd name="T76" fmla="*/ 124 w 175"/>
                <a:gd name="T77" fmla="*/ 111 h 112"/>
                <a:gd name="T78" fmla="*/ 134 w 175"/>
                <a:gd name="T79" fmla="*/ 111 h 112"/>
                <a:gd name="T80" fmla="*/ 145 w 175"/>
                <a:gd name="T81" fmla="*/ 112 h 112"/>
                <a:gd name="T82" fmla="*/ 147 w 175"/>
                <a:gd name="T83" fmla="*/ 111 h 112"/>
                <a:gd name="T84" fmla="*/ 148 w 175"/>
                <a:gd name="T85" fmla="*/ 108 h 112"/>
                <a:gd name="T86" fmla="*/ 143 w 175"/>
                <a:gd name="T87" fmla="*/ 106 h 112"/>
                <a:gd name="T88" fmla="*/ 137 w 175"/>
                <a:gd name="T89" fmla="*/ 105 h 112"/>
                <a:gd name="T90" fmla="*/ 133 w 175"/>
                <a:gd name="T91" fmla="*/ 103 h 112"/>
                <a:gd name="T92" fmla="*/ 155 w 175"/>
                <a:gd name="T93" fmla="*/ 1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5" h="112">
                  <a:moveTo>
                    <a:pt x="155" y="13"/>
                  </a:moveTo>
                  <a:lnTo>
                    <a:pt x="156" y="9"/>
                  </a:lnTo>
                  <a:lnTo>
                    <a:pt x="158" y="7"/>
                  </a:lnTo>
                  <a:lnTo>
                    <a:pt x="162" y="6"/>
                  </a:lnTo>
                  <a:lnTo>
                    <a:pt x="169" y="5"/>
                  </a:lnTo>
                  <a:lnTo>
                    <a:pt x="173" y="5"/>
                  </a:lnTo>
                  <a:lnTo>
                    <a:pt x="175" y="2"/>
                  </a:lnTo>
                  <a:lnTo>
                    <a:pt x="173" y="0"/>
                  </a:lnTo>
                  <a:lnTo>
                    <a:pt x="170" y="0"/>
                  </a:lnTo>
                  <a:lnTo>
                    <a:pt x="147" y="0"/>
                  </a:lnTo>
                  <a:lnTo>
                    <a:pt x="145" y="0"/>
                  </a:lnTo>
                  <a:lnTo>
                    <a:pt x="143" y="0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77" y="96"/>
                  </a:lnTo>
                  <a:lnTo>
                    <a:pt x="61" y="4"/>
                  </a:lnTo>
                  <a:lnTo>
                    <a:pt x="60" y="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3"/>
                  </a:lnTo>
                  <a:lnTo>
                    <a:pt x="28" y="5"/>
                  </a:lnTo>
                  <a:lnTo>
                    <a:pt x="32" y="5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41" y="6"/>
                  </a:lnTo>
                  <a:lnTo>
                    <a:pt x="42" y="8"/>
                  </a:lnTo>
                  <a:lnTo>
                    <a:pt x="42" y="9"/>
                  </a:lnTo>
                  <a:lnTo>
                    <a:pt x="41" y="12"/>
                  </a:lnTo>
                  <a:lnTo>
                    <a:pt x="20" y="94"/>
                  </a:lnTo>
                  <a:lnTo>
                    <a:pt x="19" y="98"/>
                  </a:lnTo>
                  <a:lnTo>
                    <a:pt x="16" y="102"/>
                  </a:lnTo>
                  <a:lnTo>
                    <a:pt x="11" y="104"/>
                  </a:lnTo>
                  <a:lnTo>
                    <a:pt x="3" y="106"/>
                  </a:lnTo>
                  <a:lnTo>
                    <a:pt x="1" y="106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2" y="112"/>
                  </a:lnTo>
                  <a:lnTo>
                    <a:pt x="11" y="111"/>
                  </a:lnTo>
                  <a:lnTo>
                    <a:pt x="19" y="111"/>
                  </a:lnTo>
                  <a:lnTo>
                    <a:pt x="23" y="111"/>
                  </a:lnTo>
                  <a:lnTo>
                    <a:pt x="28" y="111"/>
                  </a:lnTo>
                  <a:lnTo>
                    <a:pt x="33" y="111"/>
                  </a:lnTo>
                  <a:lnTo>
                    <a:pt x="37" y="112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40" y="110"/>
                  </a:lnTo>
                  <a:lnTo>
                    <a:pt x="40" y="108"/>
                  </a:lnTo>
                  <a:lnTo>
                    <a:pt x="39" y="106"/>
                  </a:lnTo>
                  <a:lnTo>
                    <a:pt x="36" y="106"/>
                  </a:lnTo>
                  <a:lnTo>
                    <a:pt x="30" y="105"/>
                  </a:lnTo>
                  <a:lnTo>
                    <a:pt x="27" y="103"/>
                  </a:lnTo>
                  <a:lnTo>
                    <a:pt x="26" y="101"/>
                  </a:lnTo>
                  <a:lnTo>
                    <a:pt x="26" y="99"/>
                  </a:lnTo>
                  <a:lnTo>
                    <a:pt x="26" y="97"/>
                  </a:lnTo>
                  <a:lnTo>
                    <a:pt x="27" y="95"/>
                  </a:lnTo>
                  <a:lnTo>
                    <a:pt x="48" y="7"/>
                  </a:lnTo>
                  <a:lnTo>
                    <a:pt x="49" y="7"/>
                  </a:lnTo>
                  <a:lnTo>
                    <a:pt x="66" y="107"/>
                  </a:lnTo>
                  <a:lnTo>
                    <a:pt x="67" y="110"/>
                  </a:lnTo>
                  <a:lnTo>
                    <a:pt x="69" y="112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20" y="99"/>
                  </a:lnTo>
                  <a:lnTo>
                    <a:pt x="119" y="102"/>
                  </a:lnTo>
                  <a:lnTo>
                    <a:pt x="117" y="104"/>
                  </a:lnTo>
                  <a:lnTo>
                    <a:pt x="113" y="105"/>
                  </a:lnTo>
                  <a:lnTo>
                    <a:pt x="106" y="106"/>
                  </a:lnTo>
                  <a:lnTo>
                    <a:pt x="102" y="106"/>
                  </a:lnTo>
                  <a:lnTo>
                    <a:pt x="101" y="109"/>
                  </a:lnTo>
                  <a:lnTo>
                    <a:pt x="101" y="110"/>
                  </a:lnTo>
                  <a:lnTo>
                    <a:pt x="103" y="112"/>
                  </a:lnTo>
                  <a:lnTo>
                    <a:pt x="113" y="111"/>
                  </a:lnTo>
                  <a:lnTo>
                    <a:pt x="124" y="111"/>
                  </a:lnTo>
                  <a:lnTo>
                    <a:pt x="128" y="111"/>
                  </a:lnTo>
                  <a:lnTo>
                    <a:pt x="134" y="111"/>
                  </a:lnTo>
                  <a:lnTo>
                    <a:pt x="140" y="111"/>
                  </a:lnTo>
                  <a:lnTo>
                    <a:pt x="145" y="112"/>
                  </a:lnTo>
                  <a:lnTo>
                    <a:pt x="146" y="111"/>
                  </a:lnTo>
                  <a:lnTo>
                    <a:pt x="147" y="111"/>
                  </a:lnTo>
                  <a:lnTo>
                    <a:pt x="148" y="110"/>
                  </a:lnTo>
                  <a:lnTo>
                    <a:pt x="148" y="108"/>
                  </a:lnTo>
                  <a:lnTo>
                    <a:pt x="147" y="106"/>
                  </a:lnTo>
                  <a:lnTo>
                    <a:pt x="143" y="106"/>
                  </a:lnTo>
                  <a:lnTo>
                    <a:pt x="141" y="106"/>
                  </a:lnTo>
                  <a:lnTo>
                    <a:pt x="137" y="105"/>
                  </a:lnTo>
                  <a:lnTo>
                    <a:pt x="133" y="105"/>
                  </a:lnTo>
                  <a:lnTo>
                    <a:pt x="133" y="103"/>
                  </a:lnTo>
                  <a:lnTo>
                    <a:pt x="133" y="99"/>
                  </a:lnTo>
                  <a:lnTo>
                    <a:pt x="155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23" name="Freeform 459"/>
            <p:cNvSpPr>
              <a:spLocks noChangeAspect="1"/>
            </p:cNvSpPr>
            <p:nvPr/>
          </p:nvSpPr>
          <p:spPr bwMode="auto">
            <a:xfrm>
              <a:off x="2220" y="895"/>
              <a:ext cx="58" cy="78"/>
            </a:xfrm>
            <a:custGeom>
              <a:avLst/>
              <a:gdLst>
                <a:gd name="T0" fmla="*/ 58 w 58"/>
                <a:gd name="T1" fmla="*/ 55 h 78"/>
                <a:gd name="T2" fmla="*/ 53 w 58"/>
                <a:gd name="T3" fmla="*/ 55 h 78"/>
                <a:gd name="T4" fmla="*/ 53 w 58"/>
                <a:gd name="T5" fmla="*/ 58 h 78"/>
                <a:gd name="T6" fmla="*/ 52 w 58"/>
                <a:gd name="T7" fmla="*/ 61 h 78"/>
                <a:gd name="T8" fmla="*/ 51 w 58"/>
                <a:gd name="T9" fmla="*/ 64 h 78"/>
                <a:gd name="T10" fmla="*/ 50 w 58"/>
                <a:gd name="T11" fmla="*/ 66 h 78"/>
                <a:gd name="T12" fmla="*/ 48 w 58"/>
                <a:gd name="T13" fmla="*/ 66 h 78"/>
                <a:gd name="T14" fmla="*/ 44 w 58"/>
                <a:gd name="T15" fmla="*/ 67 h 78"/>
                <a:gd name="T16" fmla="*/ 40 w 58"/>
                <a:gd name="T17" fmla="*/ 67 h 78"/>
                <a:gd name="T18" fmla="*/ 37 w 58"/>
                <a:gd name="T19" fmla="*/ 67 h 78"/>
                <a:gd name="T20" fmla="*/ 15 w 58"/>
                <a:gd name="T21" fmla="*/ 67 h 78"/>
                <a:gd name="T22" fmla="*/ 26 w 58"/>
                <a:gd name="T23" fmla="*/ 58 h 78"/>
                <a:gd name="T24" fmla="*/ 38 w 58"/>
                <a:gd name="T25" fmla="*/ 50 h 78"/>
                <a:gd name="T26" fmla="*/ 46 w 58"/>
                <a:gd name="T27" fmla="*/ 44 h 78"/>
                <a:gd name="T28" fmla="*/ 52 w 58"/>
                <a:gd name="T29" fmla="*/ 38 h 78"/>
                <a:gd name="T30" fmla="*/ 57 w 58"/>
                <a:gd name="T31" fmla="*/ 32 h 78"/>
                <a:gd name="T32" fmla="*/ 58 w 58"/>
                <a:gd name="T33" fmla="*/ 23 h 78"/>
                <a:gd name="T34" fmla="*/ 56 w 58"/>
                <a:gd name="T35" fmla="*/ 13 h 78"/>
                <a:gd name="T36" fmla="*/ 49 w 58"/>
                <a:gd name="T37" fmla="*/ 6 h 78"/>
                <a:gd name="T38" fmla="*/ 39 w 58"/>
                <a:gd name="T39" fmla="*/ 2 h 78"/>
                <a:gd name="T40" fmla="*/ 27 w 58"/>
                <a:gd name="T41" fmla="*/ 0 h 78"/>
                <a:gd name="T42" fmla="*/ 17 w 58"/>
                <a:gd name="T43" fmla="*/ 2 h 78"/>
                <a:gd name="T44" fmla="*/ 8 w 58"/>
                <a:gd name="T45" fmla="*/ 6 h 78"/>
                <a:gd name="T46" fmla="*/ 2 w 58"/>
                <a:gd name="T47" fmla="*/ 13 h 78"/>
                <a:gd name="T48" fmla="*/ 0 w 58"/>
                <a:gd name="T49" fmla="*/ 21 h 78"/>
                <a:gd name="T50" fmla="*/ 1 w 58"/>
                <a:gd name="T51" fmla="*/ 24 h 78"/>
                <a:gd name="T52" fmla="*/ 3 w 58"/>
                <a:gd name="T53" fmla="*/ 26 h 78"/>
                <a:gd name="T54" fmla="*/ 5 w 58"/>
                <a:gd name="T55" fmla="*/ 27 h 78"/>
                <a:gd name="T56" fmla="*/ 7 w 58"/>
                <a:gd name="T57" fmla="*/ 28 h 78"/>
                <a:gd name="T58" fmla="*/ 9 w 58"/>
                <a:gd name="T59" fmla="*/ 27 h 78"/>
                <a:gd name="T60" fmla="*/ 11 w 58"/>
                <a:gd name="T61" fmla="*/ 26 h 78"/>
                <a:gd name="T62" fmla="*/ 13 w 58"/>
                <a:gd name="T63" fmla="*/ 24 h 78"/>
                <a:gd name="T64" fmla="*/ 14 w 58"/>
                <a:gd name="T65" fmla="*/ 21 h 78"/>
                <a:gd name="T66" fmla="*/ 12 w 58"/>
                <a:gd name="T67" fmla="*/ 16 h 78"/>
                <a:gd name="T68" fmla="*/ 7 w 58"/>
                <a:gd name="T69" fmla="*/ 14 h 78"/>
                <a:gd name="T70" fmla="*/ 10 w 58"/>
                <a:gd name="T71" fmla="*/ 10 h 78"/>
                <a:gd name="T72" fmla="*/ 14 w 58"/>
                <a:gd name="T73" fmla="*/ 8 h 78"/>
                <a:gd name="T74" fmla="*/ 19 w 58"/>
                <a:gd name="T75" fmla="*/ 6 h 78"/>
                <a:gd name="T76" fmla="*/ 25 w 58"/>
                <a:gd name="T77" fmla="*/ 5 h 78"/>
                <a:gd name="T78" fmla="*/ 33 w 58"/>
                <a:gd name="T79" fmla="*/ 6 h 78"/>
                <a:gd name="T80" fmla="*/ 40 w 58"/>
                <a:gd name="T81" fmla="*/ 10 h 78"/>
                <a:gd name="T82" fmla="*/ 44 w 58"/>
                <a:gd name="T83" fmla="*/ 16 h 78"/>
                <a:gd name="T84" fmla="*/ 46 w 58"/>
                <a:gd name="T85" fmla="*/ 23 h 78"/>
                <a:gd name="T86" fmla="*/ 45 w 58"/>
                <a:gd name="T87" fmla="*/ 30 h 78"/>
                <a:gd name="T88" fmla="*/ 41 w 58"/>
                <a:gd name="T89" fmla="*/ 37 h 78"/>
                <a:gd name="T90" fmla="*/ 36 w 58"/>
                <a:gd name="T91" fmla="*/ 43 h 78"/>
                <a:gd name="T92" fmla="*/ 30 w 58"/>
                <a:gd name="T93" fmla="*/ 48 h 78"/>
                <a:gd name="T94" fmla="*/ 2 w 58"/>
                <a:gd name="T95" fmla="*/ 73 h 78"/>
                <a:gd name="T96" fmla="*/ 0 w 58"/>
                <a:gd name="T97" fmla="*/ 74 h 78"/>
                <a:gd name="T98" fmla="*/ 0 w 58"/>
                <a:gd name="T99" fmla="*/ 75 h 78"/>
                <a:gd name="T100" fmla="*/ 0 w 58"/>
                <a:gd name="T101" fmla="*/ 78 h 78"/>
                <a:gd name="T102" fmla="*/ 54 w 58"/>
                <a:gd name="T103" fmla="*/ 78 h 78"/>
                <a:gd name="T104" fmla="*/ 58 w 58"/>
                <a:gd name="T105" fmla="*/ 5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8" h="78">
                  <a:moveTo>
                    <a:pt x="58" y="55"/>
                  </a:moveTo>
                  <a:lnTo>
                    <a:pt x="53" y="55"/>
                  </a:lnTo>
                  <a:lnTo>
                    <a:pt x="53" y="58"/>
                  </a:lnTo>
                  <a:lnTo>
                    <a:pt x="52" y="61"/>
                  </a:lnTo>
                  <a:lnTo>
                    <a:pt x="51" y="64"/>
                  </a:lnTo>
                  <a:lnTo>
                    <a:pt x="50" y="66"/>
                  </a:lnTo>
                  <a:lnTo>
                    <a:pt x="48" y="66"/>
                  </a:lnTo>
                  <a:lnTo>
                    <a:pt x="44" y="67"/>
                  </a:lnTo>
                  <a:lnTo>
                    <a:pt x="40" y="67"/>
                  </a:lnTo>
                  <a:lnTo>
                    <a:pt x="37" y="67"/>
                  </a:lnTo>
                  <a:lnTo>
                    <a:pt x="15" y="67"/>
                  </a:lnTo>
                  <a:lnTo>
                    <a:pt x="26" y="58"/>
                  </a:lnTo>
                  <a:lnTo>
                    <a:pt x="38" y="50"/>
                  </a:lnTo>
                  <a:lnTo>
                    <a:pt x="46" y="44"/>
                  </a:lnTo>
                  <a:lnTo>
                    <a:pt x="52" y="38"/>
                  </a:lnTo>
                  <a:lnTo>
                    <a:pt x="57" y="32"/>
                  </a:lnTo>
                  <a:lnTo>
                    <a:pt x="58" y="23"/>
                  </a:lnTo>
                  <a:lnTo>
                    <a:pt x="56" y="13"/>
                  </a:lnTo>
                  <a:lnTo>
                    <a:pt x="49" y="6"/>
                  </a:lnTo>
                  <a:lnTo>
                    <a:pt x="39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1" y="24"/>
                  </a:lnTo>
                  <a:lnTo>
                    <a:pt x="3" y="26"/>
                  </a:lnTo>
                  <a:lnTo>
                    <a:pt x="5" y="27"/>
                  </a:lnTo>
                  <a:lnTo>
                    <a:pt x="7" y="28"/>
                  </a:lnTo>
                  <a:lnTo>
                    <a:pt x="9" y="27"/>
                  </a:lnTo>
                  <a:lnTo>
                    <a:pt x="11" y="26"/>
                  </a:lnTo>
                  <a:lnTo>
                    <a:pt x="13" y="24"/>
                  </a:lnTo>
                  <a:lnTo>
                    <a:pt x="14" y="21"/>
                  </a:lnTo>
                  <a:lnTo>
                    <a:pt x="12" y="16"/>
                  </a:lnTo>
                  <a:lnTo>
                    <a:pt x="7" y="14"/>
                  </a:lnTo>
                  <a:lnTo>
                    <a:pt x="10" y="10"/>
                  </a:lnTo>
                  <a:lnTo>
                    <a:pt x="14" y="8"/>
                  </a:lnTo>
                  <a:lnTo>
                    <a:pt x="19" y="6"/>
                  </a:lnTo>
                  <a:lnTo>
                    <a:pt x="25" y="5"/>
                  </a:lnTo>
                  <a:lnTo>
                    <a:pt x="33" y="6"/>
                  </a:lnTo>
                  <a:lnTo>
                    <a:pt x="40" y="10"/>
                  </a:lnTo>
                  <a:lnTo>
                    <a:pt x="44" y="16"/>
                  </a:lnTo>
                  <a:lnTo>
                    <a:pt x="46" y="23"/>
                  </a:lnTo>
                  <a:lnTo>
                    <a:pt x="45" y="30"/>
                  </a:lnTo>
                  <a:lnTo>
                    <a:pt x="41" y="37"/>
                  </a:lnTo>
                  <a:lnTo>
                    <a:pt x="36" y="43"/>
                  </a:lnTo>
                  <a:lnTo>
                    <a:pt x="30" y="48"/>
                  </a:lnTo>
                  <a:lnTo>
                    <a:pt x="2" y="73"/>
                  </a:lnTo>
                  <a:lnTo>
                    <a:pt x="0" y="74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54" y="78"/>
                  </a:lnTo>
                  <a:lnTo>
                    <a:pt x="58" y="5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24" name="Freeform 460"/>
            <p:cNvSpPr>
              <a:spLocks noChangeAspect="1"/>
            </p:cNvSpPr>
            <p:nvPr/>
          </p:nvSpPr>
          <p:spPr bwMode="auto">
            <a:xfrm>
              <a:off x="2312" y="827"/>
              <a:ext cx="43" cy="163"/>
            </a:xfrm>
            <a:custGeom>
              <a:avLst/>
              <a:gdLst>
                <a:gd name="T0" fmla="*/ 3 w 43"/>
                <a:gd name="T1" fmla="*/ 0 h 163"/>
                <a:gd name="T2" fmla="*/ 1 w 43"/>
                <a:gd name="T3" fmla="*/ 0 h 163"/>
                <a:gd name="T4" fmla="*/ 0 w 43"/>
                <a:gd name="T5" fmla="*/ 2 h 163"/>
                <a:gd name="T6" fmla="*/ 2 w 43"/>
                <a:gd name="T7" fmla="*/ 4 h 163"/>
                <a:gd name="T8" fmla="*/ 12 w 43"/>
                <a:gd name="T9" fmla="*/ 16 h 163"/>
                <a:gd name="T10" fmla="*/ 22 w 43"/>
                <a:gd name="T11" fmla="*/ 32 h 163"/>
                <a:gd name="T12" fmla="*/ 29 w 43"/>
                <a:gd name="T13" fmla="*/ 53 h 163"/>
                <a:gd name="T14" fmla="*/ 32 w 43"/>
                <a:gd name="T15" fmla="*/ 81 h 163"/>
                <a:gd name="T16" fmla="*/ 30 w 43"/>
                <a:gd name="T17" fmla="*/ 105 h 163"/>
                <a:gd name="T18" fmla="*/ 24 w 43"/>
                <a:gd name="T19" fmla="*/ 126 h 163"/>
                <a:gd name="T20" fmla="*/ 15 w 43"/>
                <a:gd name="T21" fmla="*/ 144 h 163"/>
                <a:gd name="T22" fmla="*/ 3 w 43"/>
                <a:gd name="T23" fmla="*/ 158 h 163"/>
                <a:gd name="T24" fmla="*/ 1 w 43"/>
                <a:gd name="T25" fmla="*/ 160 h 163"/>
                <a:gd name="T26" fmla="*/ 0 w 43"/>
                <a:gd name="T27" fmla="*/ 161 h 163"/>
                <a:gd name="T28" fmla="*/ 1 w 43"/>
                <a:gd name="T29" fmla="*/ 163 h 163"/>
                <a:gd name="T30" fmla="*/ 2 w 43"/>
                <a:gd name="T31" fmla="*/ 163 h 163"/>
                <a:gd name="T32" fmla="*/ 4 w 43"/>
                <a:gd name="T33" fmla="*/ 163 h 163"/>
                <a:gd name="T34" fmla="*/ 6 w 43"/>
                <a:gd name="T35" fmla="*/ 161 h 163"/>
                <a:gd name="T36" fmla="*/ 9 w 43"/>
                <a:gd name="T37" fmla="*/ 159 h 163"/>
                <a:gd name="T38" fmla="*/ 13 w 43"/>
                <a:gd name="T39" fmla="*/ 155 h 163"/>
                <a:gd name="T40" fmla="*/ 18 w 43"/>
                <a:gd name="T41" fmla="*/ 151 h 163"/>
                <a:gd name="T42" fmla="*/ 22 w 43"/>
                <a:gd name="T43" fmla="*/ 146 h 163"/>
                <a:gd name="T44" fmla="*/ 27 w 43"/>
                <a:gd name="T45" fmla="*/ 139 h 163"/>
                <a:gd name="T46" fmla="*/ 31 w 43"/>
                <a:gd name="T47" fmla="*/ 132 h 163"/>
                <a:gd name="T48" fmla="*/ 39 w 43"/>
                <a:gd name="T49" fmla="*/ 109 h 163"/>
                <a:gd name="T50" fmla="*/ 43 w 43"/>
                <a:gd name="T51" fmla="*/ 82 h 163"/>
                <a:gd name="T52" fmla="*/ 41 w 43"/>
                <a:gd name="T53" fmla="*/ 62 h 163"/>
                <a:gd name="T54" fmla="*/ 35 w 43"/>
                <a:gd name="T55" fmla="*/ 41 h 163"/>
                <a:gd name="T56" fmla="*/ 23 w 43"/>
                <a:gd name="T57" fmla="*/ 19 h 163"/>
                <a:gd name="T58" fmla="*/ 3 w 43"/>
                <a:gd name="T59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163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12" y="16"/>
                  </a:lnTo>
                  <a:lnTo>
                    <a:pt x="22" y="32"/>
                  </a:lnTo>
                  <a:lnTo>
                    <a:pt x="29" y="53"/>
                  </a:lnTo>
                  <a:lnTo>
                    <a:pt x="32" y="81"/>
                  </a:lnTo>
                  <a:lnTo>
                    <a:pt x="30" y="105"/>
                  </a:lnTo>
                  <a:lnTo>
                    <a:pt x="24" y="126"/>
                  </a:lnTo>
                  <a:lnTo>
                    <a:pt x="15" y="144"/>
                  </a:lnTo>
                  <a:lnTo>
                    <a:pt x="3" y="158"/>
                  </a:lnTo>
                  <a:lnTo>
                    <a:pt x="1" y="160"/>
                  </a:lnTo>
                  <a:lnTo>
                    <a:pt x="0" y="161"/>
                  </a:lnTo>
                  <a:lnTo>
                    <a:pt x="1" y="163"/>
                  </a:lnTo>
                  <a:lnTo>
                    <a:pt x="2" y="163"/>
                  </a:lnTo>
                  <a:lnTo>
                    <a:pt x="4" y="163"/>
                  </a:lnTo>
                  <a:lnTo>
                    <a:pt x="6" y="161"/>
                  </a:lnTo>
                  <a:lnTo>
                    <a:pt x="9" y="159"/>
                  </a:lnTo>
                  <a:lnTo>
                    <a:pt x="13" y="155"/>
                  </a:lnTo>
                  <a:lnTo>
                    <a:pt x="18" y="151"/>
                  </a:lnTo>
                  <a:lnTo>
                    <a:pt x="22" y="146"/>
                  </a:lnTo>
                  <a:lnTo>
                    <a:pt x="27" y="139"/>
                  </a:lnTo>
                  <a:lnTo>
                    <a:pt x="31" y="132"/>
                  </a:lnTo>
                  <a:lnTo>
                    <a:pt x="39" y="109"/>
                  </a:lnTo>
                  <a:lnTo>
                    <a:pt x="43" y="82"/>
                  </a:lnTo>
                  <a:lnTo>
                    <a:pt x="41" y="62"/>
                  </a:lnTo>
                  <a:lnTo>
                    <a:pt x="35" y="41"/>
                  </a:lnTo>
                  <a:lnTo>
                    <a:pt x="23" y="1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25" name="Freeform 461"/>
            <p:cNvSpPr>
              <a:spLocks noChangeAspect="1"/>
            </p:cNvSpPr>
            <p:nvPr/>
          </p:nvSpPr>
          <p:spPr bwMode="auto">
            <a:xfrm>
              <a:off x="1969" y="1029"/>
              <a:ext cx="126" cy="111"/>
            </a:xfrm>
            <a:custGeom>
              <a:avLst/>
              <a:gdLst>
                <a:gd name="T0" fmla="*/ 119 w 126"/>
                <a:gd name="T1" fmla="*/ 71 h 111"/>
                <a:gd name="T2" fmla="*/ 119 w 126"/>
                <a:gd name="T3" fmla="*/ 69 h 111"/>
                <a:gd name="T4" fmla="*/ 115 w 126"/>
                <a:gd name="T5" fmla="*/ 69 h 111"/>
                <a:gd name="T6" fmla="*/ 112 w 126"/>
                <a:gd name="T7" fmla="*/ 73 h 111"/>
                <a:gd name="T8" fmla="*/ 96 w 126"/>
                <a:gd name="T9" fmla="*/ 98 h 111"/>
                <a:gd name="T10" fmla="*/ 67 w 126"/>
                <a:gd name="T11" fmla="*/ 105 h 111"/>
                <a:gd name="T12" fmla="*/ 36 w 126"/>
                <a:gd name="T13" fmla="*/ 105 h 111"/>
                <a:gd name="T14" fmla="*/ 34 w 126"/>
                <a:gd name="T15" fmla="*/ 104 h 111"/>
                <a:gd name="T16" fmla="*/ 34 w 126"/>
                <a:gd name="T17" fmla="*/ 103 h 111"/>
                <a:gd name="T18" fmla="*/ 45 w 126"/>
                <a:gd name="T19" fmla="*/ 56 h 111"/>
                <a:gd name="T20" fmla="*/ 71 w 126"/>
                <a:gd name="T21" fmla="*/ 56 h 111"/>
                <a:gd name="T22" fmla="*/ 78 w 126"/>
                <a:gd name="T23" fmla="*/ 60 h 111"/>
                <a:gd name="T24" fmla="*/ 77 w 126"/>
                <a:gd name="T25" fmla="*/ 71 h 111"/>
                <a:gd name="T26" fmla="*/ 77 w 126"/>
                <a:gd name="T27" fmla="*/ 73 h 111"/>
                <a:gd name="T28" fmla="*/ 80 w 126"/>
                <a:gd name="T29" fmla="*/ 75 h 111"/>
                <a:gd name="T30" fmla="*/ 83 w 126"/>
                <a:gd name="T31" fmla="*/ 72 h 111"/>
                <a:gd name="T32" fmla="*/ 92 w 126"/>
                <a:gd name="T33" fmla="*/ 34 h 111"/>
                <a:gd name="T34" fmla="*/ 91 w 126"/>
                <a:gd name="T35" fmla="*/ 32 h 111"/>
                <a:gd name="T36" fmla="*/ 87 w 126"/>
                <a:gd name="T37" fmla="*/ 32 h 111"/>
                <a:gd name="T38" fmla="*/ 83 w 126"/>
                <a:gd name="T39" fmla="*/ 43 h 111"/>
                <a:gd name="T40" fmla="*/ 73 w 126"/>
                <a:gd name="T41" fmla="*/ 50 h 111"/>
                <a:gd name="T42" fmla="*/ 47 w 126"/>
                <a:gd name="T43" fmla="*/ 50 h 111"/>
                <a:gd name="T44" fmla="*/ 57 w 126"/>
                <a:gd name="T45" fmla="*/ 8 h 111"/>
                <a:gd name="T46" fmla="*/ 61 w 126"/>
                <a:gd name="T47" fmla="*/ 6 h 111"/>
                <a:gd name="T48" fmla="*/ 92 w 126"/>
                <a:gd name="T49" fmla="*/ 6 h 111"/>
                <a:gd name="T50" fmla="*/ 105 w 126"/>
                <a:gd name="T51" fmla="*/ 7 h 111"/>
                <a:gd name="T52" fmla="*/ 113 w 126"/>
                <a:gd name="T53" fmla="*/ 10 h 111"/>
                <a:gd name="T54" fmla="*/ 117 w 126"/>
                <a:gd name="T55" fmla="*/ 16 h 111"/>
                <a:gd name="T56" fmla="*/ 118 w 126"/>
                <a:gd name="T57" fmla="*/ 25 h 111"/>
                <a:gd name="T58" fmla="*/ 118 w 126"/>
                <a:gd name="T59" fmla="*/ 35 h 111"/>
                <a:gd name="T60" fmla="*/ 121 w 126"/>
                <a:gd name="T61" fmla="*/ 37 h 111"/>
                <a:gd name="T62" fmla="*/ 124 w 126"/>
                <a:gd name="T63" fmla="*/ 33 h 111"/>
                <a:gd name="T64" fmla="*/ 126 w 126"/>
                <a:gd name="T65" fmla="*/ 2 h 111"/>
                <a:gd name="T66" fmla="*/ 124 w 126"/>
                <a:gd name="T67" fmla="*/ 0 h 111"/>
                <a:gd name="T68" fmla="*/ 32 w 126"/>
                <a:gd name="T69" fmla="*/ 0 h 111"/>
                <a:gd name="T70" fmla="*/ 26 w 126"/>
                <a:gd name="T71" fmla="*/ 3 h 111"/>
                <a:gd name="T72" fmla="*/ 32 w 126"/>
                <a:gd name="T73" fmla="*/ 6 h 111"/>
                <a:gd name="T74" fmla="*/ 38 w 126"/>
                <a:gd name="T75" fmla="*/ 6 h 111"/>
                <a:gd name="T76" fmla="*/ 42 w 126"/>
                <a:gd name="T77" fmla="*/ 8 h 111"/>
                <a:gd name="T78" fmla="*/ 20 w 126"/>
                <a:gd name="T79" fmla="*/ 98 h 111"/>
                <a:gd name="T80" fmla="*/ 16 w 126"/>
                <a:gd name="T81" fmla="*/ 104 h 111"/>
                <a:gd name="T82" fmla="*/ 5 w 126"/>
                <a:gd name="T83" fmla="*/ 105 h 111"/>
                <a:gd name="T84" fmla="*/ 0 w 126"/>
                <a:gd name="T85" fmla="*/ 109 h 111"/>
                <a:gd name="T86" fmla="*/ 5 w 126"/>
                <a:gd name="T87" fmla="*/ 111 h 111"/>
                <a:gd name="T88" fmla="*/ 100 w 126"/>
                <a:gd name="T89" fmla="*/ 111 h 111"/>
                <a:gd name="T90" fmla="*/ 102 w 126"/>
                <a:gd name="T91" fmla="*/ 110 h 111"/>
                <a:gd name="T92" fmla="*/ 118 w 126"/>
                <a:gd name="T93" fmla="*/ 7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6" h="111">
                  <a:moveTo>
                    <a:pt x="118" y="73"/>
                  </a:moveTo>
                  <a:lnTo>
                    <a:pt x="119" y="71"/>
                  </a:lnTo>
                  <a:lnTo>
                    <a:pt x="119" y="70"/>
                  </a:lnTo>
                  <a:lnTo>
                    <a:pt x="119" y="69"/>
                  </a:lnTo>
                  <a:lnTo>
                    <a:pt x="117" y="68"/>
                  </a:lnTo>
                  <a:lnTo>
                    <a:pt x="115" y="69"/>
                  </a:lnTo>
                  <a:lnTo>
                    <a:pt x="114" y="69"/>
                  </a:lnTo>
                  <a:lnTo>
                    <a:pt x="112" y="73"/>
                  </a:lnTo>
                  <a:lnTo>
                    <a:pt x="104" y="88"/>
                  </a:lnTo>
                  <a:lnTo>
                    <a:pt x="96" y="98"/>
                  </a:lnTo>
                  <a:lnTo>
                    <a:pt x="84" y="104"/>
                  </a:lnTo>
                  <a:lnTo>
                    <a:pt x="67" y="105"/>
                  </a:lnTo>
                  <a:lnTo>
                    <a:pt x="39" y="105"/>
                  </a:lnTo>
                  <a:lnTo>
                    <a:pt x="36" y="105"/>
                  </a:lnTo>
                  <a:lnTo>
                    <a:pt x="34" y="105"/>
                  </a:lnTo>
                  <a:lnTo>
                    <a:pt x="34" y="104"/>
                  </a:lnTo>
                  <a:lnTo>
                    <a:pt x="34" y="104"/>
                  </a:lnTo>
                  <a:lnTo>
                    <a:pt x="34" y="103"/>
                  </a:lnTo>
                  <a:lnTo>
                    <a:pt x="34" y="100"/>
                  </a:lnTo>
                  <a:lnTo>
                    <a:pt x="45" y="56"/>
                  </a:lnTo>
                  <a:lnTo>
                    <a:pt x="64" y="56"/>
                  </a:lnTo>
                  <a:lnTo>
                    <a:pt x="71" y="56"/>
                  </a:lnTo>
                  <a:lnTo>
                    <a:pt x="76" y="58"/>
                  </a:lnTo>
                  <a:lnTo>
                    <a:pt x="78" y="60"/>
                  </a:lnTo>
                  <a:lnTo>
                    <a:pt x="78" y="64"/>
                  </a:lnTo>
                  <a:lnTo>
                    <a:pt x="77" y="71"/>
                  </a:lnTo>
                  <a:lnTo>
                    <a:pt x="77" y="72"/>
                  </a:lnTo>
                  <a:lnTo>
                    <a:pt x="77" y="73"/>
                  </a:lnTo>
                  <a:lnTo>
                    <a:pt x="77" y="74"/>
                  </a:lnTo>
                  <a:lnTo>
                    <a:pt x="80" y="75"/>
                  </a:lnTo>
                  <a:lnTo>
                    <a:pt x="82" y="75"/>
                  </a:lnTo>
                  <a:lnTo>
                    <a:pt x="83" y="72"/>
                  </a:lnTo>
                  <a:lnTo>
                    <a:pt x="92" y="36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1" y="32"/>
                  </a:lnTo>
                  <a:lnTo>
                    <a:pt x="89" y="31"/>
                  </a:lnTo>
                  <a:lnTo>
                    <a:pt x="87" y="32"/>
                  </a:lnTo>
                  <a:lnTo>
                    <a:pt x="86" y="35"/>
                  </a:lnTo>
                  <a:lnTo>
                    <a:pt x="83" y="43"/>
                  </a:lnTo>
                  <a:lnTo>
                    <a:pt x="79" y="48"/>
                  </a:lnTo>
                  <a:lnTo>
                    <a:pt x="73" y="50"/>
                  </a:lnTo>
                  <a:lnTo>
                    <a:pt x="64" y="50"/>
                  </a:lnTo>
                  <a:lnTo>
                    <a:pt x="47" y="50"/>
                  </a:lnTo>
                  <a:lnTo>
                    <a:pt x="57" y="11"/>
                  </a:lnTo>
                  <a:lnTo>
                    <a:pt x="57" y="8"/>
                  </a:lnTo>
                  <a:lnTo>
                    <a:pt x="59" y="7"/>
                  </a:lnTo>
                  <a:lnTo>
                    <a:pt x="61" y="6"/>
                  </a:lnTo>
                  <a:lnTo>
                    <a:pt x="65" y="6"/>
                  </a:lnTo>
                  <a:lnTo>
                    <a:pt x="92" y="6"/>
                  </a:lnTo>
                  <a:lnTo>
                    <a:pt x="99" y="6"/>
                  </a:lnTo>
                  <a:lnTo>
                    <a:pt x="105" y="7"/>
                  </a:lnTo>
                  <a:lnTo>
                    <a:pt x="109" y="8"/>
                  </a:lnTo>
                  <a:lnTo>
                    <a:pt x="113" y="10"/>
                  </a:lnTo>
                  <a:lnTo>
                    <a:pt x="116" y="12"/>
                  </a:lnTo>
                  <a:lnTo>
                    <a:pt x="117" y="16"/>
                  </a:lnTo>
                  <a:lnTo>
                    <a:pt x="118" y="20"/>
                  </a:lnTo>
                  <a:lnTo>
                    <a:pt x="118" y="25"/>
                  </a:lnTo>
                  <a:lnTo>
                    <a:pt x="118" y="31"/>
                  </a:lnTo>
                  <a:lnTo>
                    <a:pt x="118" y="35"/>
                  </a:lnTo>
                  <a:lnTo>
                    <a:pt x="118" y="37"/>
                  </a:lnTo>
                  <a:lnTo>
                    <a:pt x="121" y="37"/>
                  </a:lnTo>
                  <a:lnTo>
                    <a:pt x="123" y="36"/>
                  </a:lnTo>
                  <a:lnTo>
                    <a:pt x="124" y="33"/>
                  </a:lnTo>
                  <a:lnTo>
                    <a:pt x="126" y="5"/>
                  </a:lnTo>
                  <a:lnTo>
                    <a:pt x="126" y="2"/>
                  </a:lnTo>
                  <a:lnTo>
                    <a:pt x="126" y="0"/>
                  </a:lnTo>
                  <a:lnTo>
                    <a:pt x="124" y="0"/>
                  </a:lnTo>
                  <a:lnTo>
                    <a:pt x="122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3"/>
                  </a:lnTo>
                  <a:lnTo>
                    <a:pt x="28" y="5"/>
                  </a:lnTo>
                  <a:lnTo>
                    <a:pt x="32" y="6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41" y="7"/>
                  </a:lnTo>
                  <a:lnTo>
                    <a:pt x="42" y="8"/>
                  </a:lnTo>
                  <a:lnTo>
                    <a:pt x="41" y="12"/>
                  </a:lnTo>
                  <a:lnTo>
                    <a:pt x="20" y="98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2" y="105"/>
                  </a:lnTo>
                  <a:lnTo>
                    <a:pt x="5" y="105"/>
                  </a:lnTo>
                  <a:lnTo>
                    <a:pt x="1" y="106"/>
                  </a:lnTo>
                  <a:lnTo>
                    <a:pt x="0" y="109"/>
                  </a:lnTo>
                  <a:lnTo>
                    <a:pt x="1" y="111"/>
                  </a:lnTo>
                  <a:lnTo>
                    <a:pt x="5" y="111"/>
                  </a:lnTo>
                  <a:lnTo>
                    <a:pt x="97" y="111"/>
                  </a:lnTo>
                  <a:lnTo>
                    <a:pt x="100" y="111"/>
                  </a:lnTo>
                  <a:lnTo>
                    <a:pt x="101" y="111"/>
                  </a:lnTo>
                  <a:lnTo>
                    <a:pt x="102" y="110"/>
                  </a:lnTo>
                  <a:lnTo>
                    <a:pt x="103" y="108"/>
                  </a:lnTo>
                  <a:lnTo>
                    <a:pt x="118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26" name="Freeform 462"/>
            <p:cNvSpPr>
              <a:spLocks noChangeAspect="1"/>
            </p:cNvSpPr>
            <p:nvPr/>
          </p:nvSpPr>
          <p:spPr bwMode="auto">
            <a:xfrm>
              <a:off x="2409" y="896"/>
              <a:ext cx="54" cy="234"/>
            </a:xfrm>
            <a:custGeom>
              <a:avLst/>
              <a:gdLst>
                <a:gd name="T0" fmla="*/ 54 w 54"/>
                <a:gd name="T1" fmla="*/ 231 h 234"/>
                <a:gd name="T2" fmla="*/ 54 w 54"/>
                <a:gd name="T3" fmla="*/ 231 h 234"/>
                <a:gd name="T4" fmla="*/ 53 w 54"/>
                <a:gd name="T5" fmla="*/ 230 h 234"/>
                <a:gd name="T6" fmla="*/ 52 w 54"/>
                <a:gd name="T7" fmla="*/ 229 h 234"/>
                <a:gd name="T8" fmla="*/ 50 w 54"/>
                <a:gd name="T9" fmla="*/ 226 h 234"/>
                <a:gd name="T10" fmla="*/ 32 w 54"/>
                <a:gd name="T11" fmla="*/ 202 h 234"/>
                <a:gd name="T12" fmla="*/ 21 w 54"/>
                <a:gd name="T13" fmla="*/ 174 h 234"/>
                <a:gd name="T14" fmla="*/ 15 w 54"/>
                <a:gd name="T15" fmla="*/ 145 h 234"/>
                <a:gd name="T16" fmla="*/ 13 w 54"/>
                <a:gd name="T17" fmla="*/ 117 h 234"/>
                <a:gd name="T18" fmla="*/ 15 w 54"/>
                <a:gd name="T19" fmla="*/ 86 h 234"/>
                <a:gd name="T20" fmla="*/ 21 w 54"/>
                <a:gd name="T21" fmla="*/ 57 h 234"/>
                <a:gd name="T22" fmla="*/ 33 w 54"/>
                <a:gd name="T23" fmla="*/ 30 h 234"/>
                <a:gd name="T24" fmla="*/ 51 w 54"/>
                <a:gd name="T25" fmla="*/ 6 h 234"/>
                <a:gd name="T26" fmla="*/ 54 w 54"/>
                <a:gd name="T27" fmla="*/ 3 h 234"/>
                <a:gd name="T28" fmla="*/ 54 w 54"/>
                <a:gd name="T29" fmla="*/ 2 h 234"/>
                <a:gd name="T30" fmla="*/ 53 w 54"/>
                <a:gd name="T31" fmla="*/ 0 h 234"/>
                <a:gd name="T32" fmla="*/ 52 w 54"/>
                <a:gd name="T33" fmla="*/ 0 h 234"/>
                <a:gd name="T34" fmla="*/ 47 w 54"/>
                <a:gd name="T35" fmla="*/ 3 h 234"/>
                <a:gd name="T36" fmla="*/ 37 w 54"/>
                <a:gd name="T37" fmla="*/ 11 h 234"/>
                <a:gd name="T38" fmla="*/ 26 w 54"/>
                <a:gd name="T39" fmla="*/ 26 h 234"/>
                <a:gd name="T40" fmla="*/ 14 w 54"/>
                <a:gd name="T41" fmla="*/ 45 h 234"/>
                <a:gd name="T42" fmla="*/ 7 w 54"/>
                <a:gd name="T43" fmla="*/ 65 h 234"/>
                <a:gd name="T44" fmla="*/ 3 w 54"/>
                <a:gd name="T45" fmla="*/ 83 h 234"/>
                <a:gd name="T46" fmla="*/ 0 w 54"/>
                <a:gd name="T47" fmla="*/ 101 h 234"/>
                <a:gd name="T48" fmla="*/ 0 w 54"/>
                <a:gd name="T49" fmla="*/ 117 h 234"/>
                <a:gd name="T50" fmla="*/ 0 w 54"/>
                <a:gd name="T51" fmla="*/ 132 h 234"/>
                <a:gd name="T52" fmla="*/ 3 w 54"/>
                <a:gd name="T53" fmla="*/ 150 h 234"/>
                <a:gd name="T54" fmla="*/ 7 w 54"/>
                <a:gd name="T55" fmla="*/ 170 h 234"/>
                <a:gd name="T56" fmla="*/ 15 w 54"/>
                <a:gd name="T57" fmla="*/ 190 h 234"/>
                <a:gd name="T58" fmla="*/ 26 w 54"/>
                <a:gd name="T59" fmla="*/ 209 h 234"/>
                <a:gd name="T60" fmla="*/ 38 w 54"/>
                <a:gd name="T61" fmla="*/ 223 h 234"/>
                <a:gd name="T62" fmla="*/ 47 w 54"/>
                <a:gd name="T63" fmla="*/ 231 h 234"/>
                <a:gd name="T64" fmla="*/ 52 w 54"/>
                <a:gd name="T65" fmla="*/ 234 h 234"/>
                <a:gd name="T66" fmla="*/ 53 w 54"/>
                <a:gd name="T67" fmla="*/ 233 h 234"/>
                <a:gd name="T68" fmla="*/ 54 w 54"/>
                <a:gd name="T69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234">
                  <a:moveTo>
                    <a:pt x="54" y="231"/>
                  </a:moveTo>
                  <a:lnTo>
                    <a:pt x="54" y="231"/>
                  </a:lnTo>
                  <a:lnTo>
                    <a:pt x="53" y="230"/>
                  </a:lnTo>
                  <a:lnTo>
                    <a:pt x="52" y="229"/>
                  </a:lnTo>
                  <a:lnTo>
                    <a:pt x="50" y="226"/>
                  </a:lnTo>
                  <a:lnTo>
                    <a:pt x="32" y="202"/>
                  </a:lnTo>
                  <a:lnTo>
                    <a:pt x="21" y="174"/>
                  </a:lnTo>
                  <a:lnTo>
                    <a:pt x="15" y="145"/>
                  </a:lnTo>
                  <a:lnTo>
                    <a:pt x="13" y="117"/>
                  </a:lnTo>
                  <a:lnTo>
                    <a:pt x="15" y="86"/>
                  </a:lnTo>
                  <a:lnTo>
                    <a:pt x="21" y="57"/>
                  </a:lnTo>
                  <a:lnTo>
                    <a:pt x="33" y="30"/>
                  </a:lnTo>
                  <a:lnTo>
                    <a:pt x="51" y="6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47" y="3"/>
                  </a:lnTo>
                  <a:lnTo>
                    <a:pt x="37" y="11"/>
                  </a:lnTo>
                  <a:lnTo>
                    <a:pt x="26" y="26"/>
                  </a:lnTo>
                  <a:lnTo>
                    <a:pt x="14" y="45"/>
                  </a:lnTo>
                  <a:lnTo>
                    <a:pt x="7" y="65"/>
                  </a:lnTo>
                  <a:lnTo>
                    <a:pt x="3" y="83"/>
                  </a:lnTo>
                  <a:lnTo>
                    <a:pt x="0" y="101"/>
                  </a:lnTo>
                  <a:lnTo>
                    <a:pt x="0" y="117"/>
                  </a:lnTo>
                  <a:lnTo>
                    <a:pt x="0" y="132"/>
                  </a:lnTo>
                  <a:lnTo>
                    <a:pt x="3" y="150"/>
                  </a:lnTo>
                  <a:lnTo>
                    <a:pt x="7" y="170"/>
                  </a:lnTo>
                  <a:lnTo>
                    <a:pt x="15" y="190"/>
                  </a:lnTo>
                  <a:lnTo>
                    <a:pt x="26" y="209"/>
                  </a:lnTo>
                  <a:lnTo>
                    <a:pt x="38" y="223"/>
                  </a:lnTo>
                  <a:lnTo>
                    <a:pt x="47" y="231"/>
                  </a:lnTo>
                  <a:lnTo>
                    <a:pt x="52" y="234"/>
                  </a:lnTo>
                  <a:lnTo>
                    <a:pt x="53" y="233"/>
                  </a:lnTo>
                  <a:lnTo>
                    <a:pt x="54" y="23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27" name="Freeform 463"/>
            <p:cNvSpPr>
              <a:spLocks noChangeAspect="1"/>
            </p:cNvSpPr>
            <p:nvPr/>
          </p:nvSpPr>
          <p:spPr bwMode="auto">
            <a:xfrm>
              <a:off x="2518" y="915"/>
              <a:ext cx="77" cy="22"/>
            </a:xfrm>
            <a:custGeom>
              <a:avLst/>
              <a:gdLst>
                <a:gd name="T0" fmla="*/ 77 w 77"/>
                <a:gd name="T1" fmla="*/ 3 h 22"/>
                <a:gd name="T2" fmla="*/ 74 w 77"/>
                <a:gd name="T3" fmla="*/ 0 h 22"/>
                <a:gd name="T4" fmla="*/ 72 w 77"/>
                <a:gd name="T5" fmla="*/ 2 h 22"/>
                <a:gd name="T6" fmla="*/ 68 w 77"/>
                <a:gd name="T7" fmla="*/ 6 h 22"/>
                <a:gd name="T8" fmla="*/ 62 w 77"/>
                <a:gd name="T9" fmla="*/ 9 h 22"/>
                <a:gd name="T10" fmla="*/ 55 w 77"/>
                <a:gd name="T11" fmla="*/ 11 h 22"/>
                <a:gd name="T12" fmla="*/ 46 w 77"/>
                <a:gd name="T13" fmla="*/ 9 h 22"/>
                <a:gd name="T14" fmla="*/ 39 w 77"/>
                <a:gd name="T15" fmla="*/ 5 h 22"/>
                <a:gd name="T16" fmla="*/ 31 w 77"/>
                <a:gd name="T17" fmla="*/ 1 h 22"/>
                <a:gd name="T18" fmla="*/ 25 w 77"/>
                <a:gd name="T19" fmla="*/ 0 h 22"/>
                <a:gd name="T20" fmla="*/ 19 w 77"/>
                <a:gd name="T21" fmla="*/ 1 h 22"/>
                <a:gd name="T22" fmla="*/ 13 w 77"/>
                <a:gd name="T23" fmla="*/ 4 h 22"/>
                <a:gd name="T24" fmla="*/ 7 w 77"/>
                <a:gd name="T25" fmla="*/ 10 h 22"/>
                <a:gd name="T26" fmla="*/ 0 w 77"/>
                <a:gd name="T27" fmla="*/ 18 h 22"/>
                <a:gd name="T28" fmla="*/ 3 w 77"/>
                <a:gd name="T29" fmla="*/ 22 h 22"/>
                <a:gd name="T30" fmla="*/ 5 w 77"/>
                <a:gd name="T31" fmla="*/ 20 h 22"/>
                <a:gd name="T32" fmla="*/ 9 w 77"/>
                <a:gd name="T33" fmla="*/ 16 h 22"/>
                <a:gd name="T34" fmla="*/ 15 w 77"/>
                <a:gd name="T35" fmla="*/ 12 h 22"/>
                <a:gd name="T36" fmla="*/ 23 w 77"/>
                <a:gd name="T37" fmla="*/ 10 h 22"/>
                <a:gd name="T38" fmla="*/ 31 w 77"/>
                <a:gd name="T39" fmla="*/ 12 h 22"/>
                <a:gd name="T40" fmla="*/ 38 w 77"/>
                <a:gd name="T41" fmla="*/ 16 h 22"/>
                <a:gd name="T42" fmla="*/ 46 w 77"/>
                <a:gd name="T43" fmla="*/ 20 h 22"/>
                <a:gd name="T44" fmla="*/ 52 w 77"/>
                <a:gd name="T45" fmla="*/ 22 h 22"/>
                <a:gd name="T46" fmla="*/ 58 w 77"/>
                <a:gd name="T47" fmla="*/ 21 h 22"/>
                <a:gd name="T48" fmla="*/ 64 w 77"/>
                <a:gd name="T49" fmla="*/ 17 h 22"/>
                <a:gd name="T50" fmla="*/ 70 w 77"/>
                <a:gd name="T51" fmla="*/ 12 h 22"/>
                <a:gd name="T52" fmla="*/ 77 w 77"/>
                <a:gd name="T53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22">
                  <a:moveTo>
                    <a:pt x="77" y="3"/>
                  </a:moveTo>
                  <a:lnTo>
                    <a:pt x="74" y="0"/>
                  </a:lnTo>
                  <a:lnTo>
                    <a:pt x="72" y="2"/>
                  </a:lnTo>
                  <a:lnTo>
                    <a:pt x="68" y="6"/>
                  </a:lnTo>
                  <a:lnTo>
                    <a:pt x="62" y="9"/>
                  </a:lnTo>
                  <a:lnTo>
                    <a:pt x="55" y="11"/>
                  </a:lnTo>
                  <a:lnTo>
                    <a:pt x="46" y="9"/>
                  </a:lnTo>
                  <a:lnTo>
                    <a:pt x="39" y="5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19" y="1"/>
                  </a:lnTo>
                  <a:lnTo>
                    <a:pt x="13" y="4"/>
                  </a:lnTo>
                  <a:lnTo>
                    <a:pt x="7" y="10"/>
                  </a:lnTo>
                  <a:lnTo>
                    <a:pt x="0" y="18"/>
                  </a:lnTo>
                  <a:lnTo>
                    <a:pt x="3" y="22"/>
                  </a:lnTo>
                  <a:lnTo>
                    <a:pt x="5" y="20"/>
                  </a:lnTo>
                  <a:lnTo>
                    <a:pt x="9" y="16"/>
                  </a:lnTo>
                  <a:lnTo>
                    <a:pt x="15" y="12"/>
                  </a:lnTo>
                  <a:lnTo>
                    <a:pt x="23" y="10"/>
                  </a:lnTo>
                  <a:lnTo>
                    <a:pt x="31" y="12"/>
                  </a:lnTo>
                  <a:lnTo>
                    <a:pt x="38" y="16"/>
                  </a:lnTo>
                  <a:lnTo>
                    <a:pt x="46" y="20"/>
                  </a:lnTo>
                  <a:lnTo>
                    <a:pt x="52" y="22"/>
                  </a:lnTo>
                  <a:lnTo>
                    <a:pt x="58" y="21"/>
                  </a:lnTo>
                  <a:lnTo>
                    <a:pt x="64" y="17"/>
                  </a:lnTo>
                  <a:lnTo>
                    <a:pt x="70" y="12"/>
                  </a:lnTo>
                  <a:lnTo>
                    <a:pt x="7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28" name="Freeform 464"/>
            <p:cNvSpPr>
              <a:spLocks noChangeAspect="1" noEditPoints="1"/>
            </p:cNvSpPr>
            <p:nvPr/>
          </p:nvSpPr>
          <p:spPr bwMode="auto">
            <a:xfrm>
              <a:off x="2484" y="968"/>
              <a:ext cx="110" cy="154"/>
            </a:xfrm>
            <a:custGeom>
              <a:avLst/>
              <a:gdLst>
                <a:gd name="T0" fmla="*/ 0 w 110"/>
                <a:gd name="T1" fmla="*/ 146 h 154"/>
                <a:gd name="T2" fmla="*/ 2 w 110"/>
                <a:gd name="T3" fmla="*/ 152 h 154"/>
                <a:gd name="T4" fmla="*/ 9 w 110"/>
                <a:gd name="T5" fmla="*/ 153 h 154"/>
                <a:gd name="T6" fmla="*/ 14 w 110"/>
                <a:gd name="T7" fmla="*/ 150 h 154"/>
                <a:gd name="T8" fmla="*/ 16 w 110"/>
                <a:gd name="T9" fmla="*/ 142 h 154"/>
                <a:gd name="T10" fmla="*/ 25 w 110"/>
                <a:gd name="T11" fmla="*/ 110 h 154"/>
                <a:gd name="T12" fmla="*/ 33 w 110"/>
                <a:gd name="T13" fmla="*/ 97 h 154"/>
                <a:gd name="T14" fmla="*/ 45 w 110"/>
                <a:gd name="T15" fmla="*/ 105 h 154"/>
                <a:gd name="T16" fmla="*/ 63 w 110"/>
                <a:gd name="T17" fmla="*/ 104 h 154"/>
                <a:gd name="T18" fmla="*/ 83 w 110"/>
                <a:gd name="T19" fmla="*/ 94 h 154"/>
                <a:gd name="T20" fmla="*/ 99 w 110"/>
                <a:gd name="T21" fmla="*/ 75 h 154"/>
                <a:gd name="T22" fmla="*/ 109 w 110"/>
                <a:gd name="T23" fmla="*/ 51 h 154"/>
                <a:gd name="T24" fmla="*/ 107 w 110"/>
                <a:gd name="T25" fmla="*/ 21 h 154"/>
                <a:gd name="T26" fmla="*/ 90 w 110"/>
                <a:gd name="T27" fmla="*/ 2 h 154"/>
                <a:gd name="T28" fmla="*/ 60 w 110"/>
                <a:gd name="T29" fmla="*/ 4 h 154"/>
                <a:gd name="T30" fmla="*/ 31 w 110"/>
                <a:gd name="T31" fmla="*/ 32 h 154"/>
                <a:gd name="T32" fmla="*/ 0 w 110"/>
                <a:gd name="T33" fmla="*/ 144 h 154"/>
                <a:gd name="T34" fmla="*/ 47 w 110"/>
                <a:gd name="T35" fmla="*/ 100 h 154"/>
                <a:gd name="T36" fmla="*/ 39 w 110"/>
                <a:gd name="T37" fmla="*/ 95 h 154"/>
                <a:gd name="T38" fmla="*/ 34 w 110"/>
                <a:gd name="T39" fmla="*/ 87 h 154"/>
                <a:gd name="T40" fmla="*/ 32 w 110"/>
                <a:gd name="T41" fmla="*/ 81 h 154"/>
                <a:gd name="T42" fmla="*/ 33 w 110"/>
                <a:gd name="T43" fmla="*/ 76 h 154"/>
                <a:gd name="T44" fmla="*/ 38 w 110"/>
                <a:gd name="T45" fmla="*/ 55 h 154"/>
                <a:gd name="T46" fmla="*/ 45 w 110"/>
                <a:gd name="T47" fmla="*/ 34 h 154"/>
                <a:gd name="T48" fmla="*/ 56 w 110"/>
                <a:gd name="T49" fmla="*/ 17 h 154"/>
                <a:gd name="T50" fmla="*/ 71 w 110"/>
                <a:gd name="T51" fmla="*/ 6 h 154"/>
                <a:gd name="T52" fmla="*/ 83 w 110"/>
                <a:gd name="T53" fmla="*/ 6 h 154"/>
                <a:gd name="T54" fmla="*/ 92 w 110"/>
                <a:gd name="T55" fmla="*/ 17 h 154"/>
                <a:gd name="T56" fmla="*/ 92 w 110"/>
                <a:gd name="T57" fmla="*/ 40 h 154"/>
                <a:gd name="T58" fmla="*/ 85 w 110"/>
                <a:gd name="T59" fmla="*/ 67 h 154"/>
                <a:gd name="T60" fmla="*/ 74 w 110"/>
                <a:gd name="T61" fmla="*/ 88 h 154"/>
                <a:gd name="T62" fmla="*/ 59 w 110"/>
                <a:gd name="T63" fmla="*/ 9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0" h="154">
                  <a:moveTo>
                    <a:pt x="0" y="144"/>
                  </a:moveTo>
                  <a:lnTo>
                    <a:pt x="0" y="146"/>
                  </a:lnTo>
                  <a:lnTo>
                    <a:pt x="0" y="148"/>
                  </a:lnTo>
                  <a:lnTo>
                    <a:pt x="2" y="152"/>
                  </a:lnTo>
                  <a:lnTo>
                    <a:pt x="6" y="154"/>
                  </a:lnTo>
                  <a:lnTo>
                    <a:pt x="9" y="153"/>
                  </a:lnTo>
                  <a:lnTo>
                    <a:pt x="12" y="152"/>
                  </a:lnTo>
                  <a:lnTo>
                    <a:pt x="14" y="150"/>
                  </a:lnTo>
                  <a:lnTo>
                    <a:pt x="14" y="149"/>
                  </a:lnTo>
                  <a:lnTo>
                    <a:pt x="16" y="142"/>
                  </a:lnTo>
                  <a:lnTo>
                    <a:pt x="20" y="128"/>
                  </a:lnTo>
                  <a:lnTo>
                    <a:pt x="25" y="110"/>
                  </a:lnTo>
                  <a:lnTo>
                    <a:pt x="29" y="90"/>
                  </a:lnTo>
                  <a:lnTo>
                    <a:pt x="33" y="97"/>
                  </a:lnTo>
                  <a:lnTo>
                    <a:pt x="39" y="101"/>
                  </a:lnTo>
                  <a:lnTo>
                    <a:pt x="45" y="105"/>
                  </a:lnTo>
                  <a:lnTo>
                    <a:pt x="53" y="106"/>
                  </a:lnTo>
                  <a:lnTo>
                    <a:pt x="63" y="104"/>
                  </a:lnTo>
                  <a:lnTo>
                    <a:pt x="73" y="100"/>
                  </a:lnTo>
                  <a:lnTo>
                    <a:pt x="83" y="94"/>
                  </a:lnTo>
                  <a:lnTo>
                    <a:pt x="92" y="85"/>
                  </a:lnTo>
                  <a:lnTo>
                    <a:pt x="99" y="75"/>
                  </a:lnTo>
                  <a:lnTo>
                    <a:pt x="105" y="63"/>
                  </a:lnTo>
                  <a:lnTo>
                    <a:pt x="109" y="51"/>
                  </a:lnTo>
                  <a:lnTo>
                    <a:pt x="110" y="38"/>
                  </a:lnTo>
                  <a:lnTo>
                    <a:pt x="107" y="21"/>
                  </a:lnTo>
                  <a:lnTo>
                    <a:pt x="100" y="10"/>
                  </a:lnTo>
                  <a:lnTo>
                    <a:pt x="90" y="2"/>
                  </a:lnTo>
                  <a:lnTo>
                    <a:pt x="78" y="0"/>
                  </a:lnTo>
                  <a:lnTo>
                    <a:pt x="60" y="4"/>
                  </a:lnTo>
                  <a:lnTo>
                    <a:pt x="45" y="15"/>
                  </a:lnTo>
                  <a:lnTo>
                    <a:pt x="31" y="32"/>
                  </a:lnTo>
                  <a:lnTo>
                    <a:pt x="23" y="52"/>
                  </a:lnTo>
                  <a:lnTo>
                    <a:pt x="0" y="144"/>
                  </a:lnTo>
                  <a:close/>
                  <a:moveTo>
                    <a:pt x="52" y="101"/>
                  </a:moveTo>
                  <a:lnTo>
                    <a:pt x="47" y="100"/>
                  </a:lnTo>
                  <a:lnTo>
                    <a:pt x="42" y="98"/>
                  </a:lnTo>
                  <a:lnTo>
                    <a:pt x="39" y="95"/>
                  </a:lnTo>
                  <a:lnTo>
                    <a:pt x="36" y="91"/>
                  </a:lnTo>
                  <a:lnTo>
                    <a:pt x="34" y="87"/>
                  </a:lnTo>
                  <a:lnTo>
                    <a:pt x="33" y="84"/>
                  </a:lnTo>
                  <a:lnTo>
                    <a:pt x="32" y="81"/>
                  </a:lnTo>
                  <a:lnTo>
                    <a:pt x="32" y="80"/>
                  </a:lnTo>
                  <a:lnTo>
                    <a:pt x="33" y="76"/>
                  </a:lnTo>
                  <a:lnTo>
                    <a:pt x="34" y="71"/>
                  </a:lnTo>
                  <a:lnTo>
                    <a:pt x="38" y="55"/>
                  </a:lnTo>
                  <a:lnTo>
                    <a:pt x="42" y="43"/>
                  </a:lnTo>
                  <a:lnTo>
                    <a:pt x="45" y="34"/>
                  </a:lnTo>
                  <a:lnTo>
                    <a:pt x="48" y="27"/>
                  </a:lnTo>
                  <a:lnTo>
                    <a:pt x="56" y="17"/>
                  </a:lnTo>
                  <a:lnTo>
                    <a:pt x="64" y="10"/>
                  </a:lnTo>
                  <a:lnTo>
                    <a:pt x="71" y="6"/>
                  </a:lnTo>
                  <a:lnTo>
                    <a:pt x="77" y="5"/>
                  </a:lnTo>
                  <a:lnTo>
                    <a:pt x="83" y="6"/>
                  </a:lnTo>
                  <a:lnTo>
                    <a:pt x="88" y="10"/>
                  </a:lnTo>
                  <a:lnTo>
                    <a:pt x="92" y="17"/>
                  </a:lnTo>
                  <a:lnTo>
                    <a:pt x="93" y="28"/>
                  </a:lnTo>
                  <a:lnTo>
                    <a:pt x="92" y="40"/>
                  </a:lnTo>
                  <a:lnTo>
                    <a:pt x="89" y="54"/>
                  </a:lnTo>
                  <a:lnTo>
                    <a:pt x="85" y="67"/>
                  </a:lnTo>
                  <a:lnTo>
                    <a:pt x="80" y="78"/>
                  </a:lnTo>
                  <a:lnTo>
                    <a:pt x="74" y="88"/>
                  </a:lnTo>
                  <a:lnTo>
                    <a:pt x="67" y="95"/>
                  </a:lnTo>
                  <a:lnTo>
                    <a:pt x="59" y="99"/>
                  </a:lnTo>
                  <a:lnTo>
                    <a:pt x="52" y="10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29" name="Freeform 465"/>
            <p:cNvSpPr>
              <a:spLocks noChangeAspect="1"/>
            </p:cNvSpPr>
            <p:nvPr/>
          </p:nvSpPr>
          <p:spPr bwMode="auto">
            <a:xfrm>
              <a:off x="2605" y="883"/>
              <a:ext cx="42" cy="85"/>
            </a:xfrm>
            <a:custGeom>
              <a:avLst/>
              <a:gdLst>
                <a:gd name="T0" fmla="*/ 40 w 42"/>
                <a:gd name="T1" fmla="*/ 14 h 85"/>
                <a:gd name="T2" fmla="*/ 41 w 42"/>
                <a:gd name="T3" fmla="*/ 11 h 85"/>
                <a:gd name="T4" fmla="*/ 42 w 42"/>
                <a:gd name="T5" fmla="*/ 9 h 85"/>
                <a:gd name="T6" fmla="*/ 41 w 42"/>
                <a:gd name="T7" fmla="*/ 5 h 85"/>
                <a:gd name="T8" fmla="*/ 39 w 42"/>
                <a:gd name="T9" fmla="*/ 2 h 85"/>
                <a:gd name="T10" fmla="*/ 36 w 42"/>
                <a:gd name="T11" fmla="*/ 0 h 85"/>
                <a:gd name="T12" fmla="*/ 32 w 42"/>
                <a:gd name="T13" fmla="*/ 0 h 85"/>
                <a:gd name="T14" fmla="*/ 28 w 42"/>
                <a:gd name="T15" fmla="*/ 1 h 85"/>
                <a:gd name="T16" fmla="*/ 25 w 42"/>
                <a:gd name="T17" fmla="*/ 3 h 85"/>
                <a:gd name="T18" fmla="*/ 24 w 42"/>
                <a:gd name="T19" fmla="*/ 5 h 85"/>
                <a:gd name="T20" fmla="*/ 23 w 42"/>
                <a:gd name="T21" fmla="*/ 7 h 85"/>
                <a:gd name="T22" fmla="*/ 1 w 42"/>
                <a:gd name="T23" fmla="*/ 78 h 85"/>
                <a:gd name="T24" fmla="*/ 1 w 42"/>
                <a:gd name="T25" fmla="*/ 80 h 85"/>
                <a:gd name="T26" fmla="*/ 0 w 42"/>
                <a:gd name="T27" fmla="*/ 81 h 85"/>
                <a:gd name="T28" fmla="*/ 1 w 42"/>
                <a:gd name="T29" fmla="*/ 82 h 85"/>
                <a:gd name="T30" fmla="*/ 3 w 42"/>
                <a:gd name="T31" fmla="*/ 84 h 85"/>
                <a:gd name="T32" fmla="*/ 5 w 42"/>
                <a:gd name="T33" fmla="*/ 84 h 85"/>
                <a:gd name="T34" fmla="*/ 7 w 42"/>
                <a:gd name="T35" fmla="*/ 85 h 85"/>
                <a:gd name="T36" fmla="*/ 8 w 42"/>
                <a:gd name="T37" fmla="*/ 84 h 85"/>
                <a:gd name="T38" fmla="*/ 9 w 42"/>
                <a:gd name="T39" fmla="*/ 82 h 85"/>
                <a:gd name="T40" fmla="*/ 40 w 42"/>
                <a:gd name="T41" fmla="*/ 1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" h="85">
                  <a:moveTo>
                    <a:pt x="40" y="14"/>
                  </a:moveTo>
                  <a:lnTo>
                    <a:pt x="41" y="11"/>
                  </a:lnTo>
                  <a:lnTo>
                    <a:pt x="42" y="9"/>
                  </a:lnTo>
                  <a:lnTo>
                    <a:pt x="41" y="5"/>
                  </a:lnTo>
                  <a:lnTo>
                    <a:pt x="39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8" y="1"/>
                  </a:lnTo>
                  <a:lnTo>
                    <a:pt x="25" y="3"/>
                  </a:lnTo>
                  <a:lnTo>
                    <a:pt x="24" y="5"/>
                  </a:lnTo>
                  <a:lnTo>
                    <a:pt x="23" y="7"/>
                  </a:lnTo>
                  <a:lnTo>
                    <a:pt x="1" y="78"/>
                  </a:lnTo>
                  <a:lnTo>
                    <a:pt x="1" y="80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3" y="84"/>
                  </a:lnTo>
                  <a:lnTo>
                    <a:pt x="5" y="84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4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30" name="Freeform 466"/>
            <p:cNvSpPr>
              <a:spLocks noChangeAspect="1" noEditPoints="1"/>
            </p:cNvSpPr>
            <p:nvPr/>
          </p:nvSpPr>
          <p:spPr bwMode="auto">
            <a:xfrm>
              <a:off x="2607" y="1012"/>
              <a:ext cx="123" cy="117"/>
            </a:xfrm>
            <a:custGeom>
              <a:avLst/>
              <a:gdLst>
                <a:gd name="T0" fmla="*/ 24 w 123"/>
                <a:gd name="T1" fmla="*/ 97 h 117"/>
                <a:gd name="T2" fmla="*/ 20 w 123"/>
                <a:gd name="T3" fmla="*/ 103 h 117"/>
                <a:gd name="T4" fmla="*/ 16 w 123"/>
                <a:gd name="T5" fmla="*/ 107 h 117"/>
                <a:gd name="T6" fmla="*/ 10 w 123"/>
                <a:gd name="T7" fmla="*/ 110 h 117"/>
                <a:gd name="T8" fmla="*/ 4 w 123"/>
                <a:gd name="T9" fmla="*/ 111 h 117"/>
                <a:gd name="T10" fmla="*/ 1 w 123"/>
                <a:gd name="T11" fmla="*/ 112 h 117"/>
                <a:gd name="T12" fmla="*/ 0 w 123"/>
                <a:gd name="T13" fmla="*/ 115 h 117"/>
                <a:gd name="T14" fmla="*/ 1 w 123"/>
                <a:gd name="T15" fmla="*/ 116 h 117"/>
                <a:gd name="T16" fmla="*/ 2 w 123"/>
                <a:gd name="T17" fmla="*/ 117 h 117"/>
                <a:gd name="T18" fmla="*/ 9 w 123"/>
                <a:gd name="T19" fmla="*/ 117 h 117"/>
                <a:gd name="T20" fmla="*/ 16 w 123"/>
                <a:gd name="T21" fmla="*/ 116 h 117"/>
                <a:gd name="T22" fmla="*/ 25 w 123"/>
                <a:gd name="T23" fmla="*/ 117 h 117"/>
                <a:gd name="T24" fmla="*/ 33 w 123"/>
                <a:gd name="T25" fmla="*/ 117 h 117"/>
                <a:gd name="T26" fmla="*/ 34 w 123"/>
                <a:gd name="T27" fmla="*/ 117 h 117"/>
                <a:gd name="T28" fmla="*/ 35 w 123"/>
                <a:gd name="T29" fmla="*/ 117 h 117"/>
                <a:gd name="T30" fmla="*/ 36 w 123"/>
                <a:gd name="T31" fmla="*/ 115 h 117"/>
                <a:gd name="T32" fmla="*/ 36 w 123"/>
                <a:gd name="T33" fmla="*/ 113 h 117"/>
                <a:gd name="T34" fmla="*/ 35 w 123"/>
                <a:gd name="T35" fmla="*/ 111 h 117"/>
                <a:gd name="T36" fmla="*/ 34 w 123"/>
                <a:gd name="T37" fmla="*/ 111 h 117"/>
                <a:gd name="T38" fmla="*/ 32 w 123"/>
                <a:gd name="T39" fmla="*/ 111 h 117"/>
                <a:gd name="T40" fmla="*/ 30 w 123"/>
                <a:gd name="T41" fmla="*/ 110 h 117"/>
                <a:gd name="T42" fmla="*/ 27 w 123"/>
                <a:gd name="T43" fmla="*/ 109 h 117"/>
                <a:gd name="T44" fmla="*/ 26 w 123"/>
                <a:gd name="T45" fmla="*/ 106 h 117"/>
                <a:gd name="T46" fmla="*/ 27 w 123"/>
                <a:gd name="T47" fmla="*/ 103 h 117"/>
                <a:gd name="T48" fmla="*/ 29 w 123"/>
                <a:gd name="T49" fmla="*/ 100 h 117"/>
                <a:gd name="T50" fmla="*/ 42 w 123"/>
                <a:gd name="T51" fmla="*/ 80 h 117"/>
                <a:gd name="T52" fmla="*/ 89 w 123"/>
                <a:gd name="T53" fmla="*/ 80 h 117"/>
                <a:gd name="T54" fmla="*/ 93 w 123"/>
                <a:gd name="T55" fmla="*/ 107 h 117"/>
                <a:gd name="T56" fmla="*/ 92 w 123"/>
                <a:gd name="T57" fmla="*/ 108 h 117"/>
                <a:gd name="T58" fmla="*/ 91 w 123"/>
                <a:gd name="T59" fmla="*/ 110 h 117"/>
                <a:gd name="T60" fmla="*/ 87 w 123"/>
                <a:gd name="T61" fmla="*/ 111 h 117"/>
                <a:gd name="T62" fmla="*/ 82 w 123"/>
                <a:gd name="T63" fmla="*/ 111 h 117"/>
                <a:gd name="T64" fmla="*/ 79 w 123"/>
                <a:gd name="T65" fmla="*/ 112 h 117"/>
                <a:gd name="T66" fmla="*/ 77 w 123"/>
                <a:gd name="T67" fmla="*/ 115 h 117"/>
                <a:gd name="T68" fmla="*/ 78 w 123"/>
                <a:gd name="T69" fmla="*/ 116 h 117"/>
                <a:gd name="T70" fmla="*/ 80 w 123"/>
                <a:gd name="T71" fmla="*/ 117 h 117"/>
                <a:gd name="T72" fmla="*/ 84 w 123"/>
                <a:gd name="T73" fmla="*/ 117 h 117"/>
                <a:gd name="T74" fmla="*/ 90 w 123"/>
                <a:gd name="T75" fmla="*/ 117 h 117"/>
                <a:gd name="T76" fmla="*/ 96 w 123"/>
                <a:gd name="T77" fmla="*/ 116 h 117"/>
                <a:gd name="T78" fmla="*/ 101 w 123"/>
                <a:gd name="T79" fmla="*/ 116 h 117"/>
                <a:gd name="T80" fmla="*/ 111 w 123"/>
                <a:gd name="T81" fmla="*/ 116 h 117"/>
                <a:gd name="T82" fmla="*/ 120 w 123"/>
                <a:gd name="T83" fmla="*/ 117 h 117"/>
                <a:gd name="T84" fmla="*/ 122 w 123"/>
                <a:gd name="T85" fmla="*/ 116 h 117"/>
                <a:gd name="T86" fmla="*/ 123 w 123"/>
                <a:gd name="T87" fmla="*/ 114 h 117"/>
                <a:gd name="T88" fmla="*/ 122 w 123"/>
                <a:gd name="T89" fmla="*/ 111 h 117"/>
                <a:gd name="T90" fmla="*/ 119 w 123"/>
                <a:gd name="T91" fmla="*/ 111 h 117"/>
                <a:gd name="T92" fmla="*/ 113 w 123"/>
                <a:gd name="T93" fmla="*/ 111 h 117"/>
                <a:gd name="T94" fmla="*/ 110 w 123"/>
                <a:gd name="T95" fmla="*/ 110 h 117"/>
                <a:gd name="T96" fmla="*/ 109 w 123"/>
                <a:gd name="T97" fmla="*/ 108 h 117"/>
                <a:gd name="T98" fmla="*/ 108 w 123"/>
                <a:gd name="T99" fmla="*/ 106 h 117"/>
                <a:gd name="T100" fmla="*/ 94 w 123"/>
                <a:gd name="T101" fmla="*/ 5 h 117"/>
                <a:gd name="T102" fmla="*/ 93 w 123"/>
                <a:gd name="T103" fmla="*/ 1 h 117"/>
                <a:gd name="T104" fmla="*/ 90 w 123"/>
                <a:gd name="T105" fmla="*/ 0 h 117"/>
                <a:gd name="T106" fmla="*/ 87 w 123"/>
                <a:gd name="T107" fmla="*/ 1 h 117"/>
                <a:gd name="T108" fmla="*/ 84 w 123"/>
                <a:gd name="T109" fmla="*/ 4 h 117"/>
                <a:gd name="T110" fmla="*/ 24 w 123"/>
                <a:gd name="T111" fmla="*/ 97 h 117"/>
                <a:gd name="T112" fmla="*/ 46 w 123"/>
                <a:gd name="T113" fmla="*/ 74 h 117"/>
                <a:gd name="T114" fmla="*/ 80 w 123"/>
                <a:gd name="T115" fmla="*/ 20 h 117"/>
                <a:gd name="T116" fmla="*/ 88 w 123"/>
                <a:gd name="T117" fmla="*/ 74 h 117"/>
                <a:gd name="T118" fmla="*/ 46 w 123"/>
                <a:gd name="T119" fmla="*/ 7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" h="117">
                  <a:moveTo>
                    <a:pt x="24" y="97"/>
                  </a:moveTo>
                  <a:lnTo>
                    <a:pt x="20" y="103"/>
                  </a:lnTo>
                  <a:lnTo>
                    <a:pt x="16" y="107"/>
                  </a:lnTo>
                  <a:lnTo>
                    <a:pt x="10" y="110"/>
                  </a:lnTo>
                  <a:lnTo>
                    <a:pt x="4" y="111"/>
                  </a:lnTo>
                  <a:lnTo>
                    <a:pt x="1" y="112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9" y="117"/>
                  </a:lnTo>
                  <a:lnTo>
                    <a:pt x="16" y="116"/>
                  </a:lnTo>
                  <a:lnTo>
                    <a:pt x="25" y="117"/>
                  </a:lnTo>
                  <a:lnTo>
                    <a:pt x="33" y="117"/>
                  </a:lnTo>
                  <a:lnTo>
                    <a:pt x="34" y="117"/>
                  </a:lnTo>
                  <a:lnTo>
                    <a:pt x="35" y="117"/>
                  </a:lnTo>
                  <a:lnTo>
                    <a:pt x="36" y="115"/>
                  </a:lnTo>
                  <a:lnTo>
                    <a:pt x="36" y="113"/>
                  </a:lnTo>
                  <a:lnTo>
                    <a:pt x="35" y="111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30" y="110"/>
                  </a:lnTo>
                  <a:lnTo>
                    <a:pt x="27" y="109"/>
                  </a:lnTo>
                  <a:lnTo>
                    <a:pt x="26" y="106"/>
                  </a:lnTo>
                  <a:lnTo>
                    <a:pt x="27" y="103"/>
                  </a:lnTo>
                  <a:lnTo>
                    <a:pt x="29" y="100"/>
                  </a:lnTo>
                  <a:lnTo>
                    <a:pt x="42" y="80"/>
                  </a:lnTo>
                  <a:lnTo>
                    <a:pt x="89" y="80"/>
                  </a:lnTo>
                  <a:lnTo>
                    <a:pt x="93" y="107"/>
                  </a:lnTo>
                  <a:lnTo>
                    <a:pt x="92" y="108"/>
                  </a:lnTo>
                  <a:lnTo>
                    <a:pt x="91" y="110"/>
                  </a:lnTo>
                  <a:lnTo>
                    <a:pt x="87" y="111"/>
                  </a:lnTo>
                  <a:lnTo>
                    <a:pt x="82" y="111"/>
                  </a:lnTo>
                  <a:lnTo>
                    <a:pt x="79" y="112"/>
                  </a:lnTo>
                  <a:lnTo>
                    <a:pt x="77" y="115"/>
                  </a:lnTo>
                  <a:lnTo>
                    <a:pt x="78" y="116"/>
                  </a:lnTo>
                  <a:lnTo>
                    <a:pt x="80" y="117"/>
                  </a:lnTo>
                  <a:lnTo>
                    <a:pt x="84" y="117"/>
                  </a:lnTo>
                  <a:lnTo>
                    <a:pt x="90" y="117"/>
                  </a:lnTo>
                  <a:lnTo>
                    <a:pt x="96" y="116"/>
                  </a:lnTo>
                  <a:lnTo>
                    <a:pt x="101" y="116"/>
                  </a:lnTo>
                  <a:lnTo>
                    <a:pt x="111" y="116"/>
                  </a:lnTo>
                  <a:lnTo>
                    <a:pt x="120" y="117"/>
                  </a:lnTo>
                  <a:lnTo>
                    <a:pt x="122" y="116"/>
                  </a:lnTo>
                  <a:lnTo>
                    <a:pt x="123" y="114"/>
                  </a:lnTo>
                  <a:lnTo>
                    <a:pt x="122" y="111"/>
                  </a:lnTo>
                  <a:lnTo>
                    <a:pt x="119" y="111"/>
                  </a:lnTo>
                  <a:lnTo>
                    <a:pt x="113" y="111"/>
                  </a:lnTo>
                  <a:lnTo>
                    <a:pt x="110" y="110"/>
                  </a:lnTo>
                  <a:lnTo>
                    <a:pt x="109" y="108"/>
                  </a:lnTo>
                  <a:lnTo>
                    <a:pt x="108" y="106"/>
                  </a:lnTo>
                  <a:lnTo>
                    <a:pt x="94" y="5"/>
                  </a:lnTo>
                  <a:lnTo>
                    <a:pt x="93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4"/>
                  </a:lnTo>
                  <a:lnTo>
                    <a:pt x="24" y="97"/>
                  </a:lnTo>
                  <a:close/>
                  <a:moveTo>
                    <a:pt x="46" y="74"/>
                  </a:moveTo>
                  <a:lnTo>
                    <a:pt x="80" y="20"/>
                  </a:lnTo>
                  <a:lnTo>
                    <a:pt x="88" y="74"/>
                  </a:lnTo>
                  <a:lnTo>
                    <a:pt x="46" y="7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31" name="Freeform 467"/>
            <p:cNvSpPr>
              <a:spLocks noChangeAspect="1" noEditPoints="1"/>
            </p:cNvSpPr>
            <p:nvPr/>
          </p:nvSpPr>
          <p:spPr bwMode="auto">
            <a:xfrm>
              <a:off x="2750" y="1017"/>
              <a:ext cx="125" cy="112"/>
            </a:xfrm>
            <a:custGeom>
              <a:avLst/>
              <a:gdLst>
                <a:gd name="T0" fmla="*/ 18 w 125"/>
                <a:gd name="T1" fmla="*/ 103 h 112"/>
                <a:gd name="T2" fmla="*/ 12 w 125"/>
                <a:gd name="T3" fmla="*/ 106 h 112"/>
                <a:gd name="T4" fmla="*/ 2 w 125"/>
                <a:gd name="T5" fmla="*/ 107 h 112"/>
                <a:gd name="T6" fmla="*/ 2 w 125"/>
                <a:gd name="T7" fmla="*/ 112 h 112"/>
                <a:gd name="T8" fmla="*/ 69 w 125"/>
                <a:gd name="T9" fmla="*/ 112 h 112"/>
                <a:gd name="T10" fmla="*/ 103 w 125"/>
                <a:gd name="T11" fmla="*/ 101 h 112"/>
                <a:gd name="T12" fmla="*/ 117 w 125"/>
                <a:gd name="T13" fmla="*/ 77 h 112"/>
                <a:gd name="T14" fmla="*/ 110 w 125"/>
                <a:gd name="T15" fmla="*/ 62 h 112"/>
                <a:gd name="T16" fmla="*/ 89 w 125"/>
                <a:gd name="T17" fmla="*/ 53 h 112"/>
                <a:gd name="T18" fmla="*/ 115 w 125"/>
                <a:gd name="T19" fmla="*/ 42 h 112"/>
                <a:gd name="T20" fmla="*/ 125 w 125"/>
                <a:gd name="T21" fmla="*/ 23 h 112"/>
                <a:gd name="T22" fmla="*/ 116 w 125"/>
                <a:gd name="T23" fmla="*/ 7 h 112"/>
                <a:gd name="T24" fmla="*/ 92 w 125"/>
                <a:gd name="T25" fmla="*/ 0 h 112"/>
                <a:gd name="T26" fmla="*/ 28 w 125"/>
                <a:gd name="T27" fmla="*/ 1 h 112"/>
                <a:gd name="T28" fmla="*/ 28 w 125"/>
                <a:gd name="T29" fmla="*/ 6 h 112"/>
                <a:gd name="T30" fmla="*/ 34 w 125"/>
                <a:gd name="T31" fmla="*/ 6 h 112"/>
                <a:gd name="T32" fmla="*/ 41 w 125"/>
                <a:gd name="T33" fmla="*/ 7 h 112"/>
                <a:gd name="T34" fmla="*/ 42 w 125"/>
                <a:gd name="T35" fmla="*/ 10 h 112"/>
                <a:gd name="T36" fmla="*/ 20 w 125"/>
                <a:gd name="T37" fmla="*/ 99 h 112"/>
                <a:gd name="T38" fmla="*/ 56 w 125"/>
                <a:gd name="T39" fmla="*/ 12 h 112"/>
                <a:gd name="T40" fmla="*/ 58 w 125"/>
                <a:gd name="T41" fmla="*/ 7 h 112"/>
                <a:gd name="T42" fmla="*/ 64 w 125"/>
                <a:gd name="T43" fmla="*/ 6 h 112"/>
                <a:gd name="T44" fmla="*/ 95 w 125"/>
                <a:gd name="T45" fmla="*/ 6 h 112"/>
                <a:gd name="T46" fmla="*/ 103 w 125"/>
                <a:gd name="T47" fmla="*/ 10 h 112"/>
                <a:gd name="T48" fmla="*/ 107 w 125"/>
                <a:gd name="T49" fmla="*/ 15 h 112"/>
                <a:gd name="T50" fmla="*/ 109 w 125"/>
                <a:gd name="T51" fmla="*/ 21 h 112"/>
                <a:gd name="T52" fmla="*/ 107 w 125"/>
                <a:gd name="T53" fmla="*/ 33 h 112"/>
                <a:gd name="T54" fmla="*/ 88 w 125"/>
                <a:gd name="T55" fmla="*/ 49 h 112"/>
                <a:gd name="T56" fmla="*/ 46 w 125"/>
                <a:gd name="T57" fmla="*/ 51 h 112"/>
                <a:gd name="T58" fmla="*/ 35 w 125"/>
                <a:gd name="T59" fmla="*/ 106 h 112"/>
                <a:gd name="T60" fmla="*/ 33 w 125"/>
                <a:gd name="T61" fmla="*/ 105 h 112"/>
                <a:gd name="T62" fmla="*/ 33 w 125"/>
                <a:gd name="T63" fmla="*/ 104 h 112"/>
                <a:gd name="T64" fmla="*/ 45 w 125"/>
                <a:gd name="T65" fmla="*/ 56 h 112"/>
                <a:gd name="T66" fmla="*/ 89 w 125"/>
                <a:gd name="T67" fmla="*/ 58 h 112"/>
                <a:gd name="T68" fmla="*/ 99 w 125"/>
                <a:gd name="T69" fmla="*/ 69 h 112"/>
                <a:gd name="T70" fmla="*/ 98 w 125"/>
                <a:gd name="T71" fmla="*/ 87 h 112"/>
                <a:gd name="T72" fmla="*/ 78 w 125"/>
                <a:gd name="T73" fmla="*/ 104 h 112"/>
                <a:gd name="T74" fmla="*/ 38 w 125"/>
                <a:gd name="T75" fmla="*/ 10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5" h="112">
                  <a:moveTo>
                    <a:pt x="20" y="99"/>
                  </a:moveTo>
                  <a:lnTo>
                    <a:pt x="18" y="103"/>
                  </a:lnTo>
                  <a:lnTo>
                    <a:pt x="16" y="105"/>
                  </a:lnTo>
                  <a:lnTo>
                    <a:pt x="12" y="106"/>
                  </a:lnTo>
                  <a:lnTo>
                    <a:pt x="5" y="106"/>
                  </a:lnTo>
                  <a:lnTo>
                    <a:pt x="2" y="107"/>
                  </a:lnTo>
                  <a:lnTo>
                    <a:pt x="0" y="110"/>
                  </a:lnTo>
                  <a:lnTo>
                    <a:pt x="2" y="112"/>
                  </a:lnTo>
                  <a:lnTo>
                    <a:pt x="5" y="112"/>
                  </a:lnTo>
                  <a:lnTo>
                    <a:pt x="69" y="112"/>
                  </a:lnTo>
                  <a:lnTo>
                    <a:pt x="88" y="109"/>
                  </a:lnTo>
                  <a:lnTo>
                    <a:pt x="103" y="101"/>
                  </a:lnTo>
                  <a:lnTo>
                    <a:pt x="113" y="89"/>
                  </a:lnTo>
                  <a:lnTo>
                    <a:pt x="117" y="77"/>
                  </a:lnTo>
                  <a:lnTo>
                    <a:pt x="115" y="69"/>
                  </a:lnTo>
                  <a:lnTo>
                    <a:pt x="110" y="62"/>
                  </a:lnTo>
                  <a:lnTo>
                    <a:pt x="101" y="56"/>
                  </a:lnTo>
                  <a:lnTo>
                    <a:pt x="89" y="53"/>
                  </a:lnTo>
                  <a:lnTo>
                    <a:pt x="103" y="49"/>
                  </a:lnTo>
                  <a:lnTo>
                    <a:pt x="115" y="42"/>
                  </a:lnTo>
                  <a:lnTo>
                    <a:pt x="123" y="33"/>
                  </a:lnTo>
                  <a:lnTo>
                    <a:pt x="125" y="23"/>
                  </a:lnTo>
                  <a:lnTo>
                    <a:pt x="123" y="14"/>
                  </a:lnTo>
                  <a:lnTo>
                    <a:pt x="116" y="7"/>
                  </a:lnTo>
                  <a:lnTo>
                    <a:pt x="106" y="2"/>
                  </a:lnTo>
                  <a:lnTo>
                    <a:pt x="92" y="0"/>
                  </a:lnTo>
                  <a:lnTo>
                    <a:pt x="32" y="0"/>
                  </a:lnTo>
                  <a:lnTo>
                    <a:pt x="28" y="1"/>
                  </a:lnTo>
                  <a:lnTo>
                    <a:pt x="27" y="4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41" y="7"/>
                  </a:lnTo>
                  <a:lnTo>
                    <a:pt x="42" y="9"/>
                  </a:lnTo>
                  <a:lnTo>
                    <a:pt x="42" y="10"/>
                  </a:lnTo>
                  <a:lnTo>
                    <a:pt x="41" y="12"/>
                  </a:lnTo>
                  <a:lnTo>
                    <a:pt x="20" y="99"/>
                  </a:lnTo>
                  <a:close/>
                  <a:moveTo>
                    <a:pt x="46" y="51"/>
                  </a:moveTo>
                  <a:lnTo>
                    <a:pt x="56" y="12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60" y="6"/>
                  </a:lnTo>
                  <a:lnTo>
                    <a:pt x="64" y="6"/>
                  </a:lnTo>
                  <a:lnTo>
                    <a:pt x="89" y="6"/>
                  </a:lnTo>
                  <a:lnTo>
                    <a:pt x="95" y="6"/>
                  </a:lnTo>
                  <a:lnTo>
                    <a:pt x="99" y="8"/>
                  </a:lnTo>
                  <a:lnTo>
                    <a:pt x="103" y="10"/>
                  </a:lnTo>
                  <a:lnTo>
                    <a:pt x="105" y="12"/>
                  </a:lnTo>
                  <a:lnTo>
                    <a:pt x="107" y="15"/>
                  </a:lnTo>
                  <a:lnTo>
                    <a:pt x="109" y="18"/>
                  </a:lnTo>
                  <a:lnTo>
                    <a:pt x="109" y="21"/>
                  </a:lnTo>
                  <a:lnTo>
                    <a:pt x="109" y="23"/>
                  </a:lnTo>
                  <a:lnTo>
                    <a:pt x="107" y="33"/>
                  </a:lnTo>
                  <a:lnTo>
                    <a:pt x="99" y="42"/>
                  </a:lnTo>
                  <a:lnTo>
                    <a:pt x="88" y="49"/>
                  </a:lnTo>
                  <a:lnTo>
                    <a:pt x="73" y="51"/>
                  </a:lnTo>
                  <a:lnTo>
                    <a:pt x="46" y="51"/>
                  </a:lnTo>
                  <a:close/>
                  <a:moveTo>
                    <a:pt x="38" y="106"/>
                  </a:moveTo>
                  <a:lnTo>
                    <a:pt x="35" y="106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45" y="56"/>
                  </a:lnTo>
                  <a:lnTo>
                    <a:pt x="79" y="56"/>
                  </a:lnTo>
                  <a:lnTo>
                    <a:pt x="89" y="58"/>
                  </a:lnTo>
                  <a:lnTo>
                    <a:pt x="96" y="62"/>
                  </a:lnTo>
                  <a:lnTo>
                    <a:pt x="99" y="69"/>
                  </a:lnTo>
                  <a:lnTo>
                    <a:pt x="101" y="76"/>
                  </a:lnTo>
                  <a:lnTo>
                    <a:pt x="98" y="87"/>
                  </a:lnTo>
                  <a:lnTo>
                    <a:pt x="90" y="97"/>
                  </a:lnTo>
                  <a:lnTo>
                    <a:pt x="78" y="104"/>
                  </a:lnTo>
                  <a:lnTo>
                    <a:pt x="64" y="106"/>
                  </a:lnTo>
                  <a:lnTo>
                    <a:pt x="38" y="10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32" name="Freeform 468"/>
            <p:cNvSpPr>
              <a:spLocks noChangeAspect="1"/>
            </p:cNvSpPr>
            <p:nvPr/>
          </p:nvSpPr>
          <p:spPr bwMode="auto">
            <a:xfrm>
              <a:off x="2900" y="1017"/>
              <a:ext cx="175" cy="112"/>
            </a:xfrm>
            <a:custGeom>
              <a:avLst/>
              <a:gdLst>
                <a:gd name="T0" fmla="*/ 156 w 175"/>
                <a:gd name="T1" fmla="*/ 10 h 112"/>
                <a:gd name="T2" fmla="*/ 162 w 175"/>
                <a:gd name="T3" fmla="*/ 6 h 112"/>
                <a:gd name="T4" fmla="*/ 173 w 175"/>
                <a:gd name="T5" fmla="*/ 6 h 112"/>
                <a:gd name="T6" fmla="*/ 173 w 175"/>
                <a:gd name="T7" fmla="*/ 0 h 112"/>
                <a:gd name="T8" fmla="*/ 147 w 175"/>
                <a:gd name="T9" fmla="*/ 0 h 112"/>
                <a:gd name="T10" fmla="*/ 143 w 175"/>
                <a:gd name="T11" fmla="*/ 1 h 112"/>
                <a:gd name="T12" fmla="*/ 140 w 175"/>
                <a:gd name="T13" fmla="*/ 3 h 112"/>
                <a:gd name="T14" fmla="*/ 61 w 175"/>
                <a:gd name="T15" fmla="*/ 4 h 112"/>
                <a:gd name="T16" fmla="*/ 60 w 175"/>
                <a:gd name="T17" fmla="*/ 1 h 112"/>
                <a:gd name="T18" fmla="*/ 55 w 175"/>
                <a:gd name="T19" fmla="*/ 0 h 112"/>
                <a:gd name="T20" fmla="*/ 28 w 175"/>
                <a:gd name="T21" fmla="*/ 1 h 112"/>
                <a:gd name="T22" fmla="*/ 28 w 175"/>
                <a:gd name="T23" fmla="*/ 6 h 112"/>
                <a:gd name="T24" fmla="*/ 35 w 175"/>
                <a:gd name="T25" fmla="*/ 6 h 112"/>
                <a:gd name="T26" fmla="*/ 41 w 175"/>
                <a:gd name="T27" fmla="*/ 7 h 112"/>
                <a:gd name="T28" fmla="*/ 42 w 175"/>
                <a:gd name="T29" fmla="*/ 10 h 112"/>
                <a:gd name="T30" fmla="*/ 20 w 175"/>
                <a:gd name="T31" fmla="*/ 94 h 112"/>
                <a:gd name="T32" fmla="*/ 16 w 175"/>
                <a:gd name="T33" fmla="*/ 102 h 112"/>
                <a:gd name="T34" fmla="*/ 3 w 175"/>
                <a:gd name="T35" fmla="*/ 106 h 112"/>
                <a:gd name="T36" fmla="*/ 0 w 175"/>
                <a:gd name="T37" fmla="*/ 110 h 112"/>
                <a:gd name="T38" fmla="*/ 2 w 175"/>
                <a:gd name="T39" fmla="*/ 112 h 112"/>
                <a:gd name="T40" fmla="*/ 19 w 175"/>
                <a:gd name="T41" fmla="*/ 111 h 112"/>
                <a:gd name="T42" fmla="*/ 28 w 175"/>
                <a:gd name="T43" fmla="*/ 112 h 112"/>
                <a:gd name="T44" fmla="*/ 37 w 175"/>
                <a:gd name="T45" fmla="*/ 112 h 112"/>
                <a:gd name="T46" fmla="*/ 39 w 175"/>
                <a:gd name="T47" fmla="*/ 112 h 112"/>
                <a:gd name="T48" fmla="*/ 40 w 175"/>
                <a:gd name="T49" fmla="*/ 108 h 112"/>
                <a:gd name="T50" fmla="*/ 36 w 175"/>
                <a:gd name="T51" fmla="*/ 106 h 112"/>
                <a:gd name="T52" fmla="*/ 27 w 175"/>
                <a:gd name="T53" fmla="*/ 103 h 112"/>
                <a:gd name="T54" fmla="*/ 26 w 175"/>
                <a:gd name="T55" fmla="*/ 99 h 112"/>
                <a:gd name="T56" fmla="*/ 27 w 175"/>
                <a:gd name="T57" fmla="*/ 95 h 112"/>
                <a:gd name="T58" fmla="*/ 49 w 175"/>
                <a:gd name="T59" fmla="*/ 8 h 112"/>
                <a:gd name="T60" fmla="*/ 67 w 175"/>
                <a:gd name="T61" fmla="*/ 111 h 112"/>
                <a:gd name="T62" fmla="*/ 72 w 175"/>
                <a:gd name="T63" fmla="*/ 111 h 112"/>
                <a:gd name="T64" fmla="*/ 143 w 175"/>
                <a:gd name="T65" fmla="*/ 6 h 112"/>
                <a:gd name="T66" fmla="*/ 120 w 175"/>
                <a:gd name="T67" fmla="*/ 99 h 112"/>
                <a:gd name="T68" fmla="*/ 117 w 175"/>
                <a:gd name="T69" fmla="*/ 105 h 112"/>
                <a:gd name="T70" fmla="*/ 106 w 175"/>
                <a:gd name="T71" fmla="*/ 106 h 112"/>
                <a:gd name="T72" fmla="*/ 101 w 175"/>
                <a:gd name="T73" fmla="*/ 110 h 112"/>
                <a:gd name="T74" fmla="*/ 103 w 175"/>
                <a:gd name="T75" fmla="*/ 112 h 112"/>
                <a:gd name="T76" fmla="*/ 124 w 175"/>
                <a:gd name="T77" fmla="*/ 111 h 112"/>
                <a:gd name="T78" fmla="*/ 134 w 175"/>
                <a:gd name="T79" fmla="*/ 112 h 112"/>
                <a:gd name="T80" fmla="*/ 145 w 175"/>
                <a:gd name="T81" fmla="*/ 112 h 112"/>
                <a:gd name="T82" fmla="*/ 147 w 175"/>
                <a:gd name="T83" fmla="*/ 112 h 112"/>
                <a:gd name="T84" fmla="*/ 148 w 175"/>
                <a:gd name="T85" fmla="*/ 108 h 112"/>
                <a:gd name="T86" fmla="*/ 143 w 175"/>
                <a:gd name="T87" fmla="*/ 106 h 112"/>
                <a:gd name="T88" fmla="*/ 137 w 175"/>
                <a:gd name="T89" fmla="*/ 106 h 112"/>
                <a:gd name="T90" fmla="*/ 133 w 175"/>
                <a:gd name="T91" fmla="*/ 103 h 112"/>
                <a:gd name="T92" fmla="*/ 155 w 175"/>
                <a:gd name="T93" fmla="*/ 1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5" h="112">
                  <a:moveTo>
                    <a:pt x="155" y="13"/>
                  </a:moveTo>
                  <a:lnTo>
                    <a:pt x="156" y="10"/>
                  </a:lnTo>
                  <a:lnTo>
                    <a:pt x="158" y="7"/>
                  </a:lnTo>
                  <a:lnTo>
                    <a:pt x="162" y="6"/>
                  </a:lnTo>
                  <a:lnTo>
                    <a:pt x="169" y="6"/>
                  </a:lnTo>
                  <a:lnTo>
                    <a:pt x="173" y="6"/>
                  </a:lnTo>
                  <a:lnTo>
                    <a:pt x="175" y="3"/>
                  </a:lnTo>
                  <a:lnTo>
                    <a:pt x="173" y="0"/>
                  </a:lnTo>
                  <a:lnTo>
                    <a:pt x="170" y="0"/>
                  </a:lnTo>
                  <a:lnTo>
                    <a:pt x="147" y="0"/>
                  </a:lnTo>
                  <a:lnTo>
                    <a:pt x="145" y="0"/>
                  </a:lnTo>
                  <a:lnTo>
                    <a:pt x="143" y="1"/>
                  </a:lnTo>
                  <a:lnTo>
                    <a:pt x="142" y="2"/>
                  </a:lnTo>
                  <a:lnTo>
                    <a:pt x="140" y="3"/>
                  </a:lnTo>
                  <a:lnTo>
                    <a:pt x="77" y="97"/>
                  </a:lnTo>
                  <a:lnTo>
                    <a:pt x="61" y="4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32" y="0"/>
                  </a:lnTo>
                  <a:lnTo>
                    <a:pt x="28" y="1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41" y="7"/>
                  </a:lnTo>
                  <a:lnTo>
                    <a:pt x="42" y="9"/>
                  </a:lnTo>
                  <a:lnTo>
                    <a:pt x="42" y="10"/>
                  </a:lnTo>
                  <a:lnTo>
                    <a:pt x="41" y="12"/>
                  </a:lnTo>
                  <a:lnTo>
                    <a:pt x="20" y="94"/>
                  </a:lnTo>
                  <a:lnTo>
                    <a:pt x="19" y="99"/>
                  </a:lnTo>
                  <a:lnTo>
                    <a:pt x="16" y="102"/>
                  </a:lnTo>
                  <a:lnTo>
                    <a:pt x="11" y="105"/>
                  </a:lnTo>
                  <a:lnTo>
                    <a:pt x="3" y="106"/>
                  </a:lnTo>
                  <a:lnTo>
                    <a:pt x="1" y="107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2" y="112"/>
                  </a:lnTo>
                  <a:lnTo>
                    <a:pt x="11" y="112"/>
                  </a:lnTo>
                  <a:lnTo>
                    <a:pt x="19" y="111"/>
                  </a:lnTo>
                  <a:lnTo>
                    <a:pt x="23" y="111"/>
                  </a:lnTo>
                  <a:lnTo>
                    <a:pt x="28" y="112"/>
                  </a:lnTo>
                  <a:lnTo>
                    <a:pt x="33" y="112"/>
                  </a:lnTo>
                  <a:lnTo>
                    <a:pt x="37" y="112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40" y="110"/>
                  </a:lnTo>
                  <a:lnTo>
                    <a:pt x="40" y="108"/>
                  </a:lnTo>
                  <a:lnTo>
                    <a:pt x="39" y="106"/>
                  </a:lnTo>
                  <a:lnTo>
                    <a:pt x="36" y="106"/>
                  </a:lnTo>
                  <a:lnTo>
                    <a:pt x="30" y="105"/>
                  </a:lnTo>
                  <a:lnTo>
                    <a:pt x="27" y="103"/>
                  </a:lnTo>
                  <a:lnTo>
                    <a:pt x="26" y="101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5"/>
                  </a:lnTo>
                  <a:lnTo>
                    <a:pt x="48" y="8"/>
                  </a:lnTo>
                  <a:lnTo>
                    <a:pt x="49" y="8"/>
                  </a:lnTo>
                  <a:lnTo>
                    <a:pt x="66" y="108"/>
                  </a:lnTo>
                  <a:lnTo>
                    <a:pt x="67" y="111"/>
                  </a:lnTo>
                  <a:lnTo>
                    <a:pt x="69" y="112"/>
                  </a:lnTo>
                  <a:lnTo>
                    <a:pt x="72" y="111"/>
                  </a:lnTo>
                  <a:lnTo>
                    <a:pt x="74" y="108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20" y="99"/>
                  </a:lnTo>
                  <a:lnTo>
                    <a:pt x="119" y="103"/>
                  </a:lnTo>
                  <a:lnTo>
                    <a:pt x="117" y="105"/>
                  </a:lnTo>
                  <a:lnTo>
                    <a:pt x="113" y="106"/>
                  </a:lnTo>
                  <a:lnTo>
                    <a:pt x="106" y="106"/>
                  </a:lnTo>
                  <a:lnTo>
                    <a:pt x="102" y="107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3" y="112"/>
                  </a:lnTo>
                  <a:lnTo>
                    <a:pt x="113" y="111"/>
                  </a:lnTo>
                  <a:lnTo>
                    <a:pt x="124" y="111"/>
                  </a:lnTo>
                  <a:lnTo>
                    <a:pt x="128" y="111"/>
                  </a:lnTo>
                  <a:lnTo>
                    <a:pt x="134" y="112"/>
                  </a:lnTo>
                  <a:lnTo>
                    <a:pt x="140" y="112"/>
                  </a:lnTo>
                  <a:lnTo>
                    <a:pt x="145" y="112"/>
                  </a:lnTo>
                  <a:lnTo>
                    <a:pt x="145" y="112"/>
                  </a:lnTo>
                  <a:lnTo>
                    <a:pt x="147" y="112"/>
                  </a:lnTo>
                  <a:lnTo>
                    <a:pt x="148" y="110"/>
                  </a:lnTo>
                  <a:lnTo>
                    <a:pt x="148" y="108"/>
                  </a:lnTo>
                  <a:lnTo>
                    <a:pt x="147" y="106"/>
                  </a:lnTo>
                  <a:lnTo>
                    <a:pt x="143" y="106"/>
                  </a:lnTo>
                  <a:lnTo>
                    <a:pt x="141" y="106"/>
                  </a:lnTo>
                  <a:lnTo>
                    <a:pt x="137" y="106"/>
                  </a:lnTo>
                  <a:lnTo>
                    <a:pt x="133" y="105"/>
                  </a:lnTo>
                  <a:lnTo>
                    <a:pt x="133" y="103"/>
                  </a:lnTo>
                  <a:lnTo>
                    <a:pt x="133" y="100"/>
                  </a:lnTo>
                  <a:lnTo>
                    <a:pt x="155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33" name="Freeform 469"/>
            <p:cNvSpPr>
              <a:spLocks noChangeAspect="1"/>
            </p:cNvSpPr>
            <p:nvPr/>
          </p:nvSpPr>
          <p:spPr bwMode="auto">
            <a:xfrm>
              <a:off x="3083" y="1075"/>
              <a:ext cx="48" cy="77"/>
            </a:xfrm>
            <a:custGeom>
              <a:avLst/>
              <a:gdLst>
                <a:gd name="T0" fmla="*/ 30 w 48"/>
                <a:gd name="T1" fmla="*/ 3 h 77"/>
                <a:gd name="T2" fmla="*/ 30 w 48"/>
                <a:gd name="T3" fmla="*/ 1 h 77"/>
                <a:gd name="T4" fmla="*/ 29 w 48"/>
                <a:gd name="T5" fmla="*/ 0 h 77"/>
                <a:gd name="T6" fmla="*/ 28 w 48"/>
                <a:gd name="T7" fmla="*/ 0 h 77"/>
                <a:gd name="T8" fmla="*/ 26 w 48"/>
                <a:gd name="T9" fmla="*/ 0 h 77"/>
                <a:gd name="T10" fmla="*/ 19 w 48"/>
                <a:gd name="T11" fmla="*/ 4 h 77"/>
                <a:gd name="T12" fmla="*/ 12 w 48"/>
                <a:gd name="T13" fmla="*/ 6 h 77"/>
                <a:gd name="T14" fmla="*/ 6 w 48"/>
                <a:gd name="T15" fmla="*/ 7 h 77"/>
                <a:gd name="T16" fmla="*/ 2 w 48"/>
                <a:gd name="T17" fmla="*/ 7 h 77"/>
                <a:gd name="T18" fmla="*/ 0 w 48"/>
                <a:gd name="T19" fmla="*/ 7 h 77"/>
                <a:gd name="T20" fmla="*/ 0 w 48"/>
                <a:gd name="T21" fmla="*/ 12 h 77"/>
                <a:gd name="T22" fmla="*/ 2 w 48"/>
                <a:gd name="T23" fmla="*/ 12 h 77"/>
                <a:gd name="T24" fmla="*/ 5 w 48"/>
                <a:gd name="T25" fmla="*/ 12 h 77"/>
                <a:gd name="T26" fmla="*/ 9 w 48"/>
                <a:gd name="T27" fmla="*/ 12 h 77"/>
                <a:gd name="T28" fmla="*/ 14 w 48"/>
                <a:gd name="T29" fmla="*/ 11 h 77"/>
                <a:gd name="T30" fmla="*/ 19 w 48"/>
                <a:gd name="T31" fmla="*/ 9 h 77"/>
                <a:gd name="T32" fmla="*/ 19 w 48"/>
                <a:gd name="T33" fmla="*/ 67 h 77"/>
                <a:gd name="T34" fmla="*/ 19 w 48"/>
                <a:gd name="T35" fmla="*/ 70 h 77"/>
                <a:gd name="T36" fmla="*/ 18 w 48"/>
                <a:gd name="T37" fmla="*/ 71 h 77"/>
                <a:gd name="T38" fmla="*/ 14 w 48"/>
                <a:gd name="T39" fmla="*/ 72 h 77"/>
                <a:gd name="T40" fmla="*/ 7 w 48"/>
                <a:gd name="T41" fmla="*/ 72 h 77"/>
                <a:gd name="T42" fmla="*/ 1 w 48"/>
                <a:gd name="T43" fmla="*/ 72 h 77"/>
                <a:gd name="T44" fmla="*/ 1 w 48"/>
                <a:gd name="T45" fmla="*/ 77 h 77"/>
                <a:gd name="T46" fmla="*/ 13 w 48"/>
                <a:gd name="T47" fmla="*/ 77 h 77"/>
                <a:gd name="T48" fmla="*/ 25 w 48"/>
                <a:gd name="T49" fmla="*/ 77 h 77"/>
                <a:gd name="T50" fmla="*/ 36 w 48"/>
                <a:gd name="T51" fmla="*/ 77 h 77"/>
                <a:gd name="T52" fmla="*/ 48 w 48"/>
                <a:gd name="T53" fmla="*/ 77 h 77"/>
                <a:gd name="T54" fmla="*/ 48 w 48"/>
                <a:gd name="T55" fmla="*/ 72 h 77"/>
                <a:gd name="T56" fmla="*/ 42 w 48"/>
                <a:gd name="T57" fmla="*/ 72 h 77"/>
                <a:gd name="T58" fmla="*/ 35 w 48"/>
                <a:gd name="T59" fmla="*/ 72 h 77"/>
                <a:gd name="T60" fmla="*/ 31 w 48"/>
                <a:gd name="T61" fmla="*/ 71 h 77"/>
                <a:gd name="T62" fmla="*/ 30 w 48"/>
                <a:gd name="T63" fmla="*/ 70 h 77"/>
                <a:gd name="T64" fmla="*/ 30 w 48"/>
                <a:gd name="T65" fmla="*/ 67 h 77"/>
                <a:gd name="T66" fmla="*/ 30 w 48"/>
                <a:gd name="T67" fmla="*/ 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" h="77">
                  <a:moveTo>
                    <a:pt x="30" y="3"/>
                  </a:moveTo>
                  <a:lnTo>
                    <a:pt x="30" y="1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19" y="4"/>
                  </a:lnTo>
                  <a:lnTo>
                    <a:pt x="12" y="6"/>
                  </a:lnTo>
                  <a:lnTo>
                    <a:pt x="6" y="7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5" y="12"/>
                  </a:lnTo>
                  <a:lnTo>
                    <a:pt x="9" y="12"/>
                  </a:lnTo>
                  <a:lnTo>
                    <a:pt x="14" y="11"/>
                  </a:lnTo>
                  <a:lnTo>
                    <a:pt x="19" y="9"/>
                  </a:lnTo>
                  <a:lnTo>
                    <a:pt x="19" y="67"/>
                  </a:lnTo>
                  <a:lnTo>
                    <a:pt x="19" y="70"/>
                  </a:lnTo>
                  <a:lnTo>
                    <a:pt x="18" y="71"/>
                  </a:lnTo>
                  <a:lnTo>
                    <a:pt x="14" y="72"/>
                  </a:lnTo>
                  <a:lnTo>
                    <a:pt x="7" y="72"/>
                  </a:lnTo>
                  <a:lnTo>
                    <a:pt x="1" y="72"/>
                  </a:lnTo>
                  <a:lnTo>
                    <a:pt x="1" y="77"/>
                  </a:lnTo>
                  <a:lnTo>
                    <a:pt x="13" y="77"/>
                  </a:lnTo>
                  <a:lnTo>
                    <a:pt x="25" y="77"/>
                  </a:lnTo>
                  <a:lnTo>
                    <a:pt x="36" y="77"/>
                  </a:lnTo>
                  <a:lnTo>
                    <a:pt x="48" y="77"/>
                  </a:lnTo>
                  <a:lnTo>
                    <a:pt x="48" y="72"/>
                  </a:lnTo>
                  <a:lnTo>
                    <a:pt x="42" y="72"/>
                  </a:lnTo>
                  <a:lnTo>
                    <a:pt x="35" y="72"/>
                  </a:lnTo>
                  <a:lnTo>
                    <a:pt x="31" y="71"/>
                  </a:lnTo>
                  <a:lnTo>
                    <a:pt x="30" y="70"/>
                  </a:lnTo>
                  <a:lnTo>
                    <a:pt x="30" y="67"/>
                  </a:lnTo>
                  <a:lnTo>
                    <a:pt x="30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34" name="Freeform 470"/>
            <p:cNvSpPr>
              <a:spLocks noChangeAspect="1"/>
            </p:cNvSpPr>
            <p:nvPr/>
          </p:nvSpPr>
          <p:spPr bwMode="auto">
            <a:xfrm>
              <a:off x="3170" y="1017"/>
              <a:ext cx="174" cy="112"/>
            </a:xfrm>
            <a:custGeom>
              <a:avLst/>
              <a:gdLst>
                <a:gd name="T0" fmla="*/ 156 w 174"/>
                <a:gd name="T1" fmla="*/ 10 h 112"/>
                <a:gd name="T2" fmla="*/ 161 w 174"/>
                <a:gd name="T3" fmla="*/ 6 h 112"/>
                <a:gd name="T4" fmla="*/ 173 w 174"/>
                <a:gd name="T5" fmla="*/ 6 h 112"/>
                <a:gd name="T6" fmla="*/ 173 w 174"/>
                <a:gd name="T7" fmla="*/ 0 h 112"/>
                <a:gd name="T8" fmla="*/ 147 w 174"/>
                <a:gd name="T9" fmla="*/ 0 h 112"/>
                <a:gd name="T10" fmla="*/ 142 w 174"/>
                <a:gd name="T11" fmla="*/ 1 h 112"/>
                <a:gd name="T12" fmla="*/ 140 w 174"/>
                <a:gd name="T13" fmla="*/ 3 h 112"/>
                <a:gd name="T14" fmla="*/ 60 w 174"/>
                <a:gd name="T15" fmla="*/ 4 h 112"/>
                <a:gd name="T16" fmla="*/ 59 w 174"/>
                <a:gd name="T17" fmla="*/ 1 h 112"/>
                <a:gd name="T18" fmla="*/ 55 w 174"/>
                <a:gd name="T19" fmla="*/ 0 h 112"/>
                <a:gd name="T20" fmla="*/ 27 w 174"/>
                <a:gd name="T21" fmla="*/ 1 h 112"/>
                <a:gd name="T22" fmla="*/ 27 w 174"/>
                <a:gd name="T23" fmla="*/ 6 h 112"/>
                <a:gd name="T24" fmla="*/ 34 w 174"/>
                <a:gd name="T25" fmla="*/ 6 h 112"/>
                <a:gd name="T26" fmla="*/ 41 w 174"/>
                <a:gd name="T27" fmla="*/ 7 h 112"/>
                <a:gd name="T28" fmla="*/ 41 w 174"/>
                <a:gd name="T29" fmla="*/ 10 h 112"/>
                <a:gd name="T30" fmla="*/ 20 w 174"/>
                <a:gd name="T31" fmla="*/ 94 h 112"/>
                <a:gd name="T32" fmla="*/ 16 w 174"/>
                <a:gd name="T33" fmla="*/ 102 h 112"/>
                <a:gd name="T34" fmla="*/ 3 w 174"/>
                <a:gd name="T35" fmla="*/ 106 h 112"/>
                <a:gd name="T36" fmla="*/ 0 w 174"/>
                <a:gd name="T37" fmla="*/ 110 h 112"/>
                <a:gd name="T38" fmla="*/ 2 w 174"/>
                <a:gd name="T39" fmla="*/ 112 h 112"/>
                <a:gd name="T40" fmla="*/ 19 w 174"/>
                <a:gd name="T41" fmla="*/ 111 h 112"/>
                <a:gd name="T42" fmla="*/ 28 w 174"/>
                <a:gd name="T43" fmla="*/ 112 h 112"/>
                <a:gd name="T44" fmla="*/ 36 w 174"/>
                <a:gd name="T45" fmla="*/ 112 h 112"/>
                <a:gd name="T46" fmla="*/ 38 w 174"/>
                <a:gd name="T47" fmla="*/ 112 h 112"/>
                <a:gd name="T48" fmla="*/ 40 w 174"/>
                <a:gd name="T49" fmla="*/ 108 h 112"/>
                <a:gd name="T50" fmla="*/ 36 w 174"/>
                <a:gd name="T51" fmla="*/ 106 h 112"/>
                <a:gd name="T52" fmla="*/ 27 w 174"/>
                <a:gd name="T53" fmla="*/ 103 h 112"/>
                <a:gd name="T54" fmla="*/ 26 w 174"/>
                <a:gd name="T55" fmla="*/ 99 h 112"/>
                <a:gd name="T56" fmla="*/ 26 w 174"/>
                <a:gd name="T57" fmla="*/ 95 h 112"/>
                <a:gd name="T58" fmla="*/ 48 w 174"/>
                <a:gd name="T59" fmla="*/ 8 h 112"/>
                <a:gd name="T60" fmla="*/ 67 w 174"/>
                <a:gd name="T61" fmla="*/ 111 h 112"/>
                <a:gd name="T62" fmla="*/ 72 w 174"/>
                <a:gd name="T63" fmla="*/ 111 h 112"/>
                <a:gd name="T64" fmla="*/ 143 w 174"/>
                <a:gd name="T65" fmla="*/ 6 h 112"/>
                <a:gd name="T66" fmla="*/ 120 w 174"/>
                <a:gd name="T67" fmla="*/ 99 h 112"/>
                <a:gd name="T68" fmla="*/ 117 w 174"/>
                <a:gd name="T69" fmla="*/ 105 h 112"/>
                <a:gd name="T70" fmla="*/ 105 w 174"/>
                <a:gd name="T71" fmla="*/ 106 h 112"/>
                <a:gd name="T72" fmla="*/ 100 w 174"/>
                <a:gd name="T73" fmla="*/ 110 h 112"/>
                <a:gd name="T74" fmla="*/ 103 w 174"/>
                <a:gd name="T75" fmla="*/ 112 h 112"/>
                <a:gd name="T76" fmla="*/ 123 w 174"/>
                <a:gd name="T77" fmla="*/ 111 h 112"/>
                <a:gd name="T78" fmla="*/ 134 w 174"/>
                <a:gd name="T79" fmla="*/ 112 h 112"/>
                <a:gd name="T80" fmla="*/ 144 w 174"/>
                <a:gd name="T81" fmla="*/ 112 h 112"/>
                <a:gd name="T82" fmla="*/ 146 w 174"/>
                <a:gd name="T83" fmla="*/ 112 h 112"/>
                <a:gd name="T84" fmla="*/ 148 w 174"/>
                <a:gd name="T85" fmla="*/ 108 h 112"/>
                <a:gd name="T86" fmla="*/ 142 w 174"/>
                <a:gd name="T87" fmla="*/ 106 h 112"/>
                <a:gd name="T88" fmla="*/ 136 w 174"/>
                <a:gd name="T89" fmla="*/ 106 h 112"/>
                <a:gd name="T90" fmla="*/ 132 w 174"/>
                <a:gd name="T91" fmla="*/ 103 h 112"/>
                <a:gd name="T92" fmla="*/ 155 w 174"/>
                <a:gd name="T93" fmla="*/ 1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4" h="112">
                  <a:moveTo>
                    <a:pt x="155" y="13"/>
                  </a:moveTo>
                  <a:lnTo>
                    <a:pt x="156" y="10"/>
                  </a:lnTo>
                  <a:lnTo>
                    <a:pt x="158" y="7"/>
                  </a:lnTo>
                  <a:lnTo>
                    <a:pt x="161" y="6"/>
                  </a:lnTo>
                  <a:lnTo>
                    <a:pt x="169" y="6"/>
                  </a:lnTo>
                  <a:lnTo>
                    <a:pt x="173" y="6"/>
                  </a:lnTo>
                  <a:lnTo>
                    <a:pt x="174" y="3"/>
                  </a:lnTo>
                  <a:lnTo>
                    <a:pt x="173" y="0"/>
                  </a:lnTo>
                  <a:lnTo>
                    <a:pt x="169" y="0"/>
                  </a:lnTo>
                  <a:lnTo>
                    <a:pt x="147" y="0"/>
                  </a:lnTo>
                  <a:lnTo>
                    <a:pt x="144" y="0"/>
                  </a:lnTo>
                  <a:lnTo>
                    <a:pt x="142" y="1"/>
                  </a:lnTo>
                  <a:lnTo>
                    <a:pt x="141" y="2"/>
                  </a:lnTo>
                  <a:lnTo>
                    <a:pt x="140" y="3"/>
                  </a:lnTo>
                  <a:lnTo>
                    <a:pt x="77" y="97"/>
                  </a:lnTo>
                  <a:lnTo>
                    <a:pt x="60" y="4"/>
                  </a:lnTo>
                  <a:lnTo>
                    <a:pt x="60" y="2"/>
                  </a:lnTo>
                  <a:lnTo>
                    <a:pt x="59" y="1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31" y="0"/>
                  </a:lnTo>
                  <a:lnTo>
                    <a:pt x="27" y="1"/>
                  </a:lnTo>
                  <a:lnTo>
                    <a:pt x="26" y="4"/>
                  </a:lnTo>
                  <a:lnTo>
                    <a:pt x="27" y="6"/>
                  </a:lnTo>
                  <a:lnTo>
                    <a:pt x="31" y="6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10"/>
                  </a:lnTo>
                  <a:lnTo>
                    <a:pt x="41" y="12"/>
                  </a:lnTo>
                  <a:lnTo>
                    <a:pt x="20" y="94"/>
                  </a:lnTo>
                  <a:lnTo>
                    <a:pt x="19" y="99"/>
                  </a:lnTo>
                  <a:lnTo>
                    <a:pt x="16" y="102"/>
                  </a:lnTo>
                  <a:lnTo>
                    <a:pt x="11" y="105"/>
                  </a:lnTo>
                  <a:lnTo>
                    <a:pt x="3" y="106"/>
                  </a:lnTo>
                  <a:lnTo>
                    <a:pt x="1" y="107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2" y="112"/>
                  </a:lnTo>
                  <a:lnTo>
                    <a:pt x="10" y="112"/>
                  </a:lnTo>
                  <a:lnTo>
                    <a:pt x="19" y="111"/>
                  </a:lnTo>
                  <a:lnTo>
                    <a:pt x="23" y="111"/>
                  </a:lnTo>
                  <a:lnTo>
                    <a:pt x="28" y="112"/>
                  </a:lnTo>
                  <a:lnTo>
                    <a:pt x="33" y="112"/>
                  </a:lnTo>
                  <a:lnTo>
                    <a:pt x="36" y="112"/>
                  </a:lnTo>
                  <a:lnTo>
                    <a:pt x="37" y="112"/>
                  </a:lnTo>
                  <a:lnTo>
                    <a:pt x="38" y="112"/>
                  </a:lnTo>
                  <a:lnTo>
                    <a:pt x="39" y="110"/>
                  </a:lnTo>
                  <a:lnTo>
                    <a:pt x="40" y="108"/>
                  </a:lnTo>
                  <a:lnTo>
                    <a:pt x="38" y="106"/>
                  </a:lnTo>
                  <a:lnTo>
                    <a:pt x="36" y="106"/>
                  </a:lnTo>
                  <a:lnTo>
                    <a:pt x="30" y="105"/>
                  </a:lnTo>
                  <a:lnTo>
                    <a:pt x="27" y="103"/>
                  </a:lnTo>
                  <a:lnTo>
                    <a:pt x="26" y="101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6" y="95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66" y="108"/>
                  </a:lnTo>
                  <a:lnTo>
                    <a:pt x="67" y="111"/>
                  </a:lnTo>
                  <a:lnTo>
                    <a:pt x="69" y="112"/>
                  </a:lnTo>
                  <a:lnTo>
                    <a:pt x="72" y="111"/>
                  </a:lnTo>
                  <a:lnTo>
                    <a:pt x="74" y="108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20" y="99"/>
                  </a:lnTo>
                  <a:lnTo>
                    <a:pt x="119" y="103"/>
                  </a:lnTo>
                  <a:lnTo>
                    <a:pt x="117" y="105"/>
                  </a:lnTo>
                  <a:lnTo>
                    <a:pt x="113" y="106"/>
                  </a:lnTo>
                  <a:lnTo>
                    <a:pt x="105" y="106"/>
                  </a:lnTo>
                  <a:lnTo>
                    <a:pt x="102" y="107"/>
                  </a:lnTo>
                  <a:lnTo>
                    <a:pt x="100" y="110"/>
                  </a:lnTo>
                  <a:lnTo>
                    <a:pt x="101" y="111"/>
                  </a:lnTo>
                  <a:lnTo>
                    <a:pt x="103" y="112"/>
                  </a:lnTo>
                  <a:lnTo>
                    <a:pt x="113" y="111"/>
                  </a:lnTo>
                  <a:lnTo>
                    <a:pt x="123" y="111"/>
                  </a:lnTo>
                  <a:lnTo>
                    <a:pt x="128" y="111"/>
                  </a:lnTo>
                  <a:lnTo>
                    <a:pt x="134" y="112"/>
                  </a:lnTo>
                  <a:lnTo>
                    <a:pt x="140" y="112"/>
                  </a:lnTo>
                  <a:lnTo>
                    <a:pt x="144" y="112"/>
                  </a:lnTo>
                  <a:lnTo>
                    <a:pt x="145" y="112"/>
                  </a:lnTo>
                  <a:lnTo>
                    <a:pt x="146" y="112"/>
                  </a:lnTo>
                  <a:lnTo>
                    <a:pt x="147" y="110"/>
                  </a:lnTo>
                  <a:lnTo>
                    <a:pt x="148" y="108"/>
                  </a:lnTo>
                  <a:lnTo>
                    <a:pt x="146" y="106"/>
                  </a:lnTo>
                  <a:lnTo>
                    <a:pt x="142" y="106"/>
                  </a:lnTo>
                  <a:lnTo>
                    <a:pt x="140" y="106"/>
                  </a:lnTo>
                  <a:lnTo>
                    <a:pt x="136" y="106"/>
                  </a:lnTo>
                  <a:lnTo>
                    <a:pt x="133" y="105"/>
                  </a:lnTo>
                  <a:lnTo>
                    <a:pt x="132" y="103"/>
                  </a:lnTo>
                  <a:lnTo>
                    <a:pt x="133" y="100"/>
                  </a:lnTo>
                  <a:lnTo>
                    <a:pt x="155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35" name="Freeform 471"/>
            <p:cNvSpPr>
              <a:spLocks noChangeAspect="1"/>
            </p:cNvSpPr>
            <p:nvPr/>
          </p:nvSpPr>
          <p:spPr bwMode="auto">
            <a:xfrm>
              <a:off x="3347" y="1075"/>
              <a:ext cx="58" cy="77"/>
            </a:xfrm>
            <a:custGeom>
              <a:avLst/>
              <a:gdLst>
                <a:gd name="T0" fmla="*/ 58 w 58"/>
                <a:gd name="T1" fmla="*/ 55 h 77"/>
                <a:gd name="T2" fmla="*/ 53 w 58"/>
                <a:gd name="T3" fmla="*/ 55 h 77"/>
                <a:gd name="T4" fmla="*/ 52 w 58"/>
                <a:gd name="T5" fmla="*/ 57 h 77"/>
                <a:gd name="T6" fmla="*/ 52 w 58"/>
                <a:gd name="T7" fmla="*/ 61 h 77"/>
                <a:gd name="T8" fmla="*/ 51 w 58"/>
                <a:gd name="T9" fmla="*/ 64 h 77"/>
                <a:gd name="T10" fmla="*/ 50 w 58"/>
                <a:gd name="T11" fmla="*/ 66 h 77"/>
                <a:gd name="T12" fmla="*/ 47 w 58"/>
                <a:gd name="T13" fmla="*/ 66 h 77"/>
                <a:gd name="T14" fmla="*/ 44 w 58"/>
                <a:gd name="T15" fmla="*/ 66 h 77"/>
                <a:gd name="T16" fmla="*/ 40 w 58"/>
                <a:gd name="T17" fmla="*/ 66 h 77"/>
                <a:gd name="T18" fmla="*/ 37 w 58"/>
                <a:gd name="T19" fmla="*/ 66 h 77"/>
                <a:gd name="T20" fmla="*/ 14 w 58"/>
                <a:gd name="T21" fmla="*/ 66 h 77"/>
                <a:gd name="T22" fmla="*/ 26 w 58"/>
                <a:gd name="T23" fmla="*/ 57 h 77"/>
                <a:gd name="T24" fmla="*/ 37 w 58"/>
                <a:gd name="T25" fmla="*/ 49 h 77"/>
                <a:gd name="T26" fmla="*/ 45 w 58"/>
                <a:gd name="T27" fmla="*/ 44 h 77"/>
                <a:gd name="T28" fmla="*/ 52 w 58"/>
                <a:gd name="T29" fmla="*/ 38 h 77"/>
                <a:gd name="T30" fmla="*/ 56 w 58"/>
                <a:gd name="T31" fmla="*/ 31 h 77"/>
                <a:gd name="T32" fmla="*/ 58 w 58"/>
                <a:gd name="T33" fmla="*/ 23 h 77"/>
                <a:gd name="T34" fmla="*/ 55 w 58"/>
                <a:gd name="T35" fmla="*/ 13 h 77"/>
                <a:gd name="T36" fmla="*/ 49 w 58"/>
                <a:gd name="T37" fmla="*/ 6 h 77"/>
                <a:gd name="T38" fmla="*/ 39 w 58"/>
                <a:gd name="T39" fmla="*/ 1 h 77"/>
                <a:gd name="T40" fmla="*/ 27 w 58"/>
                <a:gd name="T41" fmla="*/ 0 h 77"/>
                <a:gd name="T42" fmla="*/ 16 w 58"/>
                <a:gd name="T43" fmla="*/ 1 h 77"/>
                <a:gd name="T44" fmla="*/ 7 w 58"/>
                <a:gd name="T45" fmla="*/ 6 h 77"/>
                <a:gd name="T46" fmla="*/ 2 w 58"/>
                <a:gd name="T47" fmla="*/ 12 h 77"/>
                <a:gd name="T48" fmla="*/ 0 w 58"/>
                <a:gd name="T49" fmla="*/ 20 h 77"/>
                <a:gd name="T50" fmla="*/ 0 w 58"/>
                <a:gd name="T51" fmla="*/ 24 h 77"/>
                <a:gd name="T52" fmla="*/ 2 w 58"/>
                <a:gd name="T53" fmla="*/ 26 h 77"/>
                <a:gd name="T54" fmla="*/ 5 w 58"/>
                <a:gd name="T55" fmla="*/ 27 h 77"/>
                <a:gd name="T56" fmla="*/ 6 w 58"/>
                <a:gd name="T57" fmla="*/ 27 h 77"/>
                <a:gd name="T58" fmla="*/ 9 w 58"/>
                <a:gd name="T59" fmla="*/ 27 h 77"/>
                <a:gd name="T60" fmla="*/ 11 w 58"/>
                <a:gd name="T61" fmla="*/ 26 h 77"/>
                <a:gd name="T62" fmla="*/ 13 w 58"/>
                <a:gd name="T63" fmla="*/ 23 h 77"/>
                <a:gd name="T64" fmla="*/ 13 w 58"/>
                <a:gd name="T65" fmla="*/ 20 h 77"/>
                <a:gd name="T66" fmla="*/ 11 w 58"/>
                <a:gd name="T67" fmla="*/ 15 h 77"/>
                <a:gd name="T68" fmla="*/ 7 w 58"/>
                <a:gd name="T69" fmla="*/ 13 h 77"/>
                <a:gd name="T70" fmla="*/ 10 w 58"/>
                <a:gd name="T71" fmla="*/ 10 h 77"/>
                <a:gd name="T72" fmla="*/ 14 w 58"/>
                <a:gd name="T73" fmla="*/ 7 h 77"/>
                <a:gd name="T74" fmla="*/ 19 w 58"/>
                <a:gd name="T75" fmla="*/ 5 h 77"/>
                <a:gd name="T76" fmla="*/ 25 w 58"/>
                <a:gd name="T77" fmla="*/ 5 h 77"/>
                <a:gd name="T78" fmla="*/ 33 w 58"/>
                <a:gd name="T79" fmla="*/ 6 h 77"/>
                <a:gd name="T80" fmla="*/ 39 w 58"/>
                <a:gd name="T81" fmla="*/ 9 h 77"/>
                <a:gd name="T82" fmla="*/ 44 w 58"/>
                <a:gd name="T83" fmla="*/ 15 h 77"/>
                <a:gd name="T84" fmla="*/ 45 w 58"/>
                <a:gd name="T85" fmla="*/ 23 h 77"/>
                <a:gd name="T86" fmla="*/ 44 w 58"/>
                <a:gd name="T87" fmla="*/ 30 h 77"/>
                <a:gd name="T88" fmla="*/ 41 w 58"/>
                <a:gd name="T89" fmla="*/ 36 h 77"/>
                <a:gd name="T90" fmla="*/ 36 w 58"/>
                <a:gd name="T91" fmla="*/ 42 h 77"/>
                <a:gd name="T92" fmla="*/ 30 w 58"/>
                <a:gd name="T93" fmla="*/ 48 h 77"/>
                <a:gd name="T94" fmla="*/ 1 w 58"/>
                <a:gd name="T95" fmla="*/ 72 h 77"/>
                <a:gd name="T96" fmla="*/ 0 w 58"/>
                <a:gd name="T97" fmla="*/ 73 h 77"/>
                <a:gd name="T98" fmla="*/ 0 w 58"/>
                <a:gd name="T99" fmla="*/ 74 h 77"/>
                <a:gd name="T100" fmla="*/ 0 w 58"/>
                <a:gd name="T101" fmla="*/ 77 h 77"/>
                <a:gd name="T102" fmla="*/ 54 w 58"/>
                <a:gd name="T103" fmla="*/ 77 h 77"/>
                <a:gd name="T104" fmla="*/ 58 w 58"/>
                <a:gd name="T105" fmla="*/ 5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8" h="77">
                  <a:moveTo>
                    <a:pt x="58" y="55"/>
                  </a:moveTo>
                  <a:lnTo>
                    <a:pt x="53" y="55"/>
                  </a:lnTo>
                  <a:lnTo>
                    <a:pt x="52" y="57"/>
                  </a:lnTo>
                  <a:lnTo>
                    <a:pt x="52" y="61"/>
                  </a:lnTo>
                  <a:lnTo>
                    <a:pt x="51" y="64"/>
                  </a:lnTo>
                  <a:lnTo>
                    <a:pt x="50" y="66"/>
                  </a:lnTo>
                  <a:lnTo>
                    <a:pt x="47" y="66"/>
                  </a:lnTo>
                  <a:lnTo>
                    <a:pt x="44" y="66"/>
                  </a:lnTo>
                  <a:lnTo>
                    <a:pt x="40" y="66"/>
                  </a:lnTo>
                  <a:lnTo>
                    <a:pt x="37" y="66"/>
                  </a:lnTo>
                  <a:lnTo>
                    <a:pt x="14" y="66"/>
                  </a:lnTo>
                  <a:lnTo>
                    <a:pt x="26" y="57"/>
                  </a:lnTo>
                  <a:lnTo>
                    <a:pt x="37" y="49"/>
                  </a:lnTo>
                  <a:lnTo>
                    <a:pt x="45" y="44"/>
                  </a:lnTo>
                  <a:lnTo>
                    <a:pt x="52" y="38"/>
                  </a:lnTo>
                  <a:lnTo>
                    <a:pt x="56" y="31"/>
                  </a:lnTo>
                  <a:lnTo>
                    <a:pt x="58" y="23"/>
                  </a:lnTo>
                  <a:lnTo>
                    <a:pt x="55" y="13"/>
                  </a:lnTo>
                  <a:lnTo>
                    <a:pt x="49" y="6"/>
                  </a:lnTo>
                  <a:lnTo>
                    <a:pt x="39" y="1"/>
                  </a:lnTo>
                  <a:lnTo>
                    <a:pt x="27" y="0"/>
                  </a:lnTo>
                  <a:lnTo>
                    <a:pt x="16" y="1"/>
                  </a:lnTo>
                  <a:lnTo>
                    <a:pt x="7" y="6"/>
                  </a:lnTo>
                  <a:lnTo>
                    <a:pt x="2" y="12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5" y="27"/>
                  </a:lnTo>
                  <a:lnTo>
                    <a:pt x="6" y="27"/>
                  </a:lnTo>
                  <a:lnTo>
                    <a:pt x="9" y="27"/>
                  </a:lnTo>
                  <a:lnTo>
                    <a:pt x="11" y="26"/>
                  </a:lnTo>
                  <a:lnTo>
                    <a:pt x="13" y="23"/>
                  </a:lnTo>
                  <a:lnTo>
                    <a:pt x="13" y="20"/>
                  </a:lnTo>
                  <a:lnTo>
                    <a:pt x="11" y="15"/>
                  </a:lnTo>
                  <a:lnTo>
                    <a:pt x="7" y="13"/>
                  </a:lnTo>
                  <a:lnTo>
                    <a:pt x="10" y="10"/>
                  </a:lnTo>
                  <a:lnTo>
                    <a:pt x="14" y="7"/>
                  </a:lnTo>
                  <a:lnTo>
                    <a:pt x="19" y="5"/>
                  </a:lnTo>
                  <a:lnTo>
                    <a:pt x="25" y="5"/>
                  </a:lnTo>
                  <a:lnTo>
                    <a:pt x="33" y="6"/>
                  </a:lnTo>
                  <a:lnTo>
                    <a:pt x="39" y="9"/>
                  </a:lnTo>
                  <a:lnTo>
                    <a:pt x="44" y="15"/>
                  </a:lnTo>
                  <a:lnTo>
                    <a:pt x="45" y="23"/>
                  </a:lnTo>
                  <a:lnTo>
                    <a:pt x="44" y="30"/>
                  </a:lnTo>
                  <a:lnTo>
                    <a:pt x="41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1" y="72"/>
                  </a:lnTo>
                  <a:lnTo>
                    <a:pt x="0" y="73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54" y="77"/>
                  </a:lnTo>
                  <a:lnTo>
                    <a:pt x="58" y="5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36" name="Freeform 472"/>
            <p:cNvSpPr>
              <a:spLocks noChangeAspect="1"/>
            </p:cNvSpPr>
            <p:nvPr/>
          </p:nvSpPr>
          <p:spPr bwMode="auto">
            <a:xfrm>
              <a:off x="3452" y="896"/>
              <a:ext cx="55" cy="234"/>
            </a:xfrm>
            <a:custGeom>
              <a:avLst/>
              <a:gdLst>
                <a:gd name="T0" fmla="*/ 55 w 55"/>
                <a:gd name="T1" fmla="*/ 117 h 234"/>
                <a:gd name="T2" fmla="*/ 54 w 55"/>
                <a:gd name="T3" fmla="*/ 101 h 234"/>
                <a:gd name="T4" fmla="*/ 52 w 55"/>
                <a:gd name="T5" fmla="*/ 83 h 234"/>
                <a:gd name="T6" fmla="*/ 47 w 55"/>
                <a:gd name="T7" fmla="*/ 64 h 234"/>
                <a:gd name="T8" fmla="*/ 39 w 55"/>
                <a:gd name="T9" fmla="*/ 44 h 234"/>
                <a:gd name="T10" fmla="*/ 28 w 55"/>
                <a:gd name="T11" fmla="*/ 25 h 234"/>
                <a:gd name="T12" fmla="*/ 16 w 55"/>
                <a:gd name="T13" fmla="*/ 11 h 234"/>
                <a:gd name="T14" fmla="*/ 7 w 55"/>
                <a:gd name="T15" fmla="*/ 3 h 234"/>
                <a:gd name="T16" fmla="*/ 3 w 55"/>
                <a:gd name="T17" fmla="*/ 0 h 234"/>
                <a:gd name="T18" fmla="*/ 1 w 55"/>
                <a:gd name="T19" fmla="*/ 0 h 234"/>
                <a:gd name="T20" fmla="*/ 0 w 55"/>
                <a:gd name="T21" fmla="*/ 2 h 234"/>
                <a:gd name="T22" fmla="*/ 0 w 55"/>
                <a:gd name="T23" fmla="*/ 3 h 234"/>
                <a:gd name="T24" fmla="*/ 1 w 55"/>
                <a:gd name="T25" fmla="*/ 3 h 234"/>
                <a:gd name="T26" fmla="*/ 2 w 55"/>
                <a:gd name="T27" fmla="*/ 5 h 234"/>
                <a:gd name="T28" fmla="*/ 5 w 55"/>
                <a:gd name="T29" fmla="*/ 7 h 234"/>
                <a:gd name="T30" fmla="*/ 20 w 55"/>
                <a:gd name="T31" fmla="*/ 27 h 234"/>
                <a:gd name="T32" fmla="*/ 31 w 55"/>
                <a:gd name="T33" fmla="*/ 52 h 234"/>
                <a:gd name="T34" fmla="*/ 39 w 55"/>
                <a:gd name="T35" fmla="*/ 82 h 234"/>
                <a:gd name="T36" fmla="*/ 41 w 55"/>
                <a:gd name="T37" fmla="*/ 117 h 234"/>
                <a:gd name="T38" fmla="*/ 39 w 55"/>
                <a:gd name="T39" fmla="*/ 147 h 234"/>
                <a:gd name="T40" fmla="*/ 33 w 55"/>
                <a:gd name="T41" fmla="*/ 176 h 234"/>
                <a:gd name="T42" fmla="*/ 21 w 55"/>
                <a:gd name="T43" fmla="*/ 203 h 234"/>
                <a:gd name="T44" fmla="*/ 3 w 55"/>
                <a:gd name="T45" fmla="*/ 227 h 234"/>
                <a:gd name="T46" fmla="*/ 1 w 55"/>
                <a:gd name="T47" fmla="*/ 230 h 234"/>
                <a:gd name="T48" fmla="*/ 0 w 55"/>
                <a:gd name="T49" fmla="*/ 231 h 234"/>
                <a:gd name="T50" fmla="*/ 1 w 55"/>
                <a:gd name="T51" fmla="*/ 233 h 234"/>
                <a:gd name="T52" fmla="*/ 3 w 55"/>
                <a:gd name="T53" fmla="*/ 234 h 234"/>
                <a:gd name="T54" fmla="*/ 8 w 55"/>
                <a:gd name="T55" fmla="*/ 231 h 234"/>
                <a:gd name="T56" fmla="*/ 17 w 55"/>
                <a:gd name="T57" fmla="*/ 222 h 234"/>
                <a:gd name="T58" fmla="*/ 29 w 55"/>
                <a:gd name="T59" fmla="*/ 208 h 234"/>
                <a:gd name="T60" fmla="*/ 40 w 55"/>
                <a:gd name="T61" fmla="*/ 188 h 234"/>
                <a:gd name="T62" fmla="*/ 47 w 55"/>
                <a:gd name="T63" fmla="*/ 169 h 234"/>
                <a:gd name="T64" fmla="*/ 52 w 55"/>
                <a:gd name="T65" fmla="*/ 150 h 234"/>
                <a:gd name="T66" fmla="*/ 54 w 55"/>
                <a:gd name="T67" fmla="*/ 133 h 234"/>
                <a:gd name="T68" fmla="*/ 55 w 55"/>
                <a:gd name="T69" fmla="*/ 11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4">
                  <a:moveTo>
                    <a:pt x="55" y="117"/>
                  </a:moveTo>
                  <a:lnTo>
                    <a:pt x="54" y="101"/>
                  </a:lnTo>
                  <a:lnTo>
                    <a:pt x="52" y="83"/>
                  </a:lnTo>
                  <a:lnTo>
                    <a:pt x="47" y="64"/>
                  </a:lnTo>
                  <a:lnTo>
                    <a:pt x="39" y="44"/>
                  </a:lnTo>
                  <a:lnTo>
                    <a:pt x="28" y="25"/>
                  </a:lnTo>
                  <a:lnTo>
                    <a:pt x="16" y="11"/>
                  </a:lnTo>
                  <a:lnTo>
                    <a:pt x="7" y="3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5"/>
                  </a:lnTo>
                  <a:lnTo>
                    <a:pt x="5" y="7"/>
                  </a:lnTo>
                  <a:lnTo>
                    <a:pt x="20" y="27"/>
                  </a:lnTo>
                  <a:lnTo>
                    <a:pt x="31" y="52"/>
                  </a:lnTo>
                  <a:lnTo>
                    <a:pt x="39" y="82"/>
                  </a:lnTo>
                  <a:lnTo>
                    <a:pt x="41" y="117"/>
                  </a:lnTo>
                  <a:lnTo>
                    <a:pt x="39" y="147"/>
                  </a:lnTo>
                  <a:lnTo>
                    <a:pt x="33" y="176"/>
                  </a:lnTo>
                  <a:lnTo>
                    <a:pt x="21" y="203"/>
                  </a:lnTo>
                  <a:lnTo>
                    <a:pt x="3" y="227"/>
                  </a:lnTo>
                  <a:lnTo>
                    <a:pt x="1" y="230"/>
                  </a:lnTo>
                  <a:lnTo>
                    <a:pt x="0" y="231"/>
                  </a:lnTo>
                  <a:lnTo>
                    <a:pt x="1" y="233"/>
                  </a:lnTo>
                  <a:lnTo>
                    <a:pt x="3" y="234"/>
                  </a:lnTo>
                  <a:lnTo>
                    <a:pt x="8" y="231"/>
                  </a:lnTo>
                  <a:lnTo>
                    <a:pt x="17" y="222"/>
                  </a:lnTo>
                  <a:lnTo>
                    <a:pt x="29" y="208"/>
                  </a:lnTo>
                  <a:lnTo>
                    <a:pt x="40" y="188"/>
                  </a:lnTo>
                  <a:lnTo>
                    <a:pt x="47" y="169"/>
                  </a:lnTo>
                  <a:lnTo>
                    <a:pt x="52" y="150"/>
                  </a:lnTo>
                  <a:lnTo>
                    <a:pt x="54" y="133"/>
                  </a:lnTo>
                  <a:lnTo>
                    <a:pt x="55" y="1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37" name="Freeform 473"/>
            <p:cNvSpPr>
              <a:spLocks noChangeAspect="1" noEditPoints="1"/>
            </p:cNvSpPr>
            <p:nvPr/>
          </p:nvSpPr>
          <p:spPr bwMode="auto">
            <a:xfrm>
              <a:off x="3614" y="922"/>
              <a:ext cx="143" cy="181"/>
            </a:xfrm>
            <a:custGeom>
              <a:avLst/>
              <a:gdLst>
                <a:gd name="T0" fmla="*/ 139 w 143"/>
                <a:gd name="T1" fmla="*/ 10 h 181"/>
                <a:gd name="T2" fmla="*/ 142 w 143"/>
                <a:gd name="T3" fmla="*/ 8 h 181"/>
                <a:gd name="T4" fmla="*/ 143 w 143"/>
                <a:gd name="T5" fmla="*/ 5 h 181"/>
                <a:gd name="T6" fmla="*/ 142 w 143"/>
                <a:gd name="T7" fmla="*/ 2 h 181"/>
                <a:gd name="T8" fmla="*/ 138 w 143"/>
                <a:gd name="T9" fmla="*/ 0 h 181"/>
                <a:gd name="T10" fmla="*/ 136 w 143"/>
                <a:gd name="T11" fmla="*/ 1 h 181"/>
                <a:gd name="T12" fmla="*/ 134 w 143"/>
                <a:gd name="T13" fmla="*/ 2 h 181"/>
                <a:gd name="T14" fmla="*/ 5 w 143"/>
                <a:gd name="T15" fmla="*/ 63 h 181"/>
                <a:gd name="T16" fmla="*/ 1 w 143"/>
                <a:gd name="T17" fmla="*/ 66 h 181"/>
                <a:gd name="T18" fmla="*/ 0 w 143"/>
                <a:gd name="T19" fmla="*/ 68 h 181"/>
                <a:gd name="T20" fmla="*/ 1 w 143"/>
                <a:gd name="T21" fmla="*/ 71 h 181"/>
                <a:gd name="T22" fmla="*/ 5 w 143"/>
                <a:gd name="T23" fmla="*/ 73 h 181"/>
                <a:gd name="T24" fmla="*/ 134 w 143"/>
                <a:gd name="T25" fmla="*/ 134 h 181"/>
                <a:gd name="T26" fmla="*/ 137 w 143"/>
                <a:gd name="T27" fmla="*/ 136 h 181"/>
                <a:gd name="T28" fmla="*/ 138 w 143"/>
                <a:gd name="T29" fmla="*/ 136 h 181"/>
                <a:gd name="T30" fmla="*/ 142 w 143"/>
                <a:gd name="T31" fmla="*/ 135 h 181"/>
                <a:gd name="T32" fmla="*/ 143 w 143"/>
                <a:gd name="T33" fmla="*/ 131 h 181"/>
                <a:gd name="T34" fmla="*/ 142 w 143"/>
                <a:gd name="T35" fmla="*/ 128 h 181"/>
                <a:gd name="T36" fmla="*/ 138 w 143"/>
                <a:gd name="T37" fmla="*/ 126 h 181"/>
                <a:gd name="T38" fmla="*/ 16 w 143"/>
                <a:gd name="T39" fmla="*/ 68 h 181"/>
                <a:gd name="T40" fmla="*/ 139 w 143"/>
                <a:gd name="T41" fmla="*/ 10 h 181"/>
                <a:gd name="T42" fmla="*/ 135 w 143"/>
                <a:gd name="T43" fmla="*/ 181 h 181"/>
                <a:gd name="T44" fmla="*/ 138 w 143"/>
                <a:gd name="T45" fmla="*/ 181 h 181"/>
                <a:gd name="T46" fmla="*/ 141 w 143"/>
                <a:gd name="T47" fmla="*/ 181 h 181"/>
                <a:gd name="T48" fmla="*/ 142 w 143"/>
                <a:gd name="T49" fmla="*/ 179 h 181"/>
                <a:gd name="T50" fmla="*/ 143 w 143"/>
                <a:gd name="T51" fmla="*/ 177 h 181"/>
                <a:gd name="T52" fmla="*/ 142 w 143"/>
                <a:gd name="T53" fmla="*/ 174 h 181"/>
                <a:gd name="T54" fmla="*/ 140 w 143"/>
                <a:gd name="T55" fmla="*/ 173 h 181"/>
                <a:gd name="T56" fmla="*/ 138 w 143"/>
                <a:gd name="T57" fmla="*/ 172 h 181"/>
                <a:gd name="T58" fmla="*/ 135 w 143"/>
                <a:gd name="T59" fmla="*/ 172 h 181"/>
                <a:gd name="T60" fmla="*/ 9 w 143"/>
                <a:gd name="T61" fmla="*/ 172 h 181"/>
                <a:gd name="T62" fmla="*/ 6 w 143"/>
                <a:gd name="T63" fmla="*/ 172 h 181"/>
                <a:gd name="T64" fmla="*/ 3 w 143"/>
                <a:gd name="T65" fmla="*/ 173 h 181"/>
                <a:gd name="T66" fmla="*/ 1 w 143"/>
                <a:gd name="T67" fmla="*/ 174 h 181"/>
                <a:gd name="T68" fmla="*/ 0 w 143"/>
                <a:gd name="T69" fmla="*/ 177 h 181"/>
                <a:gd name="T70" fmla="*/ 1 w 143"/>
                <a:gd name="T71" fmla="*/ 179 h 181"/>
                <a:gd name="T72" fmla="*/ 3 w 143"/>
                <a:gd name="T73" fmla="*/ 181 h 181"/>
                <a:gd name="T74" fmla="*/ 6 w 143"/>
                <a:gd name="T75" fmla="*/ 181 h 181"/>
                <a:gd name="T76" fmla="*/ 9 w 143"/>
                <a:gd name="T77" fmla="*/ 181 h 181"/>
                <a:gd name="T78" fmla="*/ 135 w 143"/>
                <a:gd name="T7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3" h="181">
                  <a:moveTo>
                    <a:pt x="139" y="10"/>
                  </a:moveTo>
                  <a:lnTo>
                    <a:pt x="142" y="8"/>
                  </a:lnTo>
                  <a:lnTo>
                    <a:pt x="143" y="5"/>
                  </a:lnTo>
                  <a:lnTo>
                    <a:pt x="142" y="2"/>
                  </a:lnTo>
                  <a:lnTo>
                    <a:pt x="138" y="0"/>
                  </a:lnTo>
                  <a:lnTo>
                    <a:pt x="136" y="1"/>
                  </a:lnTo>
                  <a:lnTo>
                    <a:pt x="134" y="2"/>
                  </a:lnTo>
                  <a:lnTo>
                    <a:pt x="5" y="63"/>
                  </a:lnTo>
                  <a:lnTo>
                    <a:pt x="1" y="66"/>
                  </a:lnTo>
                  <a:lnTo>
                    <a:pt x="0" y="68"/>
                  </a:lnTo>
                  <a:lnTo>
                    <a:pt x="1" y="71"/>
                  </a:lnTo>
                  <a:lnTo>
                    <a:pt x="5" y="73"/>
                  </a:lnTo>
                  <a:lnTo>
                    <a:pt x="134" y="134"/>
                  </a:lnTo>
                  <a:lnTo>
                    <a:pt x="137" y="136"/>
                  </a:lnTo>
                  <a:lnTo>
                    <a:pt x="138" y="136"/>
                  </a:lnTo>
                  <a:lnTo>
                    <a:pt x="142" y="135"/>
                  </a:lnTo>
                  <a:lnTo>
                    <a:pt x="143" y="131"/>
                  </a:lnTo>
                  <a:lnTo>
                    <a:pt x="142" y="128"/>
                  </a:lnTo>
                  <a:lnTo>
                    <a:pt x="138" y="126"/>
                  </a:lnTo>
                  <a:lnTo>
                    <a:pt x="16" y="68"/>
                  </a:lnTo>
                  <a:lnTo>
                    <a:pt x="139" y="10"/>
                  </a:lnTo>
                  <a:close/>
                  <a:moveTo>
                    <a:pt x="135" y="181"/>
                  </a:moveTo>
                  <a:lnTo>
                    <a:pt x="138" y="181"/>
                  </a:lnTo>
                  <a:lnTo>
                    <a:pt x="141" y="181"/>
                  </a:lnTo>
                  <a:lnTo>
                    <a:pt x="142" y="179"/>
                  </a:lnTo>
                  <a:lnTo>
                    <a:pt x="143" y="177"/>
                  </a:lnTo>
                  <a:lnTo>
                    <a:pt x="142" y="174"/>
                  </a:lnTo>
                  <a:lnTo>
                    <a:pt x="140" y="173"/>
                  </a:lnTo>
                  <a:lnTo>
                    <a:pt x="138" y="172"/>
                  </a:lnTo>
                  <a:lnTo>
                    <a:pt x="135" y="172"/>
                  </a:lnTo>
                  <a:lnTo>
                    <a:pt x="9" y="172"/>
                  </a:lnTo>
                  <a:lnTo>
                    <a:pt x="6" y="172"/>
                  </a:lnTo>
                  <a:lnTo>
                    <a:pt x="3" y="173"/>
                  </a:lnTo>
                  <a:lnTo>
                    <a:pt x="1" y="174"/>
                  </a:lnTo>
                  <a:lnTo>
                    <a:pt x="0" y="177"/>
                  </a:lnTo>
                  <a:lnTo>
                    <a:pt x="1" y="179"/>
                  </a:lnTo>
                  <a:lnTo>
                    <a:pt x="3" y="181"/>
                  </a:lnTo>
                  <a:lnTo>
                    <a:pt x="6" y="181"/>
                  </a:lnTo>
                  <a:lnTo>
                    <a:pt x="9" y="181"/>
                  </a:lnTo>
                  <a:lnTo>
                    <a:pt x="135" y="18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38" name="Freeform 474"/>
            <p:cNvSpPr>
              <a:spLocks noChangeAspect="1"/>
            </p:cNvSpPr>
            <p:nvPr/>
          </p:nvSpPr>
          <p:spPr bwMode="auto">
            <a:xfrm>
              <a:off x="3862" y="1046"/>
              <a:ext cx="25" cy="25"/>
            </a:xfrm>
            <a:custGeom>
              <a:avLst/>
              <a:gdLst>
                <a:gd name="T0" fmla="*/ 25 w 25"/>
                <a:gd name="T1" fmla="*/ 13 h 25"/>
                <a:gd name="T2" fmla="*/ 24 w 25"/>
                <a:gd name="T3" fmla="*/ 8 h 25"/>
                <a:gd name="T4" fmla="*/ 21 w 25"/>
                <a:gd name="T5" fmla="*/ 4 h 25"/>
                <a:gd name="T6" fmla="*/ 17 w 25"/>
                <a:gd name="T7" fmla="*/ 1 h 25"/>
                <a:gd name="T8" fmla="*/ 13 w 25"/>
                <a:gd name="T9" fmla="*/ 0 h 25"/>
                <a:gd name="T10" fmla="*/ 8 w 25"/>
                <a:gd name="T11" fmla="*/ 1 h 25"/>
                <a:gd name="T12" fmla="*/ 4 w 25"/>
                <a:gd name="T13" fmla="*/ 4 h 25"/>
                <a:gd name="T14" fmla="*/ 1 w 25"/>
                <a:gd name="T15" fmla="*/ 8 h 25"/>
                <a:gd name="T16" fmla="*/ 0 w 25"/>
                <a:gd name="T17" fmla="*/ 13 h 25"/>
                <a:gd name="T18" fmla="*/ 1 w 25"/>
                <a:gd name="T19" fmla="*/ 18 h 25"/>
                <a:gd name="T20" fmla="*/ 4 w 25"/>
                <a:gd name="T21" fmla="*/ 22 h 25"/>
                <a:gd name="T22" fmla="*/ 8 w 25"/>
                <a:gd name="T23" fmla="*/ 24 h 25"/>
                <a:gd name="T24" fmla="*/ 13 w 25"/>
                <a:gd name="T25" fmla="*/ 25 h 25"/>
                <a:gd name="T26" fmla="*/ 17 w 25"/>
                <a:gd name="T27" fmla="*/ 24 h 25"/>
                <a:gd name="T28" fmla="*/ 21 w 25"/>
                <a:gd name="T29" fmla="*/ 22 h 25"/>
                <a:gd name="T30" fmla="*/ 24 w 25"/>
                <a:gd name="T31" fmla="*/ 18 h 25"/>
                <a:gd name="T32" fmla="*/ 25 w 25"/>
                <a:gd name="T3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25" y="13"/>
                  </a:moveTo>
                  <a:lnTo>
                    <a:pt x="24" y="8"/>
                  </a:lnTo>
                  <a:lnTo>
                    <a:pt x="21" y="4"/>
                  </a:lnTo>
                  <a:lnTo>
                    <a:pt x="17" y="1"/>
                  </a:lnTo>
                  <a:lnTo>
                    <a:pt x="13" y="0"/>
                  </a:lnTo>
                  <a:lnTo>
                    <a:pt x="8" y="1"/>
                  </a:lnTo>
                  <a:lnTo>
                    <a:pt x="4" y="4"/>
                  </a:lnTo>
                  <a:lnTo>
                    <a:pt x="1" y="8"/>
                  </a:lnTo>
                  <a:lnTo>
                    <a:pt x="0" y="13"/>
                  </a:lnTo>
                  <a:lnTo>
                    <a:pt x="1" y="18"/>
                  </a:lnTo>
                  <a:lnTo>
                    <a:pt x="4" y="22"/>
                  </a:lnTo>
                  <a:lnTo>
                    <a:pt x="8" y="24"/>
                  </a:lnTo>
                  <a:lnTo>
                    <a:pt x="13" y="25"/>
                  </a:lnTo>
                  <a:lnTo>
                    <a:pt x="17" y="24"/>
                  </a:lnTo>
                  <a:lnTo>
                    <a:pt x="21" y="22"/>
                  </a:lnTo>
                  <a:lnTo>
                    <a:pt x="24" y="18"/>
                  </a:lnTo>
                  <a:lnTo>
                    <a:pt x="25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39" name="Freeform 475"/>
            <p:cNvSpPr>
              <a:spLocks noChangeAspect="1"/>
            </p:cNvSpPr>
            <p:nvPr/>
          </p:nvSpPr>
          <p:spPr bwMode="auto">
            <a:xfrm>
              <a:off x="3966" y="1046"/>
              <a:ext cx="25" cy="25"/>
            </a:xfrm>
            <a:custGeom>
              <a:avLst/>
              <a:gdLst>
                <a:gd name="T0" fmla="*/ 25 w 25"/>
                <a:gd name="T1" fmla="*/ 13 h 25"/>
                <a:gd name="T2" fmla="*/ 24 w 25"/>
                <a:gd name="T3" fmla="*/ 8 h 25"/>
                <a:gd name="T4" fmla="*/ 21 w 25"/>
                <a:gd name="T5" fmla="*/ 4 h 25"/>
                <a:gd name="T6" fmla="*/ 17 w 25"/>
                <a:gd name="T7" fmla="*/ 1 h 25"/>
                <a:gd name="T8" fmla="*/ 12 w 25"/>
                <a:gd name="T9" fmla="*/ 0 h 25"/>
                <a:gd name="T10" fmla="*/ 8 w 25"/>
                <a:gd name="T11" fmla="*/ 1 h 25"/>
                <a:gd name="T12" fmla="*/ 4 w 25"/>
                <a:gd name="T13" fmla="*/ 4 h 25"/>
                <a:gd name="T14" fmla="*/ 1 w 25"/>
                <a:gd name="T15" fmla="*/ 8 h 25"/>
                <a:gd name="T16" fmla="*/ 0 w 25"/>
                <a:gd name="T17" fmla="*/ 13 h 25"/>
                <a:gd name="T18" fmla="*/ 1 w 25"/>
                <a:gd name="T19" fmla="*/ 18 h 25"/>
                <a:gd name="T20" fmla="*/ 4 w 25"/>
                <a:gd name="T21" fmla="*/ 22 h 25"/>
                <a:gd name="T22" fmla="*/ 8 w 25"/>
                <a:gd name="T23" fmla="*/ 24 h 25"/>
                <a:gd name="T24" fmla="*/ 12 w 25"/>
                <a:gd name="T25" fmla="*/ 25 h 25"/>
                <a:gd name="T26" fmla="*/ 17 w 25"/>
                <a:gd name="T27" fmla="*/ 24 h 25"/>
                <a:gd name="T28" fmla="*/ 21 w 25"/>
                <a:gd name="T29" fmla="*/ 22 h 25"/>
                <a:gd name="T30" fmla="*/ 24 w 25"/>
                <a:gd name="T31" fmla="*/ 18 h 25"/>
                <a:gd name="T32" fmla="*/ 25 w 25"/>
                <a:gd name="T3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25" y="13"/>
                  </a:moveTo>
                  <a:lnTo>
                    <a:pt x="24" y="8"/>
                  </a:lnTo>
                  <a:lnTo>
                    <a:pt x="21" y="4"/>
                  </a:lnTo>
                  <a:lnTo>
                    <a:pt x="17" y="1"/>
                  </a:lnTo>
                  <a:lnTo>
                    <a:pt x="12" y="0"/>
                  </a:lnTo>
                  <a:lnTo>
                    <a:pt x="8" y="1"/>
                  </a:lnTo>
                  <a:lnTo>
                    <a:pt x="4" y="4"/>
                  </a:lnTo>
                  <a:lnTo>
                    <a:pt x="1" y="8"/>
                  </a:lnTo>
                  <a:lnTo>
                    <a:pt x="0" y="13"/>
                  </a:lnTo>
                  <a:lnTo>
                    <a:pt x="1" y="18"/>
                  </a:lnTo>
                  <a:lnTo>
                    <a:pt x="4" y="22"/>
                  </a:lnTo>
                  <a:lnTo>
                    <a:pt x="8" y="24"/>
                  </a:lnTo>
                  <a:lnTo>
                    <a:pt x="12" y="25"/>
                  </a:lnTo>
                  <a:lnTo>
                    <a:pt x="17" y="24"/>
                  </a:lnTo>
                  <a:lnTo>
                    <a:pt x="21" y="22"/>
                  </a:lnTo>
                  <a:lnTo>
                    <a:pt x="24" y="18"/>
                  </a:lnTo>
                  <a:lnTo>
                    <a:pt x="25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40" name="Freeform 476"/>
            <p:cNvSpPr>
              <a:spLocks noChangeAspect="1"/>
            </p:cNvSpPr>
            <p:nvPr/>
          </p:nvSpPr>
          <p:spPr bwMode="auto">
            <a:xfrm>
              <a:off x="4070" y="1046"/>
              <a:ext cx="25" cy="25"/>
            </a:xfrm>
            <a:custGeom>
              <a:avLst/>
              <a:gdLst>
                <a:gd name="T0" fmla="*/ 25 w 25"/>
                <a:gd name="T1" fmla="*/ 13 h 25"/>
                <a:gd name="T2" fmla="*/ 24 w 25"/>
                <a:gd name="T3" fmla="*/ 8 h 25"/>
                <a:gd name="T4" fmla="*/ 21 w 25"/>
                <a:gd name="T5" fmla="*/ 4 h 25"/>
                <a:gd name="T6" fmla="*/ 17 w 25"/>
                <a:gd name="T7" fmla="*/ 1 h 25"/>
                <a:gd name="T8" fmla="*/ 12 w 25"/>
                <a:gd name="T9" fmla="*/ 0 h 25"/>
                <a:gd name="T10" fmla="*/ 8 w 25"/>
                <a:gd name="T11" fmla="*/ 1 h 25"/>
                <a:gd name="T12" fmla="*/ 4 w 25"/>
                <a:gd name="T13" fmla="*/ 4 h 25"/>
                <a:gd name="T14" fmla="*/ 1 w 25"/>
                <a:gd name="T15" fmla="*/ 8 h 25"/>
                <a:gd name="T16" fmla="*/ 0 w 25"/>
                <a:gd name="T17" fmla="*/ 13 h 25"/>
                <a:gd name="T18" fmla="*/ 1 w 25"/>
                <a:gd name="T19" fmla="*/ 18 h 25"/>
                <a:gd name="T20" fmla="*/ 4 w 25"/>
                <a:gd name="T21" fmla="*/ 22 h 25"/>
                <a:gd name="T22" fmla="*/ 8 w 25"/>
                <a:gd name="T23" fmla="*/ 24 h 25"/>
                <a:gd name="T24" fmla="*/ 12 w 25"/>
                <a:gd name="T25" fmla="*/ 25 h 25"/>
                <a:gd name="T26" fmla="*/ 17 w 25"/>
                <a:gd name="T27" fmla="*/ 24 h 25"/>
                <a:gd name="T28" fmla="*/ 21 w 25"/>
                <a:gd name="T29" fmla="*/ 22 h 25"/>
                <a:gd name="T30" fmla="*/ 24 w 25"/>
                <a:gd name="T31" fmla="*/ 18 h 25"/>
                <a:gd name="T32" fmla="*/ 25 w 25"/>
                <a:gd name="T3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25" y="13"/>
                  </a:moveTo>
                  <a:lnTo>
                    <a:pt x="24" y="8"/>
                  </a:lnTo>
                  <a:lnTo>
                    <a:pt x="21" y="4"/>
                  </a:lnTo>
                  <a:lnTo>
                    <a:pt x="17" y="1"/>
                  </a:lnTo>
                  <a:lnTo>
                    <a:pt x="12" y="0"/>
                  </a:lnTo>
                  <a:lnTo>
                    <a:pt x="8" y="1"/>
                  </a:lnTo>
                  <a:lnTo>
                    <a:pt x="4" y="4"/>
                  </a:lnTo>
                  <a:lnTo>
                    <a:pt x="1" y="8"/>
                  </a:lnTo>
                  <a:lnTo>
                    <a:pt x="0" y="13"/>
                  </a:lnTo>
                  <a:lnTo>
                    <a:pt x="1" y="18"/>
                  </a:lnTo>
                  <a:lnTo>
                    <a:pt x="4" y="22"/>
                  </a:lnTo>
                  <a:lnTo>
                    <a:pt x="8" y="24"/>
                  </a:lnTo>
                  <a:lnTo>
                    <a:pt x="12" y="25"/>
                  </a:lnTo>
                  <a:lnTo>
                    <a:pt x="17" y="24"/>
                  </a:lnTo>
                  <a:lnTo>
                    <a:pt x="21" y="22"/>
                  </a:lnTo>
                  <a:lnTo>
                    <a:pt x="24" y="18"/>
                  </a:lnTo>
                  <a:lnTo>
                    <a:pt x="25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5656735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2" grpId="0" animBg="1"/>
      <p:bldP spid="1091" grpId="0" animBg="1"/>
      <p:bldP spid="15842" grpId="0" animBg="1"/>
      <p:bldP spid="15842" grpId="1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Quantumness </a:t>
            </a:r>
            <a:r>
              <a:rPr lang="en-GB" dirty="0" err="1" smtClean="0"/>
              <a:t>vs</a:t>
            </a:r>
            <a:r>
              <a:rPr lang="en-GB" dirty="0" smtClean="0"/>
              <a:t> multipartite entanglement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947150" y="1050725"/>
            <a:ext cx="2682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i="1" dirty="0" err="1"/>
              <a:t>Piani</a:t>
            </a:r>
            <a:r>
              <a:rPr lang="en-GB" sz="1400" i="1" dirty="0"/>
              <a:t> and GA, arxiv:1110.2530</a:t>
            </a:r>
          </a:p>
        </p:txBody>
      </p:sp>
      <p:pic>
        <p:nvPicPr>
          <p:cNvPr id="9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22" y="1739900"/>
            <a:ext cx="8617957" cy="4265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39865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Environment induced decoherence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947150" y="1050725"/>
            <a:ext cx="2682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i="1" dirty="0" err="1"/>
              <a:t>Piani</a:t>
            </a:r>
            <a:r>
              <a:rPr lang="en-GB" sz="1400" i="1" dirty="0"/>
              <a:t> and GA, arxiv:1110.2530</a:t>
            </a:r>
          </a:p>
        </p:txBody>
      </p:sp>
      <p:pic>
        <p:nvPicPr>
          <p:cNvPr id="1191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1" y="1477192"/>
            <a:ext cx="7874000" cy="4564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089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Structure of quantum correlations     </a:t>
            </a:r>
            <a:r>
              <a:rPr lang="en-GB" dirty="0" smtClean="0">
                <a:solidFill>
                  <a:schemeClr val="bg1"/>
                </a:solidFill>
              </a:rPr>
              <a:t>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5787" y="1619393"/>
            <a:ext cx="64676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en-GB" dirty="0" smtClean="0">
                <a:solidFill>
                  <a:schemeClr val="accent1"/>
                </a:solidFill>
              </a:rPr>
              <a:t>For pure states, quantum correlations (discord and other measures) collapse onto entanglement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GB" dirty="0" smtClean="0">
                <a:solidFill>
                  <a:schemeClr val="bg2"/>
                </a:solidFill>
              </a:rPr>
              <a:t>For mixed states, quantum correlations, once properly measured, are always bigger than entanglement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GB" dirty="0" smtClean="0">
                <a:solidFill>
                  <a:schemeClr val="accent2"/>
                </a:solidFill>
              </a:rPr>
              <a:t>To reach the maximum quantumness of correlations, one needs the simultaneous presence of entanglement </a:t>
            </a:r>
            <a:r>
              <a:rPr lang="en-GB" i="1" dirty="0" smtClean="0">
                <a:solidFill>
                  <a:schemeClr val="accent2"/>
                </a:solidFill>
              </a:rPr>
              <a:t>and </a:t>
            </a:r>
            <a:r>
              <a:rPr lang="en-GB" dirty="0" smtClean="0">
                <a:solidFill>
                  <a:schemeClr val="accent2"/>
                </a:solidFill>
              </a:rPr>
              <a:t>mixedness as well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GB" dirty="0" smtClean="0">
                <a:solidFill>
                  <a:schemeClr val="accent1"/>
                </a:solidFill>
              </a:rPr>
              <a:t>Pure maximally entangled states of 2 </a:t>
            </a:r>
            <a:r>
              <a:rPr lang="en-GB" dirty="0" err="1" smtClean="0">
                <a:solidFill>
                  <a:schemeClr val="accent1"/>
                </a:solidFill>
              </a:rPr>
              <a:t>qudits</a:t>
            </a:r>
            <a:r>
              <a:rPr lang="en-GB" dirty="0" smtClean="0">
                <a:solidFill>
                  <a:schemeClr val="accent1"/>
                </a:solidFill>
              </a:rPr>
              <a:t> have at most (log d) quantum correlations; the same bounds applies to separable states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GB" dirty="0" smtClean="0">
                <a:solidFill>
                  <a:schemeClr val="bg2"/>
                </a:solidFill>
              </a:rPr>
              <a:t>Mixed entangled states can reach quantumness up to (2 log d) !! </a:t>
            </a:r>
            <a:r>
              <a:rPr lang="en-GB" sz="1600" i="1" dirty="0" smtClean="0">
                <a:solidFill>
                  <a:schemeClr val="bg2"/>
                </a:solidFill>
              </a:rPr>
              <a:t>[measured by the relative entropy of quantumness]</a:t>
            </a:r>
            <a:endParaRPr lang="en-GB" i="1" dirty="0" smtClean="0">
              <a:solidFill>
                <a:schemeClr val="bg2"/>
              </a:solidFill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7695150" y="2232965"/>
            <a:ext cx="1364111" cy="2810143"/>
            <a:chOff x="7596336" y="3303421"/>
            <a:chExt cx="1364111" cy="2810143"/>
          </a:xfrm>
        </p:grpSpPr>
        <p:sp>
          <p:nvSpPr>
            <p:cNvPr id="160" name="Line 10"/>
            <p:cNvSpPr>
              <a:spLocks noChangeShapeType="1"/>
            </p:cNvSpPr>
            <p:nvPr/>
          </p:nvSpPr>
          <p:spPr bwMode="auto">
            <a:xfrm>
              <a:off x="8122026" y="3362582"/>
              <a:ext cx="0" cy="273064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00"/>
            </a:p>
          </p:txBody>
        </p:sp>
        <p:pic>
          <p:nvPicPr>
            <p:cNvPr id="161" name="Picture 16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1862" y="4767653"/>
              <a:ext cx="554634" cy="221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" name="Picture 16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5306" y="3591830"/>
              <a:ext cx="695141" cy="221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" name="Picture 16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8838" y="5943476"/>
              <a:ext cx="118322" cy="17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" name="Line 14"/>
            <p:cNvSpPr>
              <a:spLocks noChangeShapeType="1"/>
            </p:cNvSpPr>
            <p:nvPr/>
          </p:nvSpPr>
          <p:spPr bwMode="auto">
            <a:xfrm>
              <a:off x="8040680" y="4871185"/>
              <a:ext cx="155297" cy="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00"/>
            </a:p>
          </p:txBody>
        </p:sp>
        <p:sp>
          <p:nvSpPr>
            <p:cNvPr id="165" name="Line 15"/>
            <p:cNvSpPr>
              <a:spLocks noChangeShapeType="1"/>
            </p:cNvSpPr>
            <p:nvPr/>
          </p:nvSpPr>
          <p:spPr bwMode="auto">
            <a:xfrm>
              <a:off x="8043452" y="6047008"/>
              <a:ext cx="154373" cy="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00"/>
            </a:p>
          </p:txBody>
        </p:sp>
        <p:sp>
          <p:nvSpPr>
            <p:cNvPr id="166" name="Line 16"/>
            <p:cNvSpPr>
              <a:spLocks noChangeShapeType="1"/>
            </p:cNvSpPr>
            <p:nvPr/>
          </p:nvSpPr>
          <p:spPr bwMode="auto">
            <a:xfrm>
              <a:off x="8043452" y="3695362"/>
              <a:ext cx="154373" cy="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100"/>
            </a:p>
          </p:txBody>
        </p:sp>
        <p:sp>
          <p:nvSpPr>
            <p:cNvPr id="167" name="Rectangle 166"/>
            <p:cNvSpPr>
              <a:spLocks/>
            </p:cNvSpPr>
            <p:nvPr/>
          </p:nvSpPr>
          <p:spPr bwMode="auto">
            <a:xfrm rot="16200000">
              <a:off x="7178224" y="5344472"/>
              <a:ext cx="1249774" cy="273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tx1"/>
                  </a:solidFill>
                  <a:latin typeface="Calibri" pitchFamily="34" charset="0"/>
                  <a:ea typeface="Palatino" charset="0"/>
                  <a:cs typeface="Calibri" pitchFamily="34" charset="0"/>
                </a:rPr>
                <a:t>can be separable</a:t>
              </a:r>
            </a:p>
          </p:txBody>
        </p:sp>
        <p:sp>
          <p:nvSpPr>
            <p:cNvPr id="168" name="Rectangle 167"/>
            <p:cNvSpPr>
              <a:spLocks/>
            </p:cNvSpPr>
            <p:nvPr/>
          </p:nvSpPr>
          <p:spPr bwMode="auto">
            <a:xfrm rot="16200000">
              <a:off x="7215488" y="3777162"/>
              <a:ext cx="1249774" cy="488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tx1"/>
                  </a:solidFill>
                  <a:latin typeface="Calibri" pitchFamily="34" charset="0"/>
                  <a:ea typeface="Palatino" charset="0"/>
                  <a:cs typeface="Calibri" pitchFamily="34" charset="0"/>
                </a:rPr>
                <a:t>necessarily entangled</a:t>
              </a:r>
            </a:p>
          </p:txBody>
        </p:sp>
        <p:pic>
          <p:nvPicPr>
            <p:cNvPr id="172" name="Picture 17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5463" y="3303421"/>
              <a:ext cx="170088" cy="199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6529618" y="742948"/>
            <a:ext cx="2099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i="1" dirty="0" smtClean="0"/>
              <a:t>M. </a:t>
            </a:r>
            <a:r>
              <a:rPr lang="en-GB" sz="1400" i="1" dirty="0" err="1" smtClean="0"/>
              <a:t>Piani</a:t>
            </a:r>
            <a:r>
              <a:rPr lang="en-GB" sz="1400" i="1" dirty="0" smtClean="0"/>
              <a:t> et al. PRL 2011</a:t>
            </a:r>
            <a:endParaRPr lang="en-GB" sz="1400" i="1" dirty="0"/>
          </a:p>
        </p:txBody>
      </p:sp>
      <p:sp>
        <p:nvSpPr>
          <p:cNvPr id="3" name="Rectangle 2"/>
          <p:cNvSpPr/>
          <p:nvPr/>
        </p:nvSpPr>
        <p:spPr bwMode="auto">
          <a:xfrm rot="21182330">
            <a:off x="510727" y="5389244"/>
            <a:ext cx="7066564" cy="36974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Non-classical correlations are</a:t>
            </a:r>
            <a:r>
              <a:rPr kumimoji="0" lang="en-GB" sz="1600" b="1" i="0" u="none" strike="noStrike" cap="all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 enhanced by NOISE !!!</a:t>
            </a:r>
            <a:endParaRPr kumimoji="0" lang="en-GB" sz="16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30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6016"/>
            <a:ext cx="8229600" cy="1066800"/>
          </a:xfrm>
        </p:spPr>
        <p:txBody>
          <a:bodyPr>
            <a:normAutofit/>
          </a:bodyPr>
          <a:lstStyle/>
          <a:p>
            <a:r>
              <a:rPr lang="en-GB" dirty="0" err="1" smtClean="0"/>
              <a:t>Quantumness</a:t>
            </a:r>
            <a:r>
              <a:rPr lang="en-GB" dirty="0" smtClean="0"/>
              <a:t> in separable states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457200" y="1530297"/>
            <a:ext cx="8229599" cy="4493225"/>
            <a:chOff x="457200" y="1844824"/>
            <a:chExt cx="8229599" cy="4729711"/>
          </a:xfrm>
        </p:grpSpPr>
        <p:sp>
          <p:nvSpPr>
            <p:cNvPr id="9" name="Pie 8"/>
            <p:cNvSpPr/>
            <p:nvPr/>
          </p:nvSpPr>
          <p:spPr>
            <a:xfrm>
              <a:off x="457200" y="1844824"/>
              <a:ext cx="4729711" cy="4729711"/>
            </a:xfrm>
            <a:prstGeom prst="pie">
              <a:avLst>
                <a:gd name="adj1" fmla="val 5400000"/>
                <a:gd name="adj2" fmla="val 16200000"/>
              </a:avLst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2822055" y="1844824"/>
              <a:ext cx="5864744" cy="4729711"/>
            </a:xfrm>
            <a:custGeom>
              <a:avLst/>
              <a:gdLst>
                <a:gd name="connsiteX0" fmla="*/ 0 w 5864744"/>
                <a:gd name="connsiteY0" fmla="*/ 0 h 4729711"/>
                <a:gd name="connsiteX1" fmla="*/ 5864744 w 5864744"/>
                <a:gd name="connsiteY1" fmla="*/ 0 h 4729711"/>
                <a:gd name="connsiteX2" fmla="*/ 5864744 w 5864744"/>
                <a:gd name="connsiteY2" fmla="*/ 4729711 h 4729711"/>
                <a:gd name="connsiteX3" fmla="*/ 0 w 5864744"/>
                <a:gd name="connsiteY3" fmla="*/ 4729711 h 4729711"/>
                <a:gd name="connsiteX4" fmla="*/ 0 w 5864744"/>
                <a:gd name="connsiteY4" fmla="*/ 0 h 4729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4744" h="4729711">
                  <a:moveTo>
                    <a:pt x="0" y="0"/>
                  </a:moveTo>
                  <a:lnTo>
                    <a:pt x="5864744" y="0"/>
                  </a:lnTo>
                  <a:lnTo>
                    <a:pt x="5864744" y="4729711"/>
                  </a:lnTo>
                  <a:lnTo>
                    <a:pt x="0" y="472971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4056778" numCol="1" spcCol="1270" anchor="t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 dirty="0" err="1" smtClean="0"/>
                <a:t>Nonorthogonal</a:t>
              </a:r>
              <a:r>
                <a:rPr lang="en-GB" sz="2200" kern="1200" dirty="0" smtClean="0"/>
                <a:t> separable states cannot be discriminated exactly</a:t>
              </a:r>
              <a:endParaRPr lang="en-GB" sz="2200" kern="1200" dirty="0"/>
            </a:p>
          </p:txBody>
        </p:sp>
        <p:sp>
          <p:nvSpPr>
            <p:cNvPr id="11" name="Pie 10"/>
            <p:cNvSpPr/>
            <p:nvPr/>
          </p:nvSpPr>
          <p:spPr>
            <a:xfrm>
              <a:off x="953819" y="2601577"/>
              <a:ext cx="3736472" cy="3736472"/>
            </a:xfrm>
            <a:prstGeom prst="pie">
              <a:avLst>
                <a:gd name="adj1" fmla="val 5400000"/>
                <a:gd name="adj2" fmla="val 16200000"/>
              </a:avLst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2822055" y="2601577"/>
              <a:ext cx="5864744" cy="3736472"/>
            </a:xfrm>
            <a:custGeom>
              <a:avLst/>
              <a:gdLst>
                <a:gd name="connsiteX0" fmla="*/ 0 w 5864744"/>
                <a:gd name="connsiteY0" fmla="*/ 0 h 3736472"/>
                <a:gd name="connsiteX1" fmla="*/ 5864744 w 5864744"/>
                <a:gd name="connsiteY1" fmla="*/ 0 h 3736472"/>
                <a:gd name="connsiteX2" fmla="*/ 5864744 w 5864744"/>
                <a:gd name="connsiteY2" fmla="*/ 3736472 h 3736472"/>
                <a:gd name="connsiteX3" fmla="*/ 0 w 5864744"/>
                <a:gd name="connsiteY3" fmla="*/ 3736472 h 3736472"/>
                <a:gd name="connsiteX4" fmla="*/ 0 w 5864744"/>
                <a:gd name="connsiteY4" fmla="*/ 0 h 373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4744" h="3736472">
                  <a:moveTo>
                    <a:pt x="0" y="0"/>
                  </a:moveTo>
                  <a:lnTo>
                    <a:pt x="5864744" y="0"/>
                  </a:lnTo>
                  <a:lnTo>
                    <a:pt x="5864744" y="3736472"/>
                  </a:lnTo>
                  <a:lnTo>
                    <a:pt x="0" y="373647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3063539" numCol="1" spcCol="1270" anchor="t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 dirty="0" smtClean="0"/>
                <a:t>Measuring a local observable on a separable bipartite state will perturb the state</a:t>
              </a:r>
              <a:endParaRPr lang="en-GB" sz="2200" kern="1200" dirty="0"/>
            </a:p>
          </p:txBody>
        </p:sp>
        <p:sp>
          <p:nvSpPr>
            <p:cNvPr id="13" name="Pie 12"/>
            <p:cNvSpPr/>
            <p:nvPr/>
          </p:nvSpPr>
          <p:spPr>
            <a:xfrm>
              <a:off x="1450439" y="3358331"/>
              <a:ext cx="2743232" cy="2743232"/>
            </a:xfrm>
            <a:prstGeom prst="pie">
              <a:avLst>
                <a:gd name="adj1" fmla="val 5400000"/>
                <a:gd name="adj2" fmla="val 16200000"/>
              </a:avLst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2822055" y="3358331"/>
              <a:ext cx="5864744" cy="2743232"/>
            </a:xfrm>
            <a:custGeom>
              <a:avLst/>
              <a:gdLst>
                <a:gd name="connsiteX0" fmla="*/ 0 w 5864744"/>
                <a:gd name="connsiteY0" fmla="*/ 0 h 2743232"/>
                <a:gd name="connsiteX1" fmla="*/ 5864744 w 5864744"/>
                <a:gd name="connsiteY1" fmla="*/ 0 h 2743232"/>
                <a:gd name="connsiteX2" fmla="*/ 5864744 w 5864744"/>
                <a:gd name="connsiteY2" fmla="*/ 2743232 h 2743232"/>
                <a:gd name="connsiteX3" fmla="*/ 0 w 5864744"/>
                <a:gd name="connsiteY3" fmla="*/ 2743232 h 2743232"/>
                <a:gd name="connsiteX4" fmla="*/ 0 w 5864744"/>
                <a:gd name="connsiteY4" fmla="*/ 0 h 2743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4744" h="2743232">
                  <a:moveTo>
                    <a:pt x="0" y="0"/>
                  </a:moveTo>
                  <a:lnTo>
                    <a:pt x="5864744" y="0"/>
                  </a:lnTo>
                  <a:lnTo>
                    <a:pt x="5864744" y="2743232"/>
                  </a:lnTo>
                  <a:lnTo>
                    <a:pt x="0" y="274323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2070299" numCol="1" spcCol="1270" anchor="t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 dirty="0" smtClean="0"/>
                <a:t>The eigenvectors of a separable state can be entangled </a:t>
              </a:r>
              <a:r>
                <a:rPr lang="en-GB" sz="2200" kern="1200" dirty="0" err="1" smtClean="0"/>
                <a:t>superpositions</a:t>
              </a:r>
              <a:endParaRPr lang="en-GB" sz="2200" kern="1200" dirty="0"/>
            </a:p>
          </p:txBody>
        </p:sp>
        <p:sp>
          <p:nvSpPr>
            <p:cNvPr id="15" name="Pie 14"/>
            <p:cNvSpPr/>
            <p:nvPr/>
          </p:nvSpPr>
          <p:spPr>
            <a:xfrm>
              <a:off x="1947059" y="4115085"/>
              <a:ext cx="1749993" cy="1749993"/>
            </a:xfrm>
            <a:prstGeom prst="pie">
              <a:avLst>
                <a:gd name="adj1" fmla="val 5400000"/>
                <a:gd name="adj2" fmla="val 16200000"/>
              </a:avLst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2822055" y="4115085"/>
              <a:ext cx="5864744" cy="1749993"/>
            </a:xfrm>
            <a:custGeom>
              <a:avLst/>
              <a:gdLst>
                <a:gd name="connsiteX0" fmla="*/ 0 w 5864744"/>
                <a:gd name="connsiteY0" fmla="*/ 0 h 1749993"/>
                <a:gd name="connsiteX1" fmla="*/ 5864744 w 5864744"/>
                <a:gd name="connsiteY1" fmla="*/ 0 h 1749993"/>
                <a:gd name="connsiteX2" fmla="*/ 5864744 w 5864744"/>
                <a:gd name="connsiteY2" fmla="*/ 1749993 h 1749993"/>
                <a:gd name="connsiteX3" fmla="*/ 0 w 5864744"/>
                <a:gd name="connsiteY3" fmla="*/ 1749993 h 1749993"/>
                <a:gd name="connsiteX4" fmla="*/ 0 w 5864744"/>
                <a:gd name="connsiteY4" fmla="*/ 0 h 174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4744" h="1749993">
                  <a:moveTo>
                    <a:pt x="0" y="0"/>
                  </a:moveTo>
                  <a:lnTo>
                    <a:pt x="5864744" y="0"/>
                  </a:lnTo>
                  <a:lnTo>
                    <a:pt x="5864744" y="1749993"/>
                  </a:lnTo>
                  <a:lnTo>
                    <a:pt x="0" y="17499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1077060" numCol="1" spcCol="1270" anchor="ctr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 smtClean="0">
                  <a:solidFill>
                    <a:schemeClr val="bg2"/>
                  </a:solidFill>
                </a:rPr>
                <a:t>…</a:t>
              </a:r>
              <a:endParaRPr lang="en-GB" sz="2200" kern="1200">
                <a:solidFill>
                  <a:schemeClr val="bg2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822055" y="4871839"/>
              <a:ext cx="5864744" cy="756753"/>
            </a:xfrm>
            <a:custGeom>
              <a:avLst/>
              <a:gdLst>
                <a:gd name="connsiteX0" fmla="*/ 0 w 5864744"/>
                <a:gd name="connsiteY0" fmla="*/ 0 h 756753"/>
                <a:gd name="connsiteX1" fmla="*/ 5864744 w 5864744"/>
                <a:gd name="connsiteY1" fmla="*/ 0 h 756753"/>
                <a:gd name="connsiteX2" fmla="*/ 5864744 w 5864744"/>
                <a:gd name="connsiteY2" fmla="*/ 756753 h 756753"/>
                <a:gd name="connsiteX3" fmla="*/ 0 w 5864744"/>
                <a:gd name="connsiteY3" fmla="*/ 756753 h 756753"/>
                <a:gd name="connsiteX4" fmla="*/ 0 w 5864744"/>
                <a:gd name="connsiteY4" fmla="*/ 0 h 756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4744" h="756753">
                  <a:moveTo>
                    <a:pt x="0" y="0"/>
                  </a:moveTo>
                  <a:lnTo>
                    <a:pt x="5864744" y="0"/>
                  </a:lnTo>
                  <a:lnTo>
                    <a:pt x="5864744" y="756753"/>
                  </a:lnTo>
                  <a:lnTo>
                    <a:pt x="0" y="75675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 dirty="0" smtClean="0">
                  <a:solidFill>
                    <a:schemeClr val="bg2"/>
                  </a:solidFill>
                </a:rPr>
                <a:t>In general separable states </a:t>
              </a:r>
              <a:r>
                <a:rPr lang="en-GB" sz="2200" i="1" kern="1200" dirty="0" smtClean="0">
                  <a:solidFill>
                    <a:schemeClr val="bg2"/>
                  </a:solidFill>
                </a:rPr>
                <a:t>have not</a:t>
              </a:r>
              <a:r>
                <a:rPr lang="en-GB" sz="2200" kern="1200" dirty="0" smtClean="0">
                  <a:solidFill>
                    <a:schemeClr val="bg2"/>
                  </a:solidFill>
                </a:rPr>
                <a:t>              a purely classical nature</a:t>
              </a:r>
              <a:endParaRPr lang="en-GB" sz="2200" kern="1200" dirty="0">
                <a:solidFill>
                  <a:schemeClr val="bg2"/>
                </a:solidFill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2555776" y="4871839"/>
              <a:ext cx="544145" cy="756753"/>
            </a:xfrm>
            <a:prstGeom prst="rightArrow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  <p:pic>
        <p:nvPicPr>
          <p:cNvPr id="1173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506"/>
            <a:ext cx="9143999" cy="580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77517" y="640834"/>
            <a:ext cx="200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</a:rPr>
              <a:t>Nature</a:t>
            </a:r>
            <a:r>
              <a:rPr lang="en-GB" dirty="0" smtClean="0">
                <a:solidFill>
                  <a:schemeClr val="bg1"/>
                </a:solidFill>
              </a:rPr>
              <a:t> June 2011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571999" y="5448300"/>
            <a:ext cx="2730501" cy="575222"/>
          </a:xfrm>
          <a:prstGeom prst="rect">
            <a:avLst/>
          </a:prstGeom>
          <a:noFill/>
          <a:ln w="38100">
            <a:solidFill>
              <a:srgbClr val="FFFF00"/>
            </a:solidFill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6353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" y="1879600"/>
            <a:ext cx="8524875" cy="4029075"/>
          </a:xfrm>
        </p:spPr>
        <p:txBody>
          <a:bodyPr/>
          <a:lstStyle/>
          <a:p>
            <a:r>
              <a:rPr lang="en-GB" dirty="0" smtClean="0"/>
              <a:t>Quantum computation with noisy quantum bits (DQC1, one-way)</a:t>
            </a:r>
          </a:p>
          <a:p>
            <a:r>
              <a:rPr lang="en-GB" dirty="0" smtClean="0"/>
              <a:t>Locking of classical information into quantum states</a:t>
            </a:r>
          </a:p>
          <a:p>
            <a:r>
              <a:rPr lang="en-GB" dirty="0" smtClean="0"/>
              <a:t>Metrology with mixed probes</a:t>
            </a:r>
          </a:p>
          <a:p>
            <a:r>
              <a:rPr lang="en-GB" dirty="0" smtClean="0"/>
              <a:t>Quantum state merging and the “mother” protocol for communication</a:t>
            </a:r>
          </a:p>
          <a:p>
            <a:r>
              <a:rPr lang="en-GB" dirty="0" smtClean="0"/>
              <a:t>Remote state preparation</a:t>
            </a:r>
          </a:p>
          <a:p>
            <a:r>
              <a:rPr lang="en-GB" dirty="0" smtClean="0"/>
              <a:t>Assessing (non-)Markovianity of quantum evolutions?</a:t>
            </a:r>
          </a:p>
          <a:p>
            <a:r>
              <a:rPr lang="en-GB" dirty="0" smtClean="0"/>
              <a:t>Novel fault-tolerant communication </a:t>
            </a:r>
            <a:r>
              <a:rPr lang="en-GB" dirty="0"/>
              <a:t>schemes?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19148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6851"/>
            <a:ext cx="8229600" cy="4729712"/>
          </a:xfrm>
        </p:spPr>
        <p:txBody>
          <a:bodyPr>
            <a:normAutofit fontScale="85000" lnSpcReduction="20000"/>
          </a:bodyPr>
          <a:lstStyle/>
          <a:p>
            <a:pPr marL="10972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Quantum systems possess general non-classical correlations that go beyond entanglement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GB" sz="2000" b="1" dirty="0" smtClean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400" dirty="0" smtClean="0">
                <a:solidFill>
                  <a:schemeClr val="accent2"/>
                </a:solidFill>
              </a:rPr>
              <a:t>Their characterisation is relevant to address foundational issues such as the quantum to classical transition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400" dirty="0" smtClean="0">
                <a:solidFill>
                  <a:schemeClr val="bg2">
                    <a:lumMod val="50000"/>
                  </a:schemeClr>
                </a:solidFill>
              </a:rPr>
              <a:t>These correlations are robust and survive up to high level of noises and macroscopic scales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400" dirty="0" smtClean="0">
                <a:solidFill>
                  <a:schemeClr val="accent2"/>
                </a:solidFill>
              </a:rPr>
              <a:t>They enable better-than-classical quantum computation with mixed resources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400" dirty="0" smtClean="0">
                <a:solidFill>
                  <a:schemeClr val="bg2">
                    <a:lumMod val="50000"/>
                  </a:schemeClr>
                </a:solidFill>
              </a:rPr>
              <a:t>We can map them to more familiar entanglement naturally in the measurement process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400" dirty="0" smtClean="0">
                <a:solidFill>
                  <a:schemeClr val="accent2"/>
                </a:solidFill>
              </a:rPr>
              <a:t>Their practical usefulness in mainstream quantum communication and information processing is under scrutiny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  <p:pic>
        <p:nvPicPr>
          <p:cNvPr id="76" name="Picture 11" descr="http://www.nature.com/nphys/journal/v2/n10/covers/largecov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768" y="760140"/>
            <a:ext cx="1590932" cy="156392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7882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Entanglement</a:t>
            </a:r>
          </a:p>
        </p:txBody>
      </p:sp>
      <p:sp>
        <p:nvSpPr>
          <p:cNvPr id="451591" name="Rectangle 7"/>
          <p:cNvSpPr>
            <a:spLocks noChangeArrowheads="1"/>
          </p:cNvSpPr>
          <p:nvPr/>
        </p:nvSpPr>
        <p:spPr bwMode="auto">
          <a:xfrm>
            <a:off x="4883150" y="520700"/>
            <a:ext cx="3908425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80000"/>
              </a:lnSpc>
            </a:pPr>
            <a:r>
              <a:rPr lang="it-IT" sz="2600" i="1" u="none" dirty="0">
                <a:solidFill>
                  <a:schemeClr val="bg2"/>
                </a:solidFill>
                <a:latin typeface="Bookman Old Style" pitchFamily="18" charset="0"/>
              </a:rPr>
              <a:t>a resource for novel information processing</a:t>
            </a:r>
            <a:endParaRPr lang="en-US" sz="2600" i="1" u="none" dirty="0">
              <a:solidFill>
                <a:schemeClr val="bg2"/>
              </a:solidFill>
              <a:latin typeface="Bookman Old Style" pitchFamily="18" charset="0"/>
            </a:endParaRPr>
          </a:p>
        </p:txBody>
      </p:sp>
      <p:pic>
        <p:nvPicPr>
          <p:cNvPr id="451601" name="Picture 17" descr="IMG: Newsweek 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371600"/>
            <a:ext cx="1947863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60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1390650"/>
            <a:ext cx="195262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1604" name="Group 20"/>
          <p:cNvGrpSpPr>
            <a:grpSpLocks/>
          </p:cNvGrpSpPr>
          <p:nvPr/>
        </p:nvGrpSpPr>
        <p:grpSpPr bwMode="auto">
          <a:xfrm>
            <a:off x="3400425" y="1390650"/>
            <a:ext cx="2078038" cy="3067050"/>
            <a:chOff x="2064" y="864"/>
            <a:chExt cx="1429" cy="2034"/>
          </a:xfrm>
        </p:grpSpPr>
        <p:pic>
          <p:nvPicPr>
            <p:cNvPr id="451600" name="Picture 16" descr="teleportatoin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" y="864"/>
              <a:ext cx="1382" cy="1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1603" name="Rectangle 19"/>
            <p:cNvSpPr>
              <a:spLocks noChangeArrowheads="1"/>
            </p:cNvSpPr>
            <p:nvPr/>
          </p:nvSpPr>
          <p:spPr bwMode="auto">
            <a:xfrm>
              <a:off x="2064" y="2652"/>
              <a:ext cx="246" cy="2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51605" name="Text Box 21"/>
          <p:cNvSpPr txBox="1">
            <a:spLocks noChangeArrowheads="1"/>
          </p:cNvSpPr>
          <p:nvPr/>
        </p:nvSpPr>
        <p:spPr bwMode="auto">
          <a:xfrm>
            <a:off x="768350" y="5580063"/>
            <a:ext cx="271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b="1" u="none">
                <a:solidFill>
                  <a:schemeClr val="bg2"/>
                </a:solidFill>
              </a:rPr>
              <a:t>Quantum cryptography</a:t>
            </a:r>
          </a:p>
        </p:txBody>
      </p:sp>
      <p:pic>
        <p:nvPicPr>
          <p:cNvPr id="451606" name="Picture 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3830638"/>
            <a:ext cx="19256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1607" name="Picture 23" descr="430849a-f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3648075"/>
            <a:ext cx="2312988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608" name="Picture 24"/>
          <p:cNvPicPr>
            <a:picLocks noChangeAspect="1" noChangeArrowheads="1"/>
          </p:cNvPicPr>
          <p:nvPr/>
        </p:nvPicPr>
        <p:blipFill>
          <a:blip r:embed="rId7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8" y="3746500"/>
            <a:ext cx="2020887" cy="20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1609" name="Text Box 25"/>
          <p:cNvSpPr txBox="1">
            <a:spLocks noChangeArrowheads="1"/>
          </p:cNvSpPr>
          <p:nvPr/>
        </p:nvSpPr>
        <p:spPr bwMode="auto">
          <a:xfrm>
            <a:off x="3603625" y="5770563"/>
            <a:ext cx="2635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b="1" u="none">
                <a:solidFill>
                  <a:schemeClr val="tx2"/>
                </a:solidFill>
              </a:rPr>
              <a:t>Quantum teleportation</a:t>
            </a:r>
          </a:p>
        </p:txBody>
      </p:sp>
      <p:sp>
        <p:nvSpPr>
          <p:cNvPr id="451610" name="Text Box 26"/>
          <p:cNvSpPr txBox="1">
            <a:spLocks noChangeArrowheads="1"/>
          </p:cNvSpPr>
          <p:nvPr/>
        </p:nvSpPr>
        <p:spPr bwMode="auto">
          <a:xfrm>
            <a:off x="6442075" y="5961063"/>
            <a:ext cx="262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b="1" u="none">
                <a:solidFill>
                  <a:schemeClr val="hlink"/>
                </a:solidFill>
              </a:rPr>
              <a:t>Quantum computation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20299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directions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3568" y="2636912"/>
            <a:ext cx="4896544" cy="3195719"/>
          </a:xfrm>
        </p:spPr>
        <p:txBody>
          <a:bodyPr>
            <a:normAutofit lnSpcReduction="10000"/>
          </a:bodyPr>
          <a:lstStyle/>
          <a:p>
            <a:r>
              <a:rPr lang="en-GB" b="1" i="1" dirty="0" smtClean="0">
                <a:latin typeface="Century Gothic" pitchFamily="34" charset="0"/>
              </a:rPr>
              <a:t>Fundamentals</a:t>
            </a:r>
          </a:p>
          <a:p>
            <a:pPr lvl="1"/>
            <a:r>
              <a:rPr lang="en-GB" dirty="0" smtClean="0">
                <a:latin typeface="Century Gothic" pitchFamily="34" charset="0"/>
              </a:rPr>
              <a:t>We want to understand the ultimate signatures of quantum behaviour and how to detect them experimentally in increasingly complex systems</a:t>
            </a:r>
          </a:p>
          <a:p>
            <a:pPr lvl="1"/>
            <a:endParaRPr lang="en-GB" dirty="0" smtClean="0">
              <a:latin typeface="Century Gothic" pitchFamily="34" charset="0"/>
            </a:endParaRPr>
          </a:p>
          <a:p>
            <a:r>
              <a:rPr lang="en-GB" b="1" i="1" dirty="0" smtClean="0">
                <a:latin typeface="Century Gothic" pitchFamily="34" charset="0"/>
              </a:rPr>
              <a:t>Applications</a:t>
            </a:r>
          </a:p>
          <a:p>
            <a:pPr lvl="1"/>
            <a:r>
              <a:rPr lang="en-GB" dirty="0" smtClean="0">
                <a:latin typeface="Century Gothic" pitchFamily="34" charset="0"/>
              </a:rPr>
              <a:t>We want quantum technology to take the leap out of the lab into the real world</a:t>
            </a:r>
            <a:endParaRPr lang="en-GB" dirty="0">
              <a:latin typeface="Century Gothic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9552" y="1268760"/>
            <a:ext cx="8064896" cy="1296144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GB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  <a:cs typeface="Times New Roman"/>
              </a:rPr>
              <a:t>Characterise and harness quantumness 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  <a:cs typeface="Times New Roman"/>
              </a:rPr>
              <a:t>beyond </a:t>
            </a:r>
            <a:r>
              <a:rPr lang="en-GB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  <a:cs typeface="Times New Roman"/>
              </a:rPr>
              <a:t>the quantum world</a:t>
            </a:r>
          </a:p>
        </p:txBody>
      </p:sp>
      <p:pic>
        <p:nvPicPr>
          <p:cNvPr id="8" name="Picture 7" descr="http://www.hottr6.com/ott/images/Entangle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8497">
            <a:off x="6548735" y="3437379"/>
            <a:ext cx="1840757" cy="2168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3374627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-88900" y="596900"/>
            <a:ext cx="9588500" cy="35814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927100"/>
            <a:ext cx="8515350" cy="600075"/>
          </a:xfrm>
        </p:spPr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9075"/>
            <a:ext cx="91440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55172" y="1948050"/>
            <a:ext cx="704551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M. </a:t>
            </a:r>
            <a:r>
              <a:rPr kumimoji="0" lang="en-GB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Piani</a:t>
            </a: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S. </a:t>
            </a:r>
            <a:r>
              <a:rPr kumimoji="0" lang="en-GB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Gharibian</a:t>
            </a: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GA, J. </a:t>
            </a:r>
            <a:r>
              <a:rPr kumimoji="0" lang="en-GB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Calsamiglia</a:t>
            </a: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P. </a:t>
            </a:r>
            <a:r>
              <a:rPr kumimoji="0" lang="en-GB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Horodecki</a:t>
            </a: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A. Winter,</a:t>
            </a:r>
          </a:p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1" kern="0" dirty="0" smtClean="0">
                <a:solidFill>
                  <a:sysClr val="windowText" lastClr="000000"/>
                </a:solidFill>
              </a:rPr>
              <a:t>Phys. Rev. </a:t>
            </a:r>
            <a:r>
              <a:rPr lang="en-GB" b="1" i="1" kern="0" dirty="0" err="1" smtClean="0">
                <a:solidFill>
                  <a:sysClr val="windowText" lastClr="000000"/>
                </a:solidFill>
              </a:rPr>
              <a:t>Lett</a:t>
            </a:r>
            <a:r>
              <a:rPr lang="en-GB" b="1" i="1" kern="0" dirty="0" smtClean="0">
                <a:solidFill>
                  <a:sysClr val="windowText" lastClr="000000"/>
                </a:solidFill>
              </a:rPr>
              <a:t>. 106, 220403 (2011)</a:t>
            </a:r>
          </a:p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kern="0" dirty="0" smtClean="0">
                <a:solidFill>
                  <a:sysClr val="windowText" lastClr="000000"/>
                </a:solidFill>
              </a:rPr>
              <a:t>M. </a:t>
            </a:r>
            <a:r>
              <a:rPr lang="en-GB" i="1" kern="0" dirty="0" err="1" smtClean="0">
                <a:solidFill>
                  <a:sysClr val="windowText" lastClr="000000"/>
                </a:solidFill>
              </a:rPr>
              <a:t>Piani</a:t>
            </a:r>
            <a:r>
              <a:rPr lang="en-GB" i="1" kern="0" dirty="0" smtClean="0">
                <a:solidFill>
                  <a:sysClr val="windowText" lastClr="000000"/>
                </a:solidFill>
              </a:rPr>
              <a:t> and GA, </a:t>
            </a:r>
            <a:r>
              <a:rPr kumimoji="0" lang="en-GB" sz="18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arXiv:1110.2530  </a:t>
            </a:r>
            <a:r>
              <a:rPr kumimoji="0" lang="en-GB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GB" sz="18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2011)</a:t>
            </a:r>
            <a:endParaRPr kumimoji="0" lang="en-GB" sz="18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" name="Picture 2" descr="http://www.maths.nottingham.ac.uk/personal/ga/img/icoprob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57086"/>
            <a:ext cx="276225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maths.nottingham.ac.uk/personal/ga/img/icoprob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14386"/>
            <a:ext cx="276225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41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C92B5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C92B5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it-IT">
              <a:latin typeface="Arial" charset="0"/>
            </a:endParaRPr>
          </a:p>
        </p:txBody>
      </p:sp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94660" name="Rectangle 4"/>
          <p:cNvSpPr>
            <a:spLocks noChangeArrowheads="1"/>
          </p:cNvSpPr>
          <p:nvPr/>
        </p:nvSpPr>
        <p:spPr bwMode="auto">
          <a:xfrm>
            <a:off x="-138113" y="-103188"/>
            <a:ext cx="9420226" cy="7064376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 spd="slow" advClick="0" advTm="1000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it-IT">
              <a:latin typeface="Arial" charset="0"/>
            </a:endParaRPr>
          </a:p>
        </p:txBody>
      </p:sp>
      <p:sp>
        <p:nvSpPr>
          <p:cNvPr id="109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95684" name="Rectangle 4"/>
          <p:cNvSpPr>
            <a:spLocks noChangeArrowheads="1"/>
          </p:cNvSpPr>
          <p:nvPr/>
        </p:nvSpPr>
        <p:spPr bwMode="auto">
          <a:xfrm>
            <a:off x="-138113" y="-103188"/>
            <a:ext cx="9420226" cy="7064376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 spd="slow" advClick="0" advTm="1800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Quantum correlations</a:t>
            </a:r>
            <a:endParaRPr lang="it-IT" dirty="0"/>
          </a:p>
        </p:txBody>
      </p:sp>
      <p:sp>
        <p:nvSpPr>
          <p:cNvPr id="451591" name="Rectangle 7"/>
          <p:cNvSpPr>
            <a:spLocks noChangeArrowheads="1"/>
          </p:cNvSpPr>
          <p:nvPr/>
        </p:nvSpPr>
        <p:spPr bwMode="auto">
          <a:xfrm>
            <a:off x="4883150" y="520700"/>
            <a:ext cx="3908425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80000"/>
              </a:lnSpc>
            </a:pPr>
            <a:r>
              <a:rPr lang="it-IT" sz="2600" i="1" u="none" dirty="0">
                <a:solidFill>
                  <a:schemeClr val="bg2"/>
                </a:solidFill>
                <a:latin typeface="Bookman Old Style" pitchFamily="18" charset="0"/>
              </a:rPr>
              <a:t>a resource for novel information processing</a:t>
            </a:r>
            <a:endParaRPr lang="en-US" sz="2600" i="1" u="none" dirty="0">
              <a:solidFill>
                <a:schemeClr val="bg2"/>
              </a:solidFill>
              <a:latin typeface="Bookman Old Style" pitchFamily="18" charset="0"/>
            </a:endParaRPr>
          </a:p>
        </p:txBody>
      </p:sp>
      <p:pic>
        <p:nvPicPr>
          <p:cNvPr id="451602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1390650"/>
            <a:ext cx="195262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1608" name="Picture 24"/>
          <p:cNvPicPr>
            <a:picLocks noChangeAspect="1" noChangeArrowheads="1"/>
          </p:cNvPicPr>
          <p:nvPr/>
        </p:nvPicPr>
        <p:blipFill>
          <a:blip r:embed="rId3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8" y="3746500"/>
            <a:ext cx="2020887" cy="20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1610" name="Text Box 26"/>
          <p:cNvSpPr txBox="1">
            <a:spLocks noChangeArrowheads="1"/>
          </p:cNvSpPr>
          <p:nvPr/>
        </p:nvSpPr>
        <p:spPr bwMode="auto">
          <a:xfrm>
            <a:off x="6442075" y="5961063"/>
            <a:ext cx="262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b="1" u="none">
                <a:solidFill>
                  <a:schemeClr val="hlink"/>
                </a:solidFill>
              </a:rPr>
              <a:t>Quantum computation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800" y="1699786"/>
            <a:ext cx="5537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accent2"/>
                </a:solidFill>
              </a:rPr>
              <a:t>In certain schemes of quantum computation where the quantum bits are affected by noise, there seems to be a speed-up over classical scenarios even in the presence of negligibly small or vanishing entanglement </a:t>
            </a:r>
            <a:r>
              <a:rPr lang="en-GB" sz="1600" i="1" dirty="0" smtClean="0">
                <a:solidFill>
                  <a:schemeClr val="accent2"/>
                </a:solidFill>
              </a:rPr>
              <a:t>(A. </a:t>
            </a:r>
            <a:r>
              <a:rPr lang="en-GB" sz="1600" i="1" dirty="0" err="1" smtClean="0">
                <a:solidFill>
                  <a:schemeClr val="accent2"/>
                </a:solidFill>
              </a:rPr>
              <a:t>Datta</a:t>
            </a:r>
            <a:r>
              <a:rPr lang="en-GB" sz="1600" i="1" dirty="0" smtClean="0">
                <a:solidFill>
                  <a:schemeClr val="accent2"/>
                </a:solidFill>
              </a:rPr>
              <a:t> et al. 2008-2011)</a:t>
            </a:r>
            <a:endParaRPr lang="en-GB" sz="2000" i="1" dirty="0" smtClean="0">
              <a:solidFill>
                <a:schemeClr val="accent2"/>
              </a:solidFill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en-GB" sz="2000" dirty="0">
              <a:solidFill>
                <a:schemeClr val="accent2"/>
              </a:solidFill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GB" sz="2000" dirty="0" smtClean="0"/>
              <a:t>What is the ultimate resource making quantum processors more effective than classical ones?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en-GB" sz="2000" dirty="0"/>
          </a:p>
          <a:p>
            <a:pPr marL="285750" indent="-285750" algn="l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A more refined analysis of the nature of correlations in composite quantum systems is in order</a:t>
            </a:r>
            <a:endParaRPr lang="en-GB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5245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Correlations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71600" y="2124596"/>
            <a:ext cx="3096344" cy="2520280"/>
          </a:xfrm>
          <a:prstGeom prst="roundRect">
            <a:avLst/>
          </a:prstGeom>
          <a:gradFill rotWithShape="1">
            <a:gsLst>
              <a:gs pos="0">
                <a:srgbClr val="53548A">
                  <a:tint val="1000"/>
                  <a:satMod val="255000"/>
                  <a:alpha val="75000"/>
                </a:srgbClr>
              </a:gs>
              <a:gs pos="55000">
                <a:srgbClr val="53548A">
                  <a:tint val="12000"/>
                  <a:satMod val="255000"/>
                  <a:alpha val="75000"/>
                </a:srgbClr>
              </a:gs>
              <a:gs pos="100000">
                <a:srgbClr val="53548A">
                  <a:tint val="45000"/>
                  <a:satMod val="250000"/>
                  <a:alpha val="75000"/>
                </a:srgbClr>
              </a:gs>
            </a:gsLst>
            <a:path path="circle">
              <a:fillToRect l="-40000" t="-90000" r="140000" b="190000"/>
            </a:path>
          </a:gradFill>
          <a:ln w="9525" cap="flat" cmpd="sng" algn="ctr">
            <a:solidFill>
              <a:srgbClr val="53548A"/>
            </a:solidFill>
            <a:prstDash val="solid"/>
          </a:ln>
          <a:effectLst>
            <a:outerShdw blurRad="51500" dist="25400" dir="5400000" rotWithShape="0">
              <a:srgbClr val="00000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  A   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843808" y="2412628"/>
            <a:ext cx="3096344" cy="2520280"/>
          </a:xfrm>
          <a:prstGeom prst="roundRect">
            <a:avLst/>
          </a:prstGeom>
          <a:gradFill rotWithShape="1">
            <a:gsLst>
              <a:gs pos="0">
                <a:srgbClr val="C4652D">
                  <a:tint val="1000"/>
                  <a:satMod val="255000"/>
                  <a:alpha val="50000"/>
                </a:srgbClr>
              </a:gs>
              <a:gs pos="55000">
                <a:srgbClr val="C4652D">
                  <a:tint val="12000"/>
                  <a:satMod val="255000"/>
                  <a:alpha val="50000"/>
                </a:srgbClr>
              </a:gs>
              <a:gs pos="100000">
                <a:srgbClr val="C4652D">
                  <a:tint val="45000"/>
                  <a:satMod val="250000"/>
                  <a:alpha val="50000"/>
                  <a:lumMod val="66000"/>
                </a:srgbClr>
              </a:gs>
            </a:gsLst>
            <a:path path="circle">
              <a:fillToRect l="-40000" t="-90000" r="140000" b="190000"/>
            </a:path>
          </a:gradFill>
          <a:ln w="9525" cap="flat" cmpd="sng" algn="ctr">
            <a:solidFill>
              <a:srgbClr val="C4652D"/>
            </a:solidFill>
            <a:prstDash val="solid"/>
          </a:ln>
          <a:effectLst>
            <a:outerShdw blurRad="51500" dist="25400" dir="5400000" rotWithShape="0">
              <a:srgbClr val="00000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     B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843808" y="1502946"/>
            <a:ext cx="5915734" cy="4321334"/>
            <a:chOff x="2843808" y="1871246"/>
            <a:chExt cx="5915734" cy="4321334"/>
          </a:xfrm>
        </p:grpSpPr>
        <p:sp>
          <p:nvSpPr>
            <p:cNvPr id="17" name="Round Single Corner Rectangle 16"/>
            <p:cNvSpPr/>
            <p:nvPr/>
          </p:nvSpPr>
          <p:spPr>
            <a:xfrm flipH="1">
              <a:off x="2843808" y="2780928"/>
              <a:ext cx="1224136" cy="1260140"/>
            </a:xfrm>
            <a:prstGeom prst="round1Rect">
              <a:avLst>
                <a:gd name="adj" fmla="val 32127"/>
              </a:avLst>
            </a:prstGeom>
            <a:gradFill rotWithShape="1">
              <a:gsLst>
                <a:gs pos="0">
                  <a:srgbClr val="A04DA3">
                    <a:tint val="43000"/>
                    <a:satMod val="165000"/>
                  </a:srgbClr>
                </a:gs>
                <a:gs pos="55000">
                  <a:srgbClr val="A04DA3">
                    <a:tint val="83000"/>
                    <a:satMod val="155000"/>
                  </a:srgbClr>
                </a:gs>
                <a:gs pos="100000">
                  <a:srgbClr val="A04DA3">
                    <a:shade val="85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A04DA3"/>
              </a:solidFill>
              <a:prstDash val="solid"/>
            </a:ln>
            <a:effectLst>
              <a:outerShdw blurRad="508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8" name="Round Single Corner Rectangle 12"/>
            <p:cNvSpPr/>
            <p:nvPr/>
          </p:nvSpPr>
          <p:spPr>
            <a:xfrm rot="10800000" flipH="1">
              <a:off x="2843808" y="3605250"/>
              <a:ext cx="1224136" cy="1407926"/>
            </a:xfrm>
            <a:custGeom>
              <a:avLst/>
              <a:gdLst>
                <a:gd name="connsiteX0" fmla="*/ 0 w 1224136"/>
                <a:gd name="connsiteY0" fmla="*/ 0 h 1224521"/>
                <a:gd name="connsiteX1" fmla="*/ 872417 w 1224136"/>
                <a:gd name="connsiteY1" fmla="*/ 0 h 1224521"/>
                <a:gd name="connsiteX2" fmla="*/ 1224136 w 1224136"/>
                <a:gd name="connsiteY2" fmla="*/ 351719 h 1224521"/>
                <a:gd name="connsiteX3" fmla="*/ 1224136 w 1224136"/>
                <a:gd name="connsiteY3" fmla="*/ 1224521 h 1224521"/>
                <a:gd name="connsiteX4" fmla="*/ 0 w 1224136"/>
                <a:gd name="connsiteY4" fmla="*/ 1224521 h 1224521"/>
                <a:gd name="connsiteX5" fmla="*/ 0 w 1224136"/>
                <a:gd name="connsiteY5" fmla="*/ 0 h 1224521"/>
                <a:gd name="connsiteX0" fmla="*/ 0 w 1224136"/>
                <a:gd name="connsiteY0" fmla="*/ 0 h 1363066"/>
                <a:gd name="connsiteX1" fmla="*/ 872417 w 1224136"/>
                <a:gd name="connsiteY1" fmla="*/ 0 h 1363066"/>
                <a:gd name="connsiteX2" fmla="*/ 1224136 w 1224136"/>
                <a:gd name="connsiteY2" fmla="*/ 351719 h 1363066"/>
                <a:gd name="connsiteX3" fmla="*/ 1224136 w 1224136"/>
                <a:gd name="connsiteY3" fmla="*/ 1363066 h 1363066"/>
                <a:gd name="connsiteX4" fmla="*/ 0 w 1224136"/>
                <a:gd name="connsiteY4" fmla="*/ 1224521 h 1363066"/>
                <a:gd name="connsiteX5" fmla="*/ 0 w 1224136"/>
                <a:gd name="connsiteY5" fmla="*/ 0 h 1363066"/>
                <a:gd name="connsiteX0" fmla="*/ 0 w 1224136"/>
                <a:gd name="connsiteY0" fmla="*/ 0 h 1363066"/>
                <a:gd name="connsiteX1" fmla="*/ 872417 w 1224136"/>
                <a:gd name="connsiteY1" fmla="*/ 0 h 1363066"/>
                <a:gd name="connsiteX2" fmla="*/ 1224136 w 1224136"/>
                <a:gd name="connsiteY2" fmla="*/ 351719 h 1363066"/>
                <a:gd name="connsiteX3" fmla="*/ 1224136 w 1224136"/>
                <a:gd name="connsiteY3" fmla="*/ 1363066 h 1363066"/>
                <a:gd name="connsiteX4" fmla="*/ 0 w 1224136"/>
                <a:gd name="connsiteY4" fmla="*/ 1058266 h 1363066"/>
                <a:gd name="connsiteX5" fmla="*/ 0 w 1224136"/>
                <a:gd name="connsiteY5" fmla="*/ 0 h 1363066"/>
                <a:gd name="connsiteX0" fmla="*/ 0 w 1224136"/>
                <a:gd name="connsiteY0" fmla="*/ 0 h 1363066"/>
                <a:gd name="connsiteX1" fmla="*/ 872417 w 1224136"/>
                <a:gd name="connsiteY1" fmla="*/ 0 h 1363066"/>
                <a:gd name="connsiteX2" fmla="*/ 1224136 w 1224136"/>
                <a:gd name="connsiteY2" fmla="*/ 351719 h 1363066"/>
                <a:gd name="connsiteX3" fmla="*/ 1224136 w 1224136"/>
                <a:gd name="connsiteY3" fmla="*/ 1363066 h 1363066"/>
                <a:gd name="connsiteX4" fmla="*/ 0 w 1224136"/>
                <a:gd name="connsiteY4" fmla="*/ 1044411 h 1363066"/>
                <a:gd name="connsiteX5" fmla="*/ 0 w 1224136"/>
                <a:gd name="connsiteY5" fmla="*/ 0 h 1363066"/>
                <a:gd name="connsiteX0" fmla="*/ 0 w 1224136"/>
                <a:gd name="connsiteY0" fmla="*/ 0 h 1363066"/>
                <a:gd name="connsiteX1" fmla="*/ 872417 w 1224136"/>
                <a:gd name="connsiteY1" fmla="*/ 0 h 1363066"/>
                <a:gd name="connsiteX2" fmla="*/ 1224136 w 1224136"/>
                <a:gd name="connsiteY2" fmla="*/ 351719 h 1363066"/>
                <a:gd name="connsiteX3" fmla="*/ 1224136 w 1224136"/>
                <a:gd name="connsiteY3" fmla="*/ 1363066 h 1363066"/>
                <a:gd name="connsiteX4" fmla="*/ 439719 w 1224136"/>
                <a:gd name="connsiteY4" fmla="*/ 1064631 h 1363066"/>
                <a:gd name="connsiteX5" fmla="*/ 0 w 1224136"/>
                <a:gd name="connsiteY5" fmla="*/ 1044411 h 1363066"/>
                <a:gd name="connsiteX6" fmla="*/ 0 w 1224136"/>
                <a:gd name="connsiteY6" fmla="*/ 0 h 1363066"/>
                <a:gd name="connsiteX0" fmla="*/ 0 w 1224136"/>
                <a:gd name="connsiteY0" fmla="*/ 0 h 1363066"/>
                <a:gd name="connsiteX1" fmla="*/ 872417 w 1224136"/>
                <a:gd name="connsiteY1" fmla="*/ 0 h 1363066"/>
                <a:gd name="connsiteX2" fmla="*/ 1224136 w 1224136"/>
                <a:gd name="connsiteY2" fmla="*/ 351719 h 1363066"/>
                <a:gd name="connsiteX3" fmla="*/ 1224136 w 1224136"/>
                <a:gd name="connsiteY3" fmla="*/ 1363066 h 1363066"/>
                <a:gd name="connsiteX4" fmla="*/ 439719 w 1224136"/>
                <a:gd name="connsiteY4" fmla="*/ 1064631 h 1363066"/>
                <a:gd name="connsiteX5" fmla="*/ 0 w 1224136"/>
                <a:gd name="connsiteY5" fmla="*/ 1044411 h 1363066"/>
                <a:gd name="connsiteX6" fmla="*/ 0 w 1224136"/>
                <a:gd name="connsiteY6" fmla="*/ 0 h 1363066"/>
                <a:gd name="connsiteX0" fmla="*/ 0 w 1224136"/>
                <a:gd name="connsiteY0" fmla="*/ 0 h 1407926"/>
                <a:gd name="connsiteX1" fmla="*/ 872417 w 1224136"/>
                <a:gd name="connsiteY1" fmla="*/ 0 h 1407926"/>
                <a:gd name="connsiteX2" fmla="*/ 1224136 w 1224136"/>
                <a:gd name="connsiteY2" fmla="*/ 351719 h 1407926"/>
                <a:gd name="connsiteX3" fmla="*/ 1224136 w 1224136"/>
                <a:gd name="connsiteY3" fmla="*/ 1363066 h 1407926"/>
                <a:gd name="connsiteX4" fmla="*/ 924628 w 1224136"/>
                <a:gd name="connsiteY4" fmla="*/ 1189321 h 1407926"/>
                <a:gd name="connsiteX5" fmla="*/ 439719 w 1224136"/>
                <a:gd name="connsiteY5" fmla="*/ 1064631 h 1407926"/>
                <a:gd name="connsiteX6" fmla="*/ 0 w 1224136"/>
                <a:gd name="connsiteY6" fmla="*/ 1044411 h 1407926"/>
                <a:gd name="connsiteX7" fmla="*/ 0 w 1224136"/>
                <a:gd name="connsiteY7" fmla="*/ 0 h 1407926"/>
                <a:gd name="connsiteX0" fmla="*/ 0 w 1224136"/>
                <a:gd name="connsiteY0" fmla="*/ 0 h 1407926"/>
                <a:gd name="connsiteX1" fmla="*/ 872417 w 1224136"/>
                <a:gd name="connsiteY1" fmla="*/ 0 h 1407926"/>
                <a:gd name="connsiteX2" fmla="*/ 1224136 w 1224136"/>
                <a:gd name="connsiteY2" fmla="*/ 351719 h 1407926"/>
                <a:gd name="connsiteX3" fmla="*/ 1224136 w 1224136"/>
                <a:gd name="connsiteY3" fmla="*/ 1363066 h 1407926"/>
                <a:gd name="connsiteX4" fmla="*/ 924628 w 1224136"/>
                <a:gd name="connsiteY4" fmla="*/ 1189321 h 1407926"/>
                <a:gd name="connsiteX5" fmla="*/ 675247 w 1224136"/>
                <a:gd name="connsiteY5" fmla="*/ 1217031 h 1407926"/>
                <a:gd name="connsiteX6" fmla="*/ 439719 w 1224136"/>
                <a:gd name="connsiteY6" fmla="*/ 1064631 h 1407926"/>
                <a:gd name="connsiteX7" fmla="*/ 0 w 1224136"/>
                <a:gd name="connsiteY7" fmla="*/ 1044411 h 1407926"/>
                <a:gd name="connsiteX8" fmla="*/ 0 w 1224136"/>
                <a:gd name="connsiteY8" fmla="*/ 0 h 1407926"/>
                <a:gd name="connsiteX0" fmla="*/ 0 w 1224136"/>
                <a:gd name="connsiteY0" fmla="*/ 0 h 1407926"/>
                <a:gd name="connsiteX1" fmla="*/ 872417 w 1224136"/>
                <a:gd name="connsiteY1" fmla="*/ 0 h 1407926"/>
                <a:gd name="connsiteX2" fmla="*/ 1224136 w 1224136"/>
                <a:gd name="connsiteY2" fmla="*/ 351719 h 1407926"/>
                <a:gd name="connsiteX3" fmla="*/ 1224136 w 1224136"/>
                <a:gd name="connsiteY3" fmla="*/ 1363066 h 1407926"/>
                <a:gd name="connsiteX4" fmla="*/ 924628 w 1224136"/>
                <a:gd name="connsiteY4" fmla="*/ 1189321 h 1407926"/>
                <a:gd name="connsiteX5" fmla="*/ 675247 w 1224136"/>
                <a:gd name="connsiteY5" fmla="*/ 1217031 h 1407926"/>
                <a:gd name="connsiteX6" fmla="*/ 439719 w 1224136"/>
                <a:gd name="connsiteY6" fmla="*/ 1064631 h 1407926"/>
                <a:gd name="connsiteX7" fmla="*/ 190337 w 1224136"/>
                <a:gd name="connsiteY7" fmla="*/ 1120049 h 1407926"/>
                <a:gd name="connsiteX8" fmla="*/ 0 w 1224136"/>
                <a:gd name="connsiteY8" fmla="*/ 1044411 h 1407926"/>
                <a:gd name="connsiteX9" fmla="*/ 0 w 1224136"/>
                <a:gd name="connsiteY9" fmla="*/ 0 h 140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136" h="1407926">
                  <a:moveTo>
                    <a:pt x="0" y="0"/>
                  </a:moveTo>
                  <a:lnTo>
                    <a:pt x="872417" y="0"/>
                  </a:lnTo>
                  <a:cubicBezTo>
                    <a:pt x="1066666" y="0"/>
                    <a:pt x="1224136" y="157470"/>
                    <a:pt x="1224136" y="351719"/>
                  </a:cubicBezTo>
                  <a:lnTo>
                    <a:pt x="1224136" y="1363066"/>
                  </a:lnTo>
                  <a:cubicBezTo>
                    <a:pt x="1167291" y="1514212"/>
                    <a:pt x="1055364" y="1239060"/>
                    <a:pt x="924628" y="1189321"/>
                  </a:cubicBezTo>
                  <a:cubicBezTo>
                    <a:pt x="840074" y="1151127"/>
                    <a:pt x="756065" y="1237813"/>
                    <a:pt x="675247" y="1217031"/>
                  </a:cubicBezTo>
                  <a:cubicBezTo>
                    <a:pt x="594429" y="1196249"/>
                    <a:pt x="515919" y="1092340"/>
                    <a:pt x="439719" y="1064631"/>
                  </a:cubicBezTo>
                  <a:cubicBezTo>
                    <a:pt x="365828" y="1060013"/>
                    <a:pt x="264228" y="1124667"/>
                    <a:pt x="190337" y="1120049"/>
                  </a:cubicBezTo>
                  <a:lnTo>
                    <a:pt x="0" y="1044411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438086">
                    <a:tint val="43000"/>
                    <a:satMod val="165000"/>
                  </a:srgbClr>
                </a:gs>
                <a:gs pos="55000">
                  <a:srgbClr val="438086">
                    <a:tint val="83000"/>
                    <a:satMod val="155000"/>
                  </a:srgbClr>
                </a:gs>
                <a:gs pos="100000">
                  <a:srgbClr val="438086">
                    <a:shade val="85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38086"/>
              </a:solidFill>
              <a:prstDash val="solid"/>
            </a:ln>
            <a:effectLst>
              <a:outerShdw blurRad="508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cxnSp>
          <p:nvCxnSpPr>
            <p:cNvPr id="19" name="Curved Connector 18"/>
            <p:cNvCxnSpPr>
              <a:endCxn id="20" idx="1"/>
            </p:cNvCxnSpPr>
            <p:nvPr/>
          </p:nvCxnSpPr>
          <p:spPr>
            <a:xfrm flipV="1">
              <a:off x="3455876" y="2132856"/>
              <a:ext cx="1620180" cy="1132386"/>
            </a:xfrm>
            <a:prstGeom prst="curved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53548A"/>
              </a:solidFill>
              <a:prstDash val="solid"/>
              <a:tailEnd type="arrow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5076056" y="1871246"/>
              <a:ext cx="35493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A04DA3"/>
                  </a:solidFill>
                  <a:effectLst/>
                  <a:uLnTx/>
                  <a:uFillTx/>
                </a:rPr>
                <a:t>Classical correlations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A04DA3"/>
                </a:solidFill>
                <a:effectLst/>
                <a:uLnTx/>
                <a:uFillTx/>
              </a:endParaRPr>
            </a:p>
          </p:txBody>
        </p:sp>
        <p:cxnSp>
          <p:nvCxnSpPr>
            <p:cNvPr id="21" name="Curved Connector 20"/>
            <p:cNvCxnSpPr>
              <a:endCxn id="22" idx="1"/>
            </p:cNvCxnSpPr>
            <p:nvPr/>
          </p:nvCxnSpPr>
          <p:spPr>
            <a:xfrm>
              <a:off x="3455876" y="4400915"/>
              <a:ext cx="1619644" cy="1530055"/>
            </a:xfrm>
            <a:prstGeom prst="curved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53548A"/>
              </a:solidFill>
              <a:prstDash val="solid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075520" y="5669360"/>
              <a:ext cx="36840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38086"/>
                  </a:solidFill>
                  <a:effectLst/>
                  <a:uLnTx/>
                  <a:uFillTx/>
                </a:rPr>
                <a:t>Quantum correlations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38086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06115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Correlations</a:t>
            </a:r>
            <a:endParaRPr lang="en-GB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57200" y="1667024"/>
            <a:ext cx="8435280" cy="47297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GB" sz="2400" dirty="0" smtClean="0">
              <a:solidFill>
                <a:schemeClr val="accent5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sz="2400" dirty="0" smtClean="0">
                <a:solidFill>
                  <a:schemeClr val="accent2"/>
                </a:solidFill>
              </a:rPr>
              <a:t>Pure global composite states: 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GB" sz="2000" b="1" dirty="0" smtClean="0">
                <a:latin typeface="+mj-lt"/>
              </a:rPr>
              <a:t>entanglement</a:t>
            </a:r>
            <a:r>
              <a:rPr lang="en-GB" sz="2000" dirty="0" smtClean="0">
                <a:latin typeface="+mj-lt"/>
              </a:rPr>
              <a:t> = </a:t>
            </a:r>
            <a:r>
              <a:rPr lang="en-GB" sz="2000" dirty="0" err="1" smtClean="0">
                <a:latin typeface="+mj-lt"/>
              </a:rPr>
              <a:t>nonlocality</a:t>
            </a:r>
            <a:r>
              <a:rPr lang="en-GB" sz="2000" dirty="0" smtClean="0">
                <a:latin typeface="+mj-lt"/>
              </a:rPr>
              <a:t> 					 </a:t>
            </a:r>
            <a:r>
              <a:rPr lang="en-GB" sz="2000" dirty="0" err="1" smtClean="0">
                <a:latin typeface="+mj-lt"/>
              </a:rPr>
              <a:t>nonclassicality</a:t>
            </a:r>
            <a:r>
              <a:rPr lang="en-GB" sz="2000" dirty="0" smtClean="0">
                <a:latin typeface="+mj-lt"/>
              </a:rPr>
              <a:t> (quantum correlations)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endParaRPr lang="en-GB" sz="2000" dirty="0" smtClean="0">
              <a:latin typeface="+mj-lt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sz="2400" dirty="0" smtClean="0">
                <a:solidFill>
                  <a:schemeClr val="accent2"/>
                </a:solidFill>
              </a:rPr>
              <a:t>Mixed global composite states: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GB" sz="2000" i="1" dirty="0" smtClean="0">
                <a:solidFill>
                  <a:schemeClr val="bg2"/>
                </a:solidFill>
                <a:latin typeface="+mj-lt"/>
              </a:rPr>
              <a:t>Werner 1989</a:t>
            </a:r>
            <a:r>
              <a:rPr lang="en-GB" sz="2000" dirty="0" smtClean="0">
                <a:solidFill>
                  <a:schemeClr val="bg2"/>
                </a:solidFill>
                <a:latin typeface="+mj-lt"/>
              </a:rPr>
              <a:t>:  separable   =  classically correlated</a:t>
            </a:r>
            <a:endParaRPr lang="en-GB" sz="2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051" name="Picture 3" descr="C:\Users\Gerardo\AppData\Local\Microsoft\Windows\Temporary Internet Files\Content.IE5\Z8KJ3DLJ\MC90007862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44" y="4726840"/>
            <a:ext cx="720080" cy="154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203180" y="1196752"/>
            <a:ext cx="2342663" cy="1388492"/>
            <a:chOff x="5901745" y="1248420"/>
            <a:chExt cx="2342663" cy="1388492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2765" y="1392435"/>
              <a:ext cx="2012871" cy="1156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ounded Rectangle 11"/>
            <p:cNvSpPr/>
            <p:nvPr/>
          </p:nvSpPr>
          <p:spPr>
            <a:xfrm>
              <a:off x="5901745" y="1248420"/>
              <a:ext cx="2342663" cy="1388492"/>
            </a:xfrm>
            <a:prstGeom prst="roundRect">
              <a:avLst/>
            </a:prstGeom>
            <a:no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34194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6016"/>
            <a:ext cx="8229600" cy="1066800"/>
          </a:xfrm>
        </p:spPr>
        <p:txBody>
          <a:bodyPr>
            <a:normAutofit/>
          </a:bodyPr>
          <a:lstStyle/>
          <a:p>
            <a:r>
              <a:rPr lang="en-GB" dirty="0" err="1" smtClean="0"/>
              <a:t>Quantumness</a:t>
            </a:r>
            <a:r>
              <a:rPr lang="en-GB" dirty="0" smtClean="0"/>
              <a:t> in separable states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457200" y="1530297"/>
            <a:ext cx="8229599" cy="4493225"/>
            <a:chOff x="457200" y="1844824"/>
            <a:chExt cx="8229599" cy="4729711"/>
          </a:xfrm>
        </p:grpSpPr>
        <p:sp>
          <p:nvSpPr>
            <p:cNvPr id="9" name="Pie 8"/>
            <p:cNvSpPr/>
            <p:nvPr/>
          </p:nvSpPr>
          <p:spPr>
            <a:xfrm>
              <a:off x="457200" y="1844824"/>
              <a:ext cx="4729711" cy="4729711"/>
            </a:xfrm>
            <a:prstGeom prst="pie">
              <a:avLst>
                <a:gd name="adj1" fmla="val 5400000"/>
                <a:gd name="adj2" fmla="val 16200000"/>
              </a:avLst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2822055" y="1844824"/>
              <a:ext cx="5864744" cy="4729711"/>
            </a:xfrm>
            <a:custGeom>
              <a:avLst/>
              <a:gdLst>
                <a:gd name="connsiteX0" fmla="*/ 0 w 5864744"/>
                <a:gd name="connsiteY0" fmla="*/ 0 h 4729711"/>
                <a:gd name="connsiteX1" fmla="*/ 5864744 w 5864744"/>
                <a:gd name="connsiteY1" fmla="*/ 0 h 4729711"/>
                <a:gd name="connsiteX2" fmla="*/ 5864744 w 5864744"/>
                <a:gd name="connsiteY2" fmla="*/ 4729711 h 4729711"/>
                <a:gd name="connsiteX3" fmla="*/ 0 w 5864744"/>
                <a:gd name="connsiteY3" fmla="*/ 4729711 h 4729711"/>
                <a:gd name="connsiteX4" fmla="*/ 0 w 5864744"/>
                <a:gd name="connsiteY4" fmla="*/ 0 h 4729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4744" h="4729711">
                  <a:moveTo>
                    <a:pt x="0" y="0"/>
                  </a:moveTo>
                  <a:lnTo>
                    <a:pt x="5864744" y="0"/>
                  </a:lnTo>
                  <a:lnTo>
                    <a:pt x="5864744" y="4729711"/>
                  </a:lnTo>
                  <a:lnTo>
                    <a:pt x="0" y="472971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4056778" numCol="1" spcCol="1270" anchor="t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 dirty="0" err="1" smtClean="0"/>
                <a:t>Nonorthogonal</a:t>
              </a:r>
              <a:r>
                <a:rPr lang="en-GB" sz="2200" kern="1200" dirty="0" smtClean="0"/>
                <a:t> separable states cannot be discriminated exactly</a:t>
              </a:r>
              <a:endParaRPr lang="en-GB" sz="2200" kern="1200" dirty="0"/>
            </a:p>
          </p:txBody>
        </p:sp>
        <p:sp>
          <p:nvSpPr>
            <p:cNvPr id="11" name="Pie 10"/>
            <p:cNvSpPr/>
            <p:nvPr/>
          </p:nvSpPr>
          <p:spPr>
            <a:xfrm>
              <a:off x="953819" y="2601577"/>
              <a:ext cx="3736472" cy="3736472"/>
            </a:xfrm>
            <a:prstGeom prst="pie">
              <a:avLst>
                <a:gd name="adj1" fmla="val 5400000"/>
                <a:gd name="adj2" fmla="val 16200000"/>
              </a:avLst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2822055" y="2601577"/>
              <a:ext cx="5864744" cy="3736472"/>
            </a:xfrm>
            <a:custGeom>
              <a:avLst/>
              <a:gdLst>
                <a:gd name="connsiteX0" fmla="*/ 0 w 5864744"/>
                <a:gd name="connsiteY0" fmla="*/ 0 h 3736472"/>
                <a:gd name="connsiteX1" fmla="*/ 5864744 w 5864744"/>
                <a:gd name="connsiteY1" fmla="*/ 0 h 3736472"/>
                <a:gd name="connsiteX2" fmla="*/ 5864744 w 5864744"/>
                <a:gd name="connsiteY2" fmla="*/ 3736472 h 3736472"/>
                <a:gd name="connsiteX3" fmla="*/ 0 w 5864744"/>
                <a:gd name="connsiteY3" fmla="*/ 3736472 h 3736472"/>
                <a:gd name="connsiteX4" fmla="*/ 0 w 5864744"/>
                <a:gd name="connsiteY4" fmla="*/ 0 h 373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4744" h="3736472">
                  <a:moveTo>
                    <a:pt x="0" y="0"/>
                  </a:moveTo>
                  <a:lnTo>
                    <a:pt x="5864744" y="0"/>
                  </a:lnTo>
                  <a:lnTo>
                    <a:pt x="5864744" y="3736472"/>
                  </a:lnTo>
                  <a:lnTo>
                    <a:pt x="0" y="373647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3063539" numCol="1" spcCol="1270" anchor="t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 dirty="0" smtClean="0"/>
                <a:t>Measuring a local observable on a separable bipartite state can perturb the state</a:t>
              </a:r>
              <a:endParaRPr lang="en-GB" sz="2200" kern="1200" dirty="0"/>
            </a:p>
          </p:txBody>
        </p:sp>
        <p:sp>
          <p:nvSpPr>
            <p:cNvPr id="13" name="Pie 12"/>
            <p:cNvSpPr/>
            <p:nvPr/>
          </p:nvSpPr>
          <p:spPr>
            <a:xfrm>
              <a:off x="1450439" y="3358331"/>
              <a:ext cx="2743232" cy="2743232"/>
            </a:xfrm>
            <a:prstGeom prst="pie">
              <a:avLst>
                <a:gd name="adj1" fmla="val 5400000"/>
                <a:gd name="adj2" fmla="val 16200000"/>
              </a:avLst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2822055" y="3358331"/>
              <a:ext cx="5864744" cy="2743232"/>
            </a:xfrm>
            <a:custGeom>
              <a:avLst/>
              <a:gdLst>
                <a:gd name="connsiteX0" fmla="*/ 0 w 5864744"/>
                <a:gd name="connsiteY0" fmla="*/ 0 h 2743232"/>
                <a:gd name="connsiteX1" fmla="*/ 5864744 w 5864744"/>
                <a:gd name="connsiteY1" fmla="*/ 0 h 2743232"/>
                <a:gd name="connsiteX2" fmla="*/ 5864744 w 5864744"/>
                <a:gd name="connsiteY2" fmla="*/ 2743232 h 2743232"/>
                <a:gd name="connsiteX3" fmla="*/ 0 w 5864744"/>
                <a:gd name="connsiteY3" fmla="*/ 2743232 h 2743232"/>
                <a:gd name="connsiteX4" fmla="*/ 0 w 5864744"/>
                <a:gd name="connsiteY4" fmla="*/ 0 h 2743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4744" h="2743232">
                  <a:moveTo>
                    <a:pt x="0" y="0"/>
                  </a:moveTo>
                  <a:lnTo>
                    <a:pt x="5864744" y="0"/>
                  </a:lnTo>
                  <a:lnTo>
                    <a:pt x="5864744" y="2743232"/>
                  </a:lnTo>
                  <a:lnTo>
                    <a:pt x="0" y="274323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2070299" numCol="1" spcCol="1270" anchor="t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 dirty="0" smtClean="0"/>
                <a:t>The eigenvectors of a separable state can be entangled </a:t>
              </a:r>
              <a:r>
                <a:rPr lang="en-GB" sz="2200" kern="1200" dirty="0" err="1" smtClean="0"/>
                <a:t>superpositions</a:t>
              </a:r>
              <a:endParaRPr lang="en-GB" sz="2200" kern="1200" dirty="0"/>
            </a:p>
          </p:txBody>
        </p:sp>
        <p:sp>
          <p:nvSpPr>
            <p:cNvPr id="15" name="Pie 14"/>
            <p:cNvSpPr/>
            <p:nvPr/>
          </p:nvSpPr>
          <p:spPr>
            <a:xfrm>
              <a:off x="1947059" y="4115085"/>
              <a:ext cx="1749993" cy="1749993"/>
            </a:xfrm>
            <a:prstGeom prst="pie">
              <a:avLst>
                <a:gd name="adj1" fmla="val 5400000"/>
                <a:gd name="adj2" fmla="val 16200000"/>
              </a:avLst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2822055" y="4115085"/>
              <a:ext cx="5864744" cy="1749993"/>
            </a:xfrm>
            <a:custGeom>
              <a:avLst/>
              <a:gdLst>
                <a:gd name="connsiteX0" fmla="*/ 0 w 5864744"/>
                <a:gd name="connsiteY0" fmla="*/ 0 h 1749993"/>
                <a:gd name="connsiteX1" fmla="*/ 5864744 w 5864744"/>
                <a:gd name="connsiteY1" fmla="*/ 0 h 1749993"/>
                <a:gd name="connsiteX2" fmla="*/ 5864744 w 5864744"/>
                <a:gd name="connsiteY2" fmla="*/ 1749993 h 1749993"/>
                <a:gd name="connsiteX3" fmla="*/ 0 w 5864744"/>
                <a:gd name="connsiteY3" fmla="*/ 1749993 h 1749993"/>
                <a:gd name="connsiteX4" fmla="*/ 0 w 5864744"/>
                <a:gd name="connsiteY4" fmla="*/ 0 h 174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4744" h="1749993">
                  <a:moveTo>
                    <a:pt x="0" y="0"/>
                  </a:moveTo>
                  <a:lnTo>
                    <a:pt x="5864744" y="0"/>
                  </a:lnTo>
                  <a:lnTo>
                    <a:pt x="5864744" y="1749993"/>
                  </a:lnTo>
                  <a:lnTo>
                    <a:pt x="0" y="17499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1077060" numCol="1" spcCol="1270" anchor="ctr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 smtClean="0">
                  <a:solidFill>
                    <a:schemeClr val="bg2"/>
                  </a:solidFill>
                </a:rPr>
                <a:t>…</a:t>
              </a:r>
              <a:endParaRPr lang="en-GB" sz="2200" kern="1200">
                <a:solidFill>
                  <a:schemeClr val="bg2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822055" y="4871839"/>
              <a:ext cx="5864744" cy="756753"/>
            </a:xfrm>
            <a:custGeom>
              <a:avLst/>
              <a:gdLst>
                <a:gd name="connsiteX0" fmla="*/ 0 w 5864744"/>
                <a:gd name="connsiteY0" fmla="*/ 0 h 756753"/>
                <a:gd name="connsiteX1" fmla="*/ 5864744 w 5864744"/>
                <a:gd name="connsiteY1" fmla="*/ 0 h 756753"/>
                <a:gd name="connsiteX2" fmla="*/ 5864744 w 5864744"/>
                <a:gd name="connsiteY2" fmla="*/ 756753 h 756753"/>
                <a:gd name="connsiteX3" fmla="*/ 0 w 5864744"/>
                <a:gd name="connsiteY3" fmla="*/ 756753 h 756753"/>
                <a:gd name="connsiteX4" fmla="*/ 0 w 5864744"/>
                <a:gd name="connsiteY4" fmla="*/ 0 h 756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4744" h="756753">
                  <a:moveTo>
                    <a:pt x="0" y="0"/>
                  </a:moveTo>
                  <a:lnTo>
                    <a:pt x="5864744" y="0"/>
                  </a:lnTo>
                  <a:lnTo>
                    <a:pt x="5864744" y="756753"/>
                  </a:lnTo>
                  <a:lnTo>
                    <a:pt x="0" y="75675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 dirty="0" smtClean="0">
                  <a:solidFill>
                    <a:schemeClr val="bg2"/>
                  </a:solidFill>
                </a:rPr>
                <a:t>In general separable states </a:t>
              </a:r>
              <a:r>
                <a:rPr lang="en-GB" sz="2200" i="1" kern="1200" dirty="0" smtClean="0">
                  <a:solidFill>
                    <a:schemeClr val="bg2"/>
                  </a:solidFill>
                </a:rPr>
                <a:t>have not</a:t>
              </a:r>
              <a:r>
                <a:rPr lang="en-GB" sz="2200" kern="1200" dirty="0" smtClean="0">
                  <a:solidFill>
                    <a:schemeClr val="bg2"/>
                  </a:solidFill>
                </a:rPr>
                <a:t>              a purely classical nature</a:t>
              </a:r>
              <a:endParaRPr lang="en-GB" sz="2200" kern="1200" dirty="0">
                <a:solidFill>
                  <a:schemeClr val="bg2"/>
                </a:solidFill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2555776" y="4871839"/>
              <a:ext cx="544145" cy="756753"/>
            </a:xfrm>
            <a:prstGeom prst="rightArrow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</p:grpSp>
      <p:sp>
        <p:nvSpPr>
          <p:cNvPr id="19" name="Footer Placeholder 1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854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4462" y="4077072"/>
            <a:ext cx="3471714" cy="432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460326" y="4715852"/>
            <a:ext cx="2448272" cy="432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better paradigm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326" y="1907540"/>
            <a:ext cx="649605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94385" y="5795972"/>
            <a:ext cx="516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M. </a:t>
            </a:r>
            <a:r>
              <a:rPr lang="en-GB" i="1" dirty="0" err="1" smtClean="0"/>
              <a:t>Piani</a:t>
            </a:r>
            <a:r>
              <a:rPr lang="en-GB" i="1" dirty="0" smtClean="0"/>
              <a:t>, P. </a:t>
            </a:r>
            <a:r>
              <a:rPr lang="en-GB" i="1" dirty="0" err="1" smtClean="0"/>
              <a:t>Horodecki</a:t>
            </a:r>
            <a:r>
              <a:rPr lang="en-GB" i="1" dirty="0" smtClean="0"/>
              <a:t>, R. </a:t>
            </a:r>
            <a:r>
              <a:rPr lang="en-GB" i="1" dirty="0" err="1" smtClean="0"/>
              <a:t>Horodecki</a:t>
            </a:r>
            <a:r>
              <a:rPr lang="en-GB" i="1" dirty="0" smtClean="0"/>
              <a:t>, PRL 2008</a:t>
            </a:r>
            <a:endParaRPr lang="en-GB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932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59632" y="3645024"/>
            <a:ext cx="6660308" cy="1008112"/>
            <a:chOff x="1296068" y="3645024"/>
            <a:chExt cx="6660308" cy="1008112"/>
          </a:xfrm>
        </p:grpSpPr>
        <p:sp>
          <p:nvSpPr>
            <p:cNvPr id="11" name="Rectangle 10"/>
            <p:cNvSpPr/>
            <p:nvPr/>
          </p:nvSpPr>
          <p:spPr>
            <a:xfrm>
              <a:off x="5076056" y="3645024"/>
              <a:ext cx="2880320" cy="67879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296068" y="3994496"/>
              <a:ext cx="6084244" cy="65864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7437"/>
            <a:ext cx="6696744" cy="342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General definition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999221" y="5795972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arXiv:1103.4032</a:t>
            </a:r>
            <a:endParaRPr lang="en-GB" i="1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G. Adesso  -  Palacky University  -  14.12.11</a:t>
            </a:r>
            <a:endParaRPr lang="de-DE" sz="1200" i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65083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KE-OFF DISPLAYTYPE" val="0"/>
  <p:tag name="THINKCELLUNDODONOTDELETE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begin{eqnarray*}&#10;E_{A:B}(\rho_{AB}) &amp;\le&amp; Q^{(B)}_E(\rho_{AB}) \le E_{AB:M_1}(\tilde\rho_{ABM_1}) \\ &amp;\le&amp; Q^{(M_1)}_E(\tilde\rho_{ABM_1}) \le E_{ABM_1:M_2}(\tilde\rho'_{ABM_1M_2}) \\ &amp;\le&amp; Q^{(M_2)}_E(\tilde\rho'_{ABM_1M_2}) \le \ldots&#10;\end{eqnarray*}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D3D65"/>
      </a:dk2>
      <a:lt2>
        <a:srgbClr val="BE0009"/>
      </a:lt2>
      <a:accent1>
        <a:srgbClr val="1C4C74"/>
      </a:accent1>
      <a:accent2>
        <a:srgbClr val="2C6D92"/>
      </a:accent2>
      <a:accent3>
        <a:srgbClr val="FFFFFF"/>
      </a:accent3>
      <a:accent4>
        <a:srgbClr val="000000"/>
      </a:accent4>
      <a:accent5>
        <a:srgbClr val="ABB2BC"/>
      </a:accent5>
      <a:accent6>
        <a:srgbClr val="276284"/>
      </a:accent6>
      <a:hlink>
        <a:srgbClr val="4797B9"/>
      </a:hlink>
      <a:folHlink>
        <a:srgbClr val="65C3E3"/>
      </a:folHlink>
    </a:clrScheme>
    <a:fontScheme name="Standarddesign">
      <a:majorFont>
        <a:latin typeface="Segoe U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D3D65"/>
        </a:dk2>
        <a:lt2>
          <a:srgbClr val="BE0009"/>
        </a:lt2>
        <a:accent1>
          <a:srgbClr val="1C4C74"/>
        </a:accent1>
        <a:accent2>
          <a:srgbClr val="2C6D92"/>
        </a:accent2>
        <a:accent3>
          <a:srgbClr val="FFFFFF"/>
        </a:accent3>
        <a:accent4>
          <a:srgbClr val="000000"/>
        </a:accent4>
        <a:accent5>
          <a:srgbClr val="ABB2BC"/>
        </a:accent5>
        <a:accent6>
          <a:srgbClr val="276284"/>
        </a:accent6>
        <a:hlink>
          <a:srgbClr val="4797B9"/>
        </a:hlink>
        <a:folHlink>
          <a:srgbClr val="65C3E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rati">
  <a:themeElements>
    <a:clrScheme name="Strati 8">
      <a:dk1>
        <a:srgbClr val="000000"/>
      </a:dk1>
      <a:lt1>
        <a:srgbClr val="FFFFFF"/>
      </a:lt1>
      <a:dk2>
        <a:srgbClr val="CC0000"/>
      </a:dk2>
      <a:lt2>
        <a:srgbClr val="999966"/>
      </a:lt2>
      <a:accent1>
        <a:srgbClr val="CCCCCC"/>
      </a:accent1>
      <a:accent2>
        <a:srgbClr val="CCCC66"/>
      </a:accent2>
      <a:accent3>
        <a:srgbClr val="FFFFFF"/>
      </a:accent3>
      <a:accent4>
        <a:srgbClr val="000000"/>
      </a:accent4>
      <a:accent5>
        <a:srgbClr val="E2E2E2"/>
      </a:accent5>
      <a:accent6>
        <a:srgbClr val="B9B95C"/>
      </a:accent6>
      <a:hlink>
        <a:srgbClr val="666699"/>
      </a:hlink>
      <a:folHlink>
        <a:srgbClr val="CCCC99"/>
      </a:folHlink>
    </a:clrScheme>
    <a:fontScheme name="Strati">
      <a:majorFont>
        <a:latin typeface="Bookman Old Sty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ati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i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i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i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i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i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i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i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i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i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9653</TotalTime>
  <Words>1959</Words>
  <Application>Microsoft Office PowerPoint</Application>
  <PresentationFormat>On-screen Show (4:3)</PresentationFormat>
  <Paragraphs>249</Paragraphs>
  <Slides>33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Arial</vt:lpstr>
      <vt:lpstr>Times New Roman</vt:lpstr>
      <vt:lpstr>Segoe UI</vt:lpstr>
      <vt:lpstr>Cambria</vt:lpstr>
      <vt:lpstr>Century Gothic</vt:lpstr>
      <vt:lpstr>Bookman Old Style</vt:lpstr>
      <vt:lpstr>Wingdings 2</vt:lpstr>
      <vt:lpstr>Palatino</vt:lpstr>
      <vt:lpstr>Calibri</vt:lpstr>
      <vt:lpstr>Georgia</vt:lpstr>
      <vt:lpstr>Wingdings</vt:lpstr>
      <vt:lpstr>Trebuchet MS</vt:lpstr>
      <vt:lpstr>Cambria Math</vt:lpstr>
      <vt:lpstr>Standarddesign</vt:lpstr>
      <vt:lpstr>Strati</vt:lpstr>
      <vt:lpstr>Equation</vt:lpstr>
      <vt:lpstr>Quantumness versus entanglement      in quantum measurements</vt:lpstr>
      <vt:lpstr>This talk is about…</vt:lpstr>
      <vt:lpstr>Entanglement</vt:lpstr>
      <vt:lpstr>Quantum correlations</vt:lpstr>
      <vt:lpstr>Correlations</vt:lpstr>
      <vt:lpstr>Correlations</vt:lpstr>
      <vt:lpstr>Quantumness in separable states</vt:lpstr>
      <vt:lpstr>A better paradigm</vt:lpstr>
      <vt:lpstr>General definition</vt:lpstr>
      <vt:lpstr>Non-classical correlations</vt:lpstr>
      <vt:lpstr>Quantum discord</vt:lpstr>
      <vt:lpstr>Quantum computation</vt:lpstr>
      <vt:lpstr>Quantumness in separable states</vt:lpstr>
      <vt:lpstr>Non-classical correlations</vt:lpstr>
      <vt:lpstr>Quantifying non-classical correlations</vt:lpstr>
      <vt:lpstr>Relative entropy of quantumness</vt:lpstr>
      <vt:lpstr>Inspiration: non-classicality of light</vt:lpstr>
      <vt:lpstr>Activation protocol</vt:lpstr>
      <vt:lpstr>Activation protocol</vt:lpstr>
      <vt:lpstr>Quantitative equivalence</vt:lpstr>
      <vt:lpstr>Quantitative equivalence</vt:lpstr>
      <vt:lpstr>Activation protocol as a pre-measurement</vt:lpstr>
      <vt:lpstr>Measurement processes</vt:lpstr>
      <vt:lpstr>Quantumness vs multipartite entanglement</vt:lpstr>
      <vt:lpstr>Environment induced decoherence</vt:lpstr>
      <vt:lpstr>Structure of quantum correlations     a</vt:lpstr>
      <vt:lpstr>Quantumness in separable states</vt:lpstr>
      <vt:lpstr>Applications</vt:lpstr>
      <vt:lpstr>Conclusions</vt:lpstr>
      <vt:lpstr>Future directions</vt:lpstr>
      <vt:lpstr>Thank you</vt:lpstr>
      <vt:lpstr>PowerPoint Presentation</vt:lpstr>
      <vt:lpstr>PowerPoint Presentation</vt:lpstr>
    </vt:vector>
  </TitlesOfParts>
  <Company>PresentationPoint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screen</dc:title>
  <dc:creator>PresentationPoint</dc:creator>
  <cp:lastModifiedBy>Gerardo Adesso</cp:lastModifiedBy>
  <cp:revision>588</cp:revision>
  <cp:lastPrinted>2005-03-15T07:48:11Z</cp:lastPrinted>
  <dcterms:created xsi:type="dcterms:W3CDTF">2004-11-16T16:03:16Z</dcterms:created>
  <dcterms:modified xsi:type="dcterms:W3CDTF">2011-12-14T13:04:24Z</dcterms:modified>
</cp:coreProperties>
</file>